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02"/>
  </p:notesMasterIdLst>
  <p:sldIdLst>
    <p:sldId id="400" r:id="rId2"/>
    <p:sldId id="343" r:id="rId3"/>
    <p:sldId id="344" r:id="rId4"/>
    <p:sldId id="345" r:id="rId5"/>
    <p:sldId id="347" r:id="rId6"/>
    <p:sldId id="385" r:id="rId7"/>
    <p:sldId id="348" r:id="rId8"/>
    <p:sldId id="349" r:id="rId9"/>
    <p:sldId id="350" r:id="rId10"/>
    <p:sldId id="351" r:id="rId11"/>
    <p:sldId id="352" r:id="rId12"/>
    <p:sldId id="353" r:id="rId13"/>
    <p:sldId id="355" r:id="rId14"/>
    <p:sldId id="387" r:id="rId15"/>
    <p:sldId id="361" r:id="rId16"/>
    <p:sldId id="388" r:id="rId17"/>
    <p:sldId id="362" r:id="rId18"/>
    <p:sldId id="364" r:id="rId19"/>
    <p:sldId id="390" r:id="rId20"/>
    <p:sldId id="365" r:id="rId21"/>
    <p:sldId id="391" r:id="rId22"/>
    <p:sldId id="366" r:id="rId23"/>
    <p:sldId id="367" r:id="rId24"/>
    <p:sldId id="392" r:id="rId25"/>
    <p:sldId id="368" r:id="rId26"/>
    <p:sldId id="369" r:id="rId27"/>
    <p:sldId id="371" r:id="rId28"/>
    <p:sldId id="376" r:id="rId29"/>
    <p:sldId id="377" r:id="rId30"/>
    <p:sldId id="378" r:id="rId31"/>
    <p:sldId id="379" r:id="rId32"/>
    <p:sldId id="381" r:id="rId33"/>
    <p:sldId id="383" r:id="rId34"/>
    <p:sldId id="384" r:id="rId35"/>
    <p:sldId id="394" r:id="rId36"/>
    <p:sldId id="395" r:id="rId37"/>
    <p:sldId id="396" r:id="rId38"/>
    <p:sldId id="397" r:id="rId39"/>
    <p:sldId id="398" r:id="rId40"/>
    <p:sldId id="393" r:id="rId41"/>
    <p:sldId id="312" r:id="rId42"/>
    <p:sldId id="314" r:id="rId43"/>
    <p:sldId id="308" r:id="rId44"/>
    <p:sldId id="309" r:id="rId45"/>
    <p:sldId id="310" r:id="rId46"/>
    <p:sldId id="315" r:id="rId47"/>
    <p:sldId id="311" r:id="rId48"/>
    <p:sldId id="316" r:id="rId49"/>
    <p:sldId id="317" r:id="rId50"/>
    <p:sldId id="319" r:id="rId51"/>
    <p:sldId id="320" r:id="rId52"/>
    <p:sldId id="321" r:id="rId53"/>
    <p:sldId id="322" r:id="rId54"/>
    <p:sldId id="323" r:id="rId55"/>
    <p:sldId id="324" r:id="rId56"/>
    <p:sldId id="325" r:id="rId57"/>
    <p:sldId id="326" r:id="rId58"/>
    <p:sldId id="328" r:id="rId59"/>
    <p:sldId id="329" r:id="rId60"/>
    <p:sldId id="330" r:id="rId61"/>
    <p:sldId id="331" r:id="rId62"/>
    <p:sldId id="332" r:id="rId63"/>
    <p:sldId id="333" r:id="rId64"/>
    <p:sldId id="334" r:id="rId65"/>
    <p:sldId id="335" r:id="rId66"/>
    <p:sldId id="337" r:id="rId67"/>
    <p:sldId id="338" r:id="rId68"/>
    <p:sldId id="339" r:id="rId69"/>
    <p:sldId id="272" r:id="rId70"/>
    <p:sldId id="340" r:id="rId71"/>
    <p:sldId id="268" r:id="rId72"/>
    <p:sldId id="269" r:id="rId73"/>
    <p:sldId id="273" r:id="rId74"/>
    <p:sldId id="274" r:id="rId75"/>
    <p:sldId id="275" r:id="rId76"/>
    <p:sldId id="341" r:id="rId77"/>
    <p:sldId id="342" r:id="rId78"/>
    <p:sldId id="276" r:id="rId79"/>
    <p:sldId id="277" r:id="rId80"/>
    <p:sldId id="281" r:id="rId81"/>
    <p:sldId id="278" r:id="rId82"/>
    <p:sldId id="279" r:id="rId83"/>
    <p:sldId id="280" r:id="rId84"/>
    <p:sldId id="288" r:id="rId85"/>
    <p:sldId id="282" r:id="rId86"/>
    <p:sldId id="283" r:id="rId87"/>
    <p:sldId id="284" r:id="rId88"/>
    <p:sldId id="285" r:id="rId89"/>
    <p:sldId id="286" r:id="rId90"/>
    <p:sldId id="287" r:id="rId91"/>
    <p:sldId id="294" r:id="rId92"/>
    <p:sldId id="289" r:id="rId93"/>
    <p:sldId id="290" r:id="rId94"/>
    <p:sldId id="291" r:id="rId95"/>
    <p:sldId id="292" r:id="rId96"/>
    <p:sldId id="306" r:id="rId97"/>
    <p:sldId id="293" r:id="rId98"/>
    <p:sldId id="295" r:id="rId99"/>
    <p:sldId id="296" r:id="rId100"/>
    <p:sldId id="297" r:id="rId10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10" autoAdjust="0"/>
  </p:normalViewPr>
  <p:slideViewPr>
    <p:cSldViewPr>
      <p:cViewPr>
        <p:scale>
          <a:sx n="75" d="100"/>
          <a:sy n="75" d="100"/>
        </p:scale>
        <p:origin x="-1236" y="-72"/>
      </p:cViewPr>
      <p:guideLst>
        <p:guide orient="horz" pos="2160"/>
        <p:guide pos="2880"/>
      </p:guideLst>
    </p:cSldViewPr>
  </p:slideViewPr>
  <p:outlineViewPr>
    <p:cViewPr>
      <p:scale>
        <a:sx n="33" d="100"/>
        <a:sy n="33" d="100"/>
      </p:scale>
      <p:origin x="0" y="765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863118-42BD-4E71-AB8B-C529FCC4C99A}" type="datetimeFigureOut">
              <a:rPr lang="tr-TR" smtClean="0"/>
              <a:t>13.04.2012</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8D31F3-8594-44FA-9CF9-22E2C7802FE0}" type="slidenum">
              <a:rPr lang="tr-TR" smtClean="0"/>
              <a:t>‹#›</a:t>
            </a:fld>
            <a:endParaRPr lang="tr-TR"/>
          </a:p>
        </p:txBody>
      </p:sp>
    </p:spTree>
    <p:extLst>
      <p:ext uri="{BB962C8B-B14F-4D97-AF65-F5344CB8AC3E}">
        <p14:creationId xmlns:p14="http://schemas.microsoft.com/office/powerpoint/2010/main" val="2392663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368D31F3-8594-44FA-9CF9-22E2C7802FE0}" type="slidenum">
              <a:rPr lang="tr-TR" smtClean="0"/>
              <a:t>12</a:t>
            </a:fld>
            <a:endParaRPr lang="tr-TR"/>
          </a:p>
        </p:txBody>
      </p:sp>
    </p:spTree>
    <p:extLst>
      <p:ext uri="{BB962C8B-B14F-4D97-AF65-F5344CB8AC3E}">
        <p14:creationId xmlns:p14="http://schemas.microsoft.com/office/powerpoint/2010/main" val="134738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F79B7BA-1E41-4F89-9D5E-0B4E8B812D2D}" type="datetime1">
              <a:rPr lang="tr-TR" smtClean="0"/>
              <a:t>13.04.2012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200675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5C41733-FBCD-43DF-A013-E5859D25566A}" type="datetime1">
              <a:rPr lang="tr-TR" smtClean="0"/>
              <a:t>13.04.2012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1872054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4350B3-3B50-453E-A713-AFDFB8BDB4BA}" type="datetime1">
              <a:rPr lang="tr-TR" smtClean="0"/>
              <a:t>13.04.2012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100746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55D58AB-F510-45D4-ACF8-51202226E546}" type="datetime1">
              <a:rPr lang="tr-TR" smtClean="0"/>
              <a:t>13.04.2012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700793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BEB32A7-B3CD-412B-BC27-F613C2BD6122}" type="datetime1">
              <a:rPr lang="tr-TR" smtClean="0"/>
              <a:t>13.04.2012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2464899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E142CB-6C17-4EDD-BB5D-C7A6A678DB65}" type="datetime1">
              <a:rPr lang="tr-TR" smtClean="0"/>
              <a:t>13.04.2012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478367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0490C3B-F5CA-4297-BC6F-BBE36CF7EE3E}" type="datetime1">
              <a:rPr lang="tr-TR" smtClean="0"/>
              <a:t>13.04.2012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3165764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E871849-EDA9-40D8-A8B6-CC523DA2196E}" type="datetime1">
              <a:rPr lang="tr-TR" smtClean="0"/>
              <a:t>13.04.2012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2325721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83463C-0C26-429E-B6AC-4FF90C0A3208}" type="datetime1">
              <a:rPr lang="tr-TR" smtClean="0"/>
              <a:t>13.04.2012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4066151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896DCCA-8EF6-4E81-A89D-8420FB8B25E0}" type="datetime1">
              <a:rPr lang="tr-TR" smtClean="0"/>
              <a:t>13.04.2012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1635390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52FEE45-2222-4819-8799-E4A4F4DDB9E8}" type="datetime1">
              <a:rPr lang="tr-TR" smtClean="0"/>
              <a:t>13.04.2012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83EBCD1-A007-4106-859D-37DFF5E7E6BE}" type="slidenum">
              <a:rPr lang="tr-TR" smtClean="0"/>
              <a:pPr/>
              <a:t>‹#›</a:t>
            </a:fld>
            <a:endParaRPr lang="tr-TR"/>
          </a:p>
        </p:txBody>
      </p:sp>
    </p:spTree>
    <p:extLst>
      <p:ext uri="{BB962C8B-B14F-4D97-AF65-F5344CB8AC3E}">
        <p14:creationId xmlns:p14="http://schemas.microsoft.com/office/powerpoint/2010/main" val="3441996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7000">
              <a:schemeClr val="accent5">
                <a:lumMod val="40000"/>
                <a:lumOff val="60000"/>
              </a:schemeClr>
            </a:gs>
            <a:gs pos="4000">
              <a:schemeClr val="accent5">
                <a:lumMod val="20000"/>
                <a:lumOff val="80000"/>
              </a:schemeClr>
            </a:gs>
            <a:gs pos="13000">
              <a:schemeClr val="bg1"/>
            </a:gs>
            <a:gs pos="89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58A2D4-8786-4780-9B82-5F2540E2C6CC}" type="datetime1">
              <a:rPr lang="tr-TR" smtClean="0"/>
              <a:t>13.04.2012</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3EBCD1-A007-4106-859D-37DFF5E7E6BE}" type="slidenum">
              <a:rPr lang="tr-TR" smtClean="0"/>
              <a:pPr/>
              <a:t>‹#›</a:t>
            </a:fld>
            <a:endParaRPr lang="tr-TR"/>
          </a:p>
        </p:txBody>
      </p:sp>
    </p:spTree>
    <p:extLst>
      <p:ext uri="{BB962C8B-B14F-4D97-AF65-F5344CB8AC3E}">
        <p14:creationId xmlns:p14="http://schemas.microsoft.com/office/powerpoint/2010/main" val="283243057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404664"/>
            <a:ext cx="8229600" cy="5577483"/>
          </a:xfrm>
        </p:spPr>
        <p:txBody>
          <a:bodyPr>
            <a:normAutofit fontScale="92500" lnSpcReduction="10000"/>
          </a:bodyPr>
          <a:lstStyle/>
          <a:p>
            <a:pPr marL="0" indent="0" algn="ctr">
              <a:buNone/>
            </a:pPr>
            <a:endParaRPr lang="tr-TR" sz="4000" b="1" dirty="0" smtClean="0"/>
          </a:p>
          <a:p>
            <a:pPr marL="0" indent="0" algn="ctr">
              <a:buNone/>
            </a:pPr>
            <a:r>
              <a:rPr lang="tr-TR" sz="4000" b="1" dirty="0" smtClean="0"/>
              <a:t>YENİ </a:t>
            </a:r>
            <a:r>
              <a:rPr lang="tr-TR" sz="4000" b="1" dirty="0"/>
              <a:t>TTK’ DA</a:t>
            </a:r>
            <a:endParaRPr lang="tr-TR" sz="4000" b="1" dirty="0" smtClean="0">
              <a:latin typeface="+mj-lt"/>
            </a:endParaRPr>
          </a:p>
          <a:p>
            <a:pPr marL="0" indent="0" algn="ctr">
              <a:buNone/>
            </a:pPr>
            <a:r>
              <a:rPr lang="tr-TR" sz="4000" b="1" dirty="0" smtClean="0">
                <a:latin typeface="+mj-lt"/>
              </a:rPr>
              <a:t>ŞİRKET ESAS SÖZLEŞMELERİ, </a:t>
            </a:r>
          </a:p>
          <a:p>
            <a:pPr marL="0" indent="0" algn="ctr">
              <a:buNone/>
            </a:pPr>
            <a:r>
              <a:rPr lang="tr-TR" sz="4000" b="1" dirty="0" smtClean="0">
                <a:latin typeface="+mj-lt"/>
              </a:rPr>
              <a:t>BAĞIMSIZ DENETİM, </a:t>
            </a:r>
          </a:p>
          <a:p>
            <a:pPr marL="0" indent="0" algn="ctr">
              <a:buNone/>
            </a:pPr>
            <a:r>
              <a:rPr lang="tr-TR" sz="4000" b="1" dirty="0" smtClean="0">
                <a:latin typeface="+mj-lt"/>
              </a:rPr>
              <a:t>TÜRKİYE MUHASEBE STANDARTLARI VE </a:t>
            </a:r>
            <a:r>
              <a:rPr lang="tr-TR" sz="4000" b="1" dirty="0" smtClean="0">
                <a:latin typeface="+mj-lt"/>
              </a:rPr>
              <a:t>FİNANSAL </a:t>
            </a:r>
            <a:r>
              <a:rPr lang="tr-TR" sz="4000" b="1" dirty="0" smtClean="0">
                <a:latin typeface="+mj-lt"/>
              </a:rPr>
              <a:t>TABLOLARA ETKİSİ</a:t>
            </a:r>
          </a:p>
          <a:p>
            <a:pPr marL="0" indent="0" algn="ctr">
              <a:buNone/>
            </a:pPr>
            <a:endParaRPr lang="tr-TR" sz="4000" b="1" dirty="0" smtClean="0">
              <a:latin typeface="+mj-lt"/>
            </a:endParaRPr>
          </a:p>
          <a:p>
            <a:pPr marL="0" indent="0" algn="ctr">
              <a:buNone/>
            </a:pPr>
            <a:r>
              <a:rPr lang="tr-TR" sz="3400" u="sng" dirty="0"/>
              <a:t>HAZIRLAYAN</a:t>
            </a:r>
          </a:p>
          <a:p>
            <a:pPr marL="0" indent="0" algn="ctr">
              <a:buNone/>
            </a:pPr>
            <a:r>
              <a:rPr lang="tr-TR" sz="4000" b="1" dirty="0"/>
              <a:t>YMM. V. ARİF ŞİMŞEK</a:t>
            </a:r>
          </a:p>
          <a:p>
            <a:pPr marL="0" indent="0" algn="ctr">
              <a:buNone/>
            </a:pPr>
            <a:endParaRPr lang="tr-TR" sz="4000" b="1" dirty="0">
              <a:latin typeface="+mj-lt"/>
            </a:endParaRPr>
          </a:p>
        </p:txBody>
      </p:sp>
      <p:sp>
        <p:nvSpPr>
          <p:cNvPr id="4" name="Slayt Numarası Yer Tutucusu 3"/>
          <p:cNvSpPr>
            <a:spLocks noGrp="1"/>
          </p:cNvSpPr>
          <p:nvPr>
            <p:ph type="sldNum" sz="quarter" idx="12"/>
          </p:nvPr>
        </p:nvSpPr>
        <p:spPr/>
        <p:txBody>
          <a:bodyPr/>
          <a:lstStyle/>
          <a:p>
            <a:fld id="{A83EBCD1-A007-4106-859D-37DFF5E7E6BE}" type="slidenum">
              <a:rPr lang="tr-TR" smtClean="0"/>
              <a:pPr/>
              <a:t>1</a:t>
            </a:fld>
            <a:endParaRPr lang="tr-TR"/>
          </a:p>
        </p:txBody>
      </p:sp>
    </p:spTree>
    <p:extLst>
      <p:ext uri="{BB962C8B-B14F-4D97-AF65-F5344CB8AC3E}">
        <p14:creationId xmlns:p14="http://schemas.microsoft.com/office/powerpoint/2010/main" val="1994452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260648"/>
            <a:ext cx="8229600" cy="6120680"/>
          </a:xfrm>
        </p:spPr>
        <p:txBody>
          <a:bodyPr>
            <a:normAutofit/>
          </a:bodyPr>
          <a:lstStyle/>
          <a:p>
            <a:pPr algn="ctr">
              <a:buNone/>
            </a:pPr>
            <a:r>
              <a:rPr lang="tr-TR" sz="2600" b="1" dirty="0" smtClean="0">
                <a:latin typeface="+mj-lt"/>
                <a:cs typeface="Times New Roman" pitchFamily="18" charset="0"/>
              </a:rPr>
              <a:t>LİMİTED ŞİRKET SÖZLEŞMELERİ</a:t>
            </a:r>
          </a:p>
          <a:p>
            <a:pPr algn="ctr">
              <a:buNone/>
            </a:pPr>
            <a:endParaRPr lang="tr-TR" sz="2600" b="1" dirty="0" smtClean="0">
              <a:latin typeface="+mj-lt"/>
              <a:cs typeface="Times New Roman" pitchFamily="18" charset="0"/>
            </a:endParaRPr>
          </a:p>
          <a:p>
            <a:pPr marL="0" indent="0" algn="just">
              <a:buNone/>
            </a:pPr>
            <a:r>
              <a:rPr lang="tr-TR" sz="2800" u="sng" dirty="0" smtClean="0"/>
              <a:t>Eski TTK’ da aksi </a:t>
            </a:r>
            <a:r>
              <a:rPr lang="tr-TR" sz="2800" u="sng" dirty="0"/>
              <a:t>kararlaştırılmış olmadıkça, ortaklar hep birlikte müdür </a:t>
            </a:r>
            <a:r>
              <a:rPr lang="tr-TR" sz="2800" u="sng" dirty="0" smtClean="0"/>
              <a:t>sıfatıyla </a:t>
            </a:r>
            <a:r>
              <a:rPr lang="tr-TR" sz="2800" u="sng" dirty="0"/>
              <a:t>şirketin idare ve </a:t>
            </a:r>
            <a:r>
              <a:rPr lang="tr-TR" sz="2800" u="sng" dirty="0" smtClean="0"/>
              <a:t>temsiline mecburdurlar.</a:t>
            </a:r>
            <a:r>
              <a:rPr lang="tr-TR" sz="2800" dirty="0" smtClean="0"/>
              <a:t> </a:t>
            </a:r>
            <a:r>
              <a:rPr lang="tr-TR" sz="2800" dirty="0" smtClean="0">
                <a:solidFill>
                  <a:srgbClr val="FF0000"/>
                </a:solidFill>
              </a:rPr>
              <a:t>Yeni TTK ile </a:t>
            </a:r>
            <a:r>
              <a:rPr lang="tr-TR" sz="2800" u="sng" dirty="0"/>
              <a:t>ş</a:t>
            </a:r>
            <a:r>
              <a:rPr lang="tr-TR" sz="2800" u="sng" dirty="0" smtClean="0"/>
              <a:t>irketin </a:t>
            </a:r>
            <a:r>
              <a:rPr lang="tr-TR" sz="2800" u="sng" dirty="0"/>
              <a:t>yönetimi ve temsili şirket </a:t>
            </a:r>
            <a:r>
              <a:rPr lang="tr-TR" sz="2800" u="sng" dirty="0" smtClean="0"/>
              <a:t>sözleşmesi veya genel kurul kararı </a:t>
            </a:r>
            <a:r>
              <a:rPr lang="tr-TR" sz="2800" u="sng" dirty="0"/>
              <a:t>ile </a:t>
            </a:r>
            <a:r>
              <a:rPr lang="tr-TR" sz="2800" u="sng" dirty="0" smtClean="0"/>
              <a:t>düzenlenir</a:t>
            </a:r>
            <a:r>
              <a:rPr lang="tr-TR" sz="2800" dirty="0" smtClean="0"/>
              <a:t>.</a:t>
            </a:r>
          </a:p>
          <a:p>
            <a:pPr marL="0" indent="0" algn="just">
              <a:buNone/>
            </a:pPr>
            <a:endParaRPr lang="tr-TR" sz="2800" dirty="0"/>
          </a:p>
          <a:p>
            <a:pPr marL="0" indent="0" algn="just">
              <a:buNone/>
            </a:pPr>
            <a:r>
              <a:rPr lang="tr-TR" sz="2800" dirty="0" smtClean="0"/>
              <a:t>Eskiden olduğu gibi, </a:t>
            </a:r>
            <a:r>
              <a:rPr lang="tr-TR" sz="2800" dirty="0"/>
              <a:t>ş</a:t>
            </a:r>
            <a:r>
              <a:rPr lang="fi-FI" sz="2800" dirty="0" smtClean="0"/>
              <a:t>irket </a:t>
            </a:r>
            <a:r>
              <a:rPr lang="tr-TR" sz="2800" dirty="0" smtClean="0"/>
              <a:t>sözleşmesi</a:t>
            </a:r>
            <a:r>
              <a:rPr lang="fi-FI" sz="2800" dirty="0" smtClean="0"/>
              <a:t> </a:t>
            </a:r>
            <a:r>
              <a:rPr lang="fi-FI" sz="2800" dirty="0"/>
              <a:t>veya </a:t>
            </a:r>
            <a:r>
              <a:rPr lang="tr-TR" sz="2800" dirty="0" smtClean="0"/>
              <a:t>genel kurul </a:t>
            </a:r>
            <a:r>
              <a:rPr lang="fi-FI" sz="2800" dirty="0" smtClean="0"/>
              <a:t>kararı </a:t>
            </a:r>
            <a:r>
              <a:rPr lang="tr-TR" sz="2800" dirty="0" smtClean="0"/>
              <a:t>ile, </a:t>
            </a:r>
            <a:r>
              <a:rPr lang="tr-TR" sz="2800" u="sng" dirty="0" smtClean="0"/>
              <a:t>şirketin </a:t>
            </a:r>
            <a:r>
              <a:rPr lang="tr-TR" sz="2800" u="sng" dirty="0"/>
              <a:t>idare ve </a:t>
            </a:r>
            <a:r>
              <a:rPr lang="tr-TR" sz="2800" u="sng" dirty="0" smtClean="0"/>
              <a:t>temsili, </a:t>
            </a:r>
            <a:r>
              <a:rPr lang="tr-TR" sz="2800" u="sng" dirty="0"/>
              <a:t>ortaklardan bir veya birkaçına </a:t>
            </a:r>
            <a:r>
              <a:rPr lang="tr-TR" sz="2800" u="sng" dirty="0" smtClean="0"/>
              <a:t>ya da </a:t>
            </a:r>
            <a:r>
              <a:rPr lang="tr-TR" sz="2800" u="sng" dirty="0"/>
              <a:t>ortak </a:t>
            </a:r>
            <a:r>
              <a:rPr lang="tr-TR" sz="2800" u="sng" dirty="0" smtClean="0"/>
              <a:t>olmayan kimselere bırakılabilir. Ancak eskiden olduğu gibi ortaklardan en az bir kişinin müdür olarak seçilmesi gerekir.</a:t>
            </a:r>
            <a:endParaRPr lang="tr-TR" sz="2200" dirty="0" smtClean="0">
              <a:solidFill>
                <a:srgbClr val="FF0000"/>
              </a:solidFill>
              <a:latin typeface="Times New Roman" pitchFamily="18" charset="0"/>
              <a:cs typeface="Times New Roman" pitchFamily="18" charset="0"/>
            </a:endParaRPr>
          </a:p>
          <a:p>
            <a:pPr algn="ctr">
              <a:buNone/>
            </a:pPr>
            <a:endParaRPr lang="tr-TR" sz="2100" i="1" u="sng"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10</a:t>
            </a:fld>
            <a:endParaRPr lang="tr-TR"/>
          </a:p>
        </p:txBody>
      </p:sp>
    </p:spTree>
    <p:extLst>
      <p:ext uri="{BB962C8B-B14F-4D97-AF65-F5344CB8AC3E}">
        <p14:creationId xmlns:p14="http://schemas.microsoft.com/office/powerpoint/2010/main" val="3602711689"/>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85000" lnSpcReduction="20000"/>
          </a:bodyPr>
          <a:lstStyle/>
          <a:p>
            <a:pPr marL="0" indent="0">
              <a:buNone/>
            </a:pPr>
            <a:r>
              <a:rPr lang="tr-TR" sz="3300" dirty="0" smtClean="0"/>
              <a:t>Maddi varlık(</a:t>
            </a:r>
            <a:r>
              <a:rPr lang="tr-TR" sz="3300" b="1" dirty="0" smtClean="0"/>
              <a:t>seçimlik</a:t>
            </a:r>
            <a:r>
              <a:rPr lang="tr-TR" sz="3300" dirty="0" smtClean="0"/>
              <a:t>);</a:t>
            </a:r>
          </a:p>
          <a:p>
            <a:pPr marL="0" indent="0" algn="just">
              <a:buNone/>
            </a:pPr>
            <a:r>
              <a:rPr lang="tr-TR" sz="3300" b="1" dirty="0" smtClean="0"/>
              <a:t>1- </a:t>
            </a:r>
            <a:r>
              <a:rPr lang="tr-TR" sz="3300" dirty="0" smtClean="0"/>
              <a:t>Maliyet bedeli ile değerleniyorsa; değerlemede kullanılacak kur iktisap tarihindeki kurdur ve değerleme kur farkı olmayacaktır.</a:t>
            </a:r>
          </a:p>
          <a:p>
            <a:pPr marL="0" indent="0" algn="just">
              <a:buNone/>
            </a:pPr>
            <a:r>
              <a:rPr lang="tr-TR" sz="3300" b="1" dirty="0" smtClean="0"/>
              <a:t>2-  Cari değer (Yeniden değerleme) ile değerleniyorsa</a:t>
            </a:r>
            <a:r>
              <a:rPr lang="tr-TR" sz="3300" dirty="0" smtClean="0"/>
              <a:t>; değerlemede kullanılacak kur </a:t>
            </a:r>
            <a:r>
              <a:rPr lang="tr-TR" sz="3300" b="1" dirty="0" smtClean="0"/>
              <a:t>cari kurdur</a:t>
            </a:r>
            <a:r>
              <a:rPr lang="tr-TR" sz="3300" dirty="0" smtClean="0"/>
              <a:t>. Değerlemeye konu varlık her bilanço döneminde yeniden değerleniyorsa ve cari değeri ile kayıtlı değeri arasındaki fark kar yerine, öz kaynaklarda gösteriliyor ise, kur farkları da öz kaynaklarda aynı kalem içinde gösterilecektir. Eğer kambiyo zararı söz konusu ise ya zarar olarak gelir tablosuna aktarılacak ya da öz kaynaklar içerisindeki varlığa ilişkin yeniden değerleme fonundan karşılanacaktır.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PARASAL OLMAYAN KALEMLERİN DEĞERLEMESİ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100</a:t>
            </a:fld>
            <a:endParaRPr lang="tr-TR"/>
          </a:p>
        </p:txBody>
      </p:sp>
    </p:spTree>
    <p:extLst>
      <p:ext uri="{BB962C8B-B14F-4D97-AF65-F5344CB8AC3E}">
        <p14:creationId xmlns:p14="http://schemas.microsoft.com/office/powerpoint/2010/main" val="32469026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32656"/>
            <a:ext cx="8229600" cy="6120680"/>
          </a:xfrm>
        </p:spPr>
        <p:txBody>
          <a:bodyPr>
            <a:normAutofit/>
          </a:bodyPr>
          <a:lstStyle/>
          <a:p>
            <a:pPr algn="ctr">
              <a:buNone/>
            </a:pPr>
            <a:r>
              <a:rPr lang="tr-TR" sz="2600" b="1" dirty="0" smtClean="0">
                <a:latin typeface="+mj-lt"/>
                <a:cs typeface="Times New Roman" pitchFamily="18" charset="0"/>
              </a:rPr>
              <a:t>LİMİTED ŞİRKET SÖZLEŞMELERİ</a:t>
            </a:r>
          </a:p>
          <a:p>
            <a:pPr marL="0" indent="0" algn="just">
              <a:buNone/>
            </a:pPr>
            <a:endParaRPr lang="tr-TR" sz="2700" dirty="0" smtClean="0"/>
          </a:p>
          <a:p>
            <a:pPr marL="0" indent="0" algn="just">
              <a:buNone/>
            </a:pPr>
            <a:endParaRPr lang="tr-TR" sz="2700" dirty="0"/>
          </a:p>
          <a:p>
            <a:pPr marL="0" indent="0" algn="just">
              <a:buNone/>
            </a:pPr>
            <a:r>
              <a:rPr lang="tr-TR" sz="2700" dirty="0" smtClean="0"/>
              <a:t>Yeni </a:t>
            </a:r>
            <a:r>
              <a:rPr lang="tr-TR" sz="2700" dirty="0" err="1" smtClean="0"/>
              <a:t>TTK’ya</a:t>
            </a:r>
            <a:r>
              <a:rPr lang="tr-TR" sz="2700" dirty="0" smtClean="0"/>
              <a:t> göre, şirket müdürlerinden </a:t>
            </a:r>
            <a:r>
              <a:rPr lang="tr-TR" sz="2700" dirty="0" smtClean="0">
                <a:solidFill>
                  <a:srgbClr val="FF0000"/>
                </a:solidFill>
              </a:rPr>
              <a:t>en az birinin ikametgahının </a:t>
            </a:r>
            <a:r>
              <a:rPr lang="tr-TR" sz="2700" dirty="0">
                <a:solidFill>
                  <a:srgbClr val="FF0000"/>
                </a:solidFill>
              </a:rPr>
              <a:t>T</a:t>
            </a:r>
            <a:r>
              <a:rPr lang="tr-TR" sz="2700" dirty="0" smtClean="0">
                <a:solidFill>
                  <a:srgbClr val="FF0000"/>
                </a:solidFill>
              </a:rPr>
              <a:t>ürkiye’de bulunması ve bu müdürün de şirketi tek başına temsile yetkili olması şarttır</a:t>
            </a:r>
            <a:r>
              <a:rPr lang="tr-TR" sz="2700" dirty="0">
                <a:solidFill>
                  <a:srgbClr val="FF0000"/>
                </a:solidFill>
              </a:rPr>
              <a:t> </a:t>
            </a:r>
            <a:r>
              <a:rPr lang="tr-TR" sz="2700" dirty="0" smtClean="0"/>
              <a:t>(Md</a:t>
            </a:r>
            <a:r>
              <a:rPr lang="tr-TR" sz="2700" dirty="0"/>
              <a:t>. </a:t>
            </a:r>
            <a:r>
              <a:rPr lang="tr-TR" sz="2700" dirty="0" smtClean="0"/>
              <a:t>628). Aksi halde , ticaret sicili müdürü tarafından </a:t>
            </a:r>
            <a:r>
              <a:rPr lang="tr-TR" sz="2700" u="sng" dirty="0" smtClean="0"/>
              <a:t>şirkete verilen süre içinde gerekenin yapılmadığı tespit edilirse</a:t>
            </a:r>
            <a:r>
              <a:rPr lang="tr-TR" sz="2700" dirty="0" smtClean="0"/>
              <a:t>, şirketin feshi mahkemeden istenecek (Md. 628).</a:t>
            </a:r>
          </a:p>
          <a:p>
            <a:pPr algn="just">
              <a:buNone/>
            </a:pPr>
            <a:endParaRPr lang="tr-TR" sz="2700" dirty="0" smtClean="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11</a:t>
            </a:fld>
            <a:endParaRPr lang="tr-TR"/>
          </a:p>
        </p:txBody>
      </p:sp>
    </p:spTree>
    <p:extLst>
      <p:ext uri="{BB962C8B-B14F-4D97-AF65-F5344CB8AC3E}">
        <p14:creationId xmlns:p14="http://schemas.microsoft.com/office/powerpoint/2010/main" val="25971177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6048672"/>
          </a:xfrm>
        </p:spPr>
        <p:txBody>
          <a:bodyPr>
            <a:normAutofit fontScale="85000" lnSpcReduction="20000"/>
          </a:bodyPr>
          <a:lstStyle/>
          <a:p>
            <a:pPr algn="ctr">
              <a:buNone/>
            </a:pPr>
            <a:r>
              <a:rPr lang="tr-TR" sz="2800" b="1" dirty="0" smtClean="0">
                <a:latin typeface="+mj-lt"/>
                <a:cs typeface="Times New Roman" pitchFamily="18" charset="0"/>
              </a:rPr>
              <a:t>LİMİTED ŞİRKET SÖZLEŞMELERİ</a:t>
            </a:r>
          </a:p>
          <a:p>
            <a:pPr algn="ctr">
              <a:buNone/>
            </a:pPr>
            <a:endParaRPr lang="tr-TR" sz="1800" i="1" dirty="0" smtClean="0"/>
          </a:p>
          <a:p>
            <a:pPr marL="0" indent="0" algn="just">
              <a:buNone/>
            </a:pPr>
            <a:r>
              <a:rPr lang="tr-TR" sz="2900" u="sng" dirty="0" smtClean="0"/>
              <a:t>Yeni </a:t>
            </a:r>
            <a:r>
              <a:rPr lang="tr-TR" sz="2900" u="sng" dirty="0" err="1" smtClean="0"/>
              <a:t>TTK’ya</a:t>
            </a:r>
            <a:r>
              <a:rPr lang="tr-TR" sz="2900" u="sng" dirty="0" smtClean="0"/>
              <a:t> göre</a:t>
            </a:r>
            <a:r>
              <a:rPr lang="tr-TR" sz="2900" u="sng" dirty="0"/>
              <a:t>, müdürler </a:t>
            </a:r>
            <a:r>
              <a:rPr lang="tr-TR" sz="2900" u="sng" dirty="0">
                <a:solidFill>
                  <a:srgbClr val="FF0000"/>
                </a:solidFill>
              </a:rPr>
              <a:t>birden fazlaysa </a:t>
            </a:r>
            <a:r>
              <a:rPr lang="tr-TR" sz="2900" u="sng" dirty="0"/>
              <a:t>bunlardan biri genel kurul tarafından </a:t>
            </a:r>
            <a:r>
              <a:rPr lang="tr-TR" sz="2900" u="sng" dirty="0">
                <a:solidFill>
                  <a:srgbClr val="FF0000"/>
                </a:solidFill>
              </a:rPr>
              <a:t>müdürler kurulu başkanı</a:t>
            </a:r>
            <a:r>
              <a:rPr lang="tr-TR" sz="2900" u="sng" dirty="0"/>
              <a:t> olarak atanacak. Birden fazla müdürün varlığı halinde, kararlar çoğunlukla alınacak, eşitlik </a:t>
            </a:r>
            <a:r>
              <a:rPr lang="tr-TR" sz="2900" u="sng" dirty="0" smtClean="0"/>
              <a:t>halinde başkanın </a:t>
            </a:r>
            <a:r>
              <a:rPr lang="tr-TR" sz="2900" u="sng" dirty="0"/>
              <a:t>oyu üstün </a:t>
            </a:r>
            <a:r>
              <a:rPr lang="tr-TR" sz="2900" u="sng" dirty="0" smtClean="0"/>
              <a:t>sayılacak </a:t>
            </a:r>
            <a:r>
              <a:rPr lang="tr-TR" sz="2900" dirty="0"/>
              <a:t>(</a:t>
            </a:r>
            <a:r>
              <a:rPr lang="tr-TR" sz="2900" dirty="0" smtClean="0"/>
              <a:t>6102/ 624).</a:t>
            </a:r>
            <a:r>
              <a:rPr lang="tr-TR" sz="2900" u="sng" dirty="0" smtClean="0"/>
              <a:t>  </a:t>
            </a:r>
          </a:p>
          <a:p>
            <a:pPr marL="0" indent="0" algn="just">
              <a:buNone/>
            </a:pPr>
            <a:endParaRPr lang="tr-TR" sz="2900" u="sng" dirty="0"/>
          </a:p>
          <a:p>
            <a:pPr marL="0" indent="0" algn="just">
              <a:buNone/>
            </a:pPr>
            <a:r>
              <a:rPr lang="tr-TR" sz="2900" dirty="0">
                <a:solidFill>
                  <a:srgbClr val="FF0000"/>
                </a:solidFill>
              </a:rPr>
              <a:t>Eğer, Eski TTK uyarınca tüm ortaklar hep birlikte müdür sıfatıyla işleri idare ve şirketi temsil ediyorsa, en geç </a:t>
            </a:r>
            <a:r>
              <a:rPr lang="tr-TR" sz="2900" dirty="0"/>
              <a:t>1 ekim 2012 tarihine kadar </a:t>
            </a:r>
            <a:r>
              <a:rPr lang="tr-TR" sz="2900" dirty="0">
                <a:solidFill>
                  <a:srgbClr val="FF0000"/>
                </a:solidFill>
              </a:rPr>
              <a:t>şirket genel kurulunca müdür veya müdürlerin seçilmesi gerekmekte. </a:t>
            </a:r>
            <a:r>
              <a:rPr lang="tr-TR" sz="2900" dirty="0"/>
              <a:t>(6103/ 24).</a:t>
            </a:r>
          </a:p>
          <a:p>
            <a:pPr marL="0" indent="0" algn="just">
              <a:buNone/>
            </a:pPr>
            <a:endParaRPr lang="tr-TR" sz="2900" u="sng" dirty="0"/>
          </a:p>
          <a:p>
            <a:pPr algn="just">
              <a:buNone/>
            </a:pPr>
            <a:endParaRPr lang="tr-TR" sz="2900" dirty="0" smtClean="0"/>
          </a:p>
          <a:p>
            <a:pPr marL="0" indent="0" algn="just">
              <a:buNone/>
            </a:pPr>
            <a:r>
              <a:rPr lang="tr-TR" sz="2900" dirty="0"/>
              <a:t>Bu durumda </a:t>
            </a:r>
            <a:r>
              <a:rPr lang="tr-TR" sz="2900" dirty="0" err="1"/>
              <a:t>limited</a:t>
            </a:r>
            <a:r>
              <a:rPr lang="tr-TR" sz="2900" dirty="0"/>
              <a:t> şirketlerin esas sözleşmelerinde müdürler kurulu başkanının ve müdürlerin kim olduğu </a:t>
            </a:r>
            <a:r>
              <a:rPr lang="tr-TR" sz="2900" dirty="0">
                <a:solidFill>
                  <a:srgbClr val="FF0000"/>
                </a:solidFill>
              </a:rPr>
              <a:t>özellikle iki müdürden oluşan </a:t>
            </a:r>
            <a:r>
              <a:rPr lang="tr-TR" sz="2900" dirty="0" err="1">
                <a:solidFill>
                  <a:srgbClr val="FF0000"/>
                </a:solidFill>
              </a:rPr>
              <a:t>limited</a:t>
            </a:r>
            <a:r>
              <a:rPr lang="tr-TR" sz="2900" dirty="0">
                <a:solidFill>
                  <a:srgbClr val="FF0000"/>
                </a:solidFill>
              </a:rPr>
              <a:t> şirketlerde oy eşitliğinin çözümlenebilmesi için </a:t>
            </a:r>
            <a:r>
              <a:rPr lang="tr-TR" sz="2900" dirty="0"/>
              <a:t>belirtilmeli.</a:t>
            </a:r>
          </a:p>
          <a:p>
            <a:pPr algn="ctr">
              <a:buNone/>
            </a:pPr>
            <a:endParaRPr lang="tr-TR" sz="1800" dirty="0"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12</a:t>
            </a:fld>
            <a:endParaRPr lang="tr-TR"/>
          </a:p>
        </p:txBody>
      </p:sp>
    </p:spTree>
    <p:extLst>
      <p:ext uri="{BB962C8B-B14F-4D97-AF65-F5344CB8AC3E}">
        <p14:creationId xmlns:p14="http://schemas.microsoft.com/office/powerpoint/2010/main" val="1720642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404664"/>
            <a:ext cx="8229600" cy="6048672"/>
          </a:xfrm>
        </p:spPr>
        <p:txBody>
          <a:bodyPr>
            <a:normAutofit/>
          </a:bodyPr>
          <a:lstStyle/>
          <a:p>
            <a:pPr algn="ctr">
              <a:buNone/>
            </a:pPr>
            <a:r>
              <a:rPr lang="tr-TR" sz="2600" b="1" dirty="0" smtClean="0">
                <a:latin typeface="+mj-lt"/>
                <a:cs typeface="Times New Roman" pitchFamily="18" charset="0"/>
              </a:rPr>
              <a:t>LİMİTED ŞİRKET SÖZLEŞMELERİ</a:t>
            </a:r>
          </a:p>
          <a:p>
            <a:pPr algn="ctr">
              <a:buNone/>
            </a:pPr>
            <a:endParaRPr lang="tr-TR" sz="2000" b="1" i="1" dirty="0" smtClean="0">
              <a:latin typeface="Times New Roman" pitchFamily="18" charset="0"/>
              <a:cs typeface="Times New Roman" pitchFamily="18" charset="0"/>
            </a:endParaRPr>
          </a:p>
          <a:p>
            <a:pPr algn="ctr">
              <a:buNone/>
            </a:pPr>
            <a:endParaRPr lang="tr-TR" sz="2000" b="1" i="1" dirty="0" smtClean="0">
              <a:latin typeface="Times New Roman" pitchFamily="18" charset="0"/>
              <a:cs typeface="Times New Roman" pitchFamily="18" charset="0"/>
            </a:endParaRPr>
          </a:p>
          <a:p>
            <a:pPr marL="0" indent="0" algn="just">
              <a:buNone/>
            </a:pPr>
            <a:r>
              <a:rPr lang="tr-TR" dirty="0" smtClean="0"/>
              <a:t>Eski kanuna göre </a:t>
            </a:r>
            <a:r>
              <a:rPr lang="tr-TR" dirty="0" err="1" smtClean="0"/>
              <a:t>limited</a:t>
            </a:r>
            <a:r>
              <a:rPr lang="tr-TR" dirty="0" smtClean="0"/>
              <a:t> şirketin müddetinin belirtilmesi zorunlu iken yeni Kanun ile </a:t>
            </a:r>
            <a:r>
              <a:rPr lang="tr-TR" dirty="0" smtClean="0">
                <a:solidFill>
                  <a:srgbClr val="FF0000"/>
                </a:solidFill>
              </a:rPr>
              <a:t>şirketin müddetinin belirtilmesi zorunluluğu kaldırılmış</a:t>
            </a:r>
            <a:r>
              <a:rPr lang="tr-TR" dirty="0" smtClean="0"/>
              <a:t>, şirket müddetinin ancak, şirket sözleşmesinde öngörülmesi şartıyla bağlayıcı olacağı hükmü getirilmiştir.</a:t>
            </a:r>
          </a:p>
          <a:p>
            <a:pPr algn="ctr">
              <a:buNone/>
            </a:pPr>
            <a:endParaRPr lang="tr-TR" sz="2200" dirty="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13</a:t>
            </a:fld>
            <a:endParaRPr lang="tr-TR"/>
          </a:p>
        </p:txBody>
      </p:sp>
    </p:spTree>
    <p:extLst>
      <p:ext uri="{BB962C8B-B14F-4D97-AF65-F5344CB8AC3E}">
        <p14:creationId xmlns:p14="http://schemas.microsoft.com/office/powerpoint/2010/main" val="25903105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6120680"/>
          </a:xfrm>
        </p:spPr>
        <p:txBody>
          <a:bodyPr>
            <a:normAutofit/>
          </a:bodyPr>
          <a:lstStyle/>
          <a:p>
            <a:pPr marL="0" indent="0" algn="ctr">
              <a:buNone/>
            </a:pPr>
            <a:r>
              <a:rPr lang="tr-TR" sz="2800" b="1" dirty="0" smtClean="0">
                <a:cs typeface="Times New Roman" pitchFamily="18" charset="0"/>
              </a:rPr>
              <a:t>ANONİM ŞİRKET ESAS SÖZLEŞME DEĞİŞİKLİKLERİ</a:t>
            </a:r>
          </a:p>
          <a:p>
            <a:pPr marL="0" indent="0" algn="ctr">
              <a:buNone/>
            </a:pPr>
            <a:endParaRPr lang="tr-TR" sz="2000" b="1" i="1" dirty="0" smtClean="0">
              <a:cs typeface="Times New Roman" pitchFamily="18" charset="0"/>
            </a:endParaRPr>
          </a:p>
          <a:p>
            <a:pPr marL="0" indent="0" algn="just">
              <a:buNone/>
            </a:pPr>
            <a:r>
              <a:rPr lang="tr-TR" sz="2900" dirty="0" smtClean="0"/>
              <a:t>Anonim şirketin </a:t>
            </a:r>
            <a:r>
              <a:rPr lang="tr-TR" sz="2900" dirty="0" smtClean="0">
                <a:solidFill>
                  <a:srgbClr val="FF0000"/>
                </a:solidFill>
              </a:rPr>
              <a:t>en az beş kişi tarafından kurulabilmesine ilişkin eski TTK hükmü kaldırılmış, bir kişiyle de kurulabilmesine olanak tanınmış. </a:t>
            </a:r>
            <a:r>
              <a:rPr lang="tr-TR" sz="2900" dirty="0" smtClean="0"/>
              <a:t>Kurucu kişi, eskiden olduğu gibi gerçek veya tüzel kişi olabilecek.	</a:t>
            </a:r>
          </a:p>
          <a:p>
            <a:pPr marL="0" indent="0" algn="just">
              <a:buNone/>
            </a:pPr>
            <a:endParaRPr lang="tr-TR" sz="2900" dirty="0" smtClean="0"/>
          </a:p>
          <a:p>
            <a:pPr marL="0" indent="0" algn="just">
              <a:buNone/>
            </a:pPr>
            <a:r>
              <a:rPr lang="tr-TR" sz="2900" dirty="0" smtClean="0">
                <a:cs typeface="Times New Roman" pitchFamily="18" charset="0"/>
              </a:rPr>
              <a:t>Anonim şirket, genel kurulun alacağı bir karar ile ana sözleşmesini değiştirebilir. Bu karar, şirketin </a:t>
            </a:r>
            <a:r>
              <a:rPr lang="tr-TR" sz="2900" dirty="0" smtClean="0">
                <a:solidFill>
                  <a:srgbClr val="FF0000"/>
                </a:solidFill>
                <a:cs typeface="Times New Roman" pitchFamily="18" charset="0"/>
              </a:rPr>
              <a:t>internet sitesi</a:t>
            </a:r>
            <a:r>
              <a:rPr lang="tr-TR" sz="2900" dirty="0" smtClean="0">
                <a:cs typeface="Times New Roman" pitchFamily="18" charset="0"/>
              </a:rPr>
              <a:t> ile Türkiye Ticaret Sicil Gazetesi’nde ilan edilir.</a:t>
            </a:r>
          </a:p>
          <a:p>
            <a:pPr marL="0" indent="0">
              <a:buNone/>
            </a:pPr>
            <a:endParaRPr lang="tr-TR" sz="2200" dirty="0" smtClean="0">
              <a:cs typeface="Times New Roman" pitchFamily="18" charset="0"/>
            </a:endParaRPr>
          </a:p>
          <a:p>
            <a:pPr marL="0" indent="0" algn="ctr">
              <a:buNone/>
            </a:pPr>
            <a:r>
              <a:rPr lang="tr-TR" sz="2200" dirty="0" smtClean="0">
                <a:cs typeface="Times New Roman" pitchFamily="18" charset="0"/>
              </a:rPr>
              <a:t>	</a:t>
            </a:r>
            <a:endParaRPr lang="tr-TR" sz="2200" u="sng" dirty="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14</a:t>
            </a:fld>
            <a:endParaRPr lang="tr-TR"/>
          </a:p>
        </p:txBody>
      </p:sp>
    </p:spTree>
    <p:extLst>
      <p:ext uri="{BB962C8B-B14F-4D97-AF65-F5344CB8AC3E}">
        <p14:creationId xmlns:p14="http://schemas.microsoft.com/office/powerpoint/2010/main" val="21975267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fontScale="92500" lnSpcReduction="10000"/>
          </a:bodyPr>
          <a:lstStyle/>
          <a:p>
            <a:pPr algn="ctr">
              <a:buNone/>
            </a:pPr>
            <a:r>
              <a:rPr lang="tr-TR" sz="3100" b="1" dirty="0" smtClean="0">
                <a:cs typeface="Times New Roman" pitchFamily="18" charset="0"/>
              </a:rPr>
              <a:t>ANONİM ŞİRKET ESAS SÖZLEŞME DEĞİŞİKLİKLERİ</a:t>
            </a:r>
          </a:p>
          <a:p>
            <a:pPr algn="ctr">
              <a:buNone/>
            </a:pPr>
            <a:endParaRPr lang="tr-TR" sz="2000" i="1" dirty="0" smtClean="0"/>
          </a:p>
          <a:p>
            <a:pPr marL="0" indent="0" algn="just">
              <a:buNone/>
            </a:pPr>
            <a:r>
              <a:rPr lang="tr-TR" dirty="0" smtClean="0"/>
              <a:t>Yeni TTK ile anonim şirketler için iki tür sermaye esası öngörülmüştür; </a:t>
            </a:r>
            <a:r>
              <a:rPr lang="tr-TR" dirty="0" smtClean="0">
                <a:solidFill>
                  <a:srgbClr val="FF0000"/>
                </a:solidFill>
              </a:rPr>
              <a:t>çıkarılmış sermaye ve kayıtlı </a:t>
            </a:r>
            <a:r>
              <a:rPr lang="tr-TR" dirty="0">
                <a:solidFill>
                  <a:srgbClr val="FF0000"/>
                </a:solidFill>
              </a:rPr>
              <a:t>sermaye (Md. 332</a:t>
            </a:r>
            <a:r>
              <a:rPr lang="tr-TR" dirty="0" smtClean="0">
                <a:solidFill>
                  <a:srgbClr val="FF0000"/>
                </a:solidFill>
              </a:rPr>
              <a:t>).</a:t>
            </a:r>
          </a:p>
          <a:p>
            <a:pPr marL="0" indent="0" algn="just">
              <a:buNone/>
            </a:pPr>
            <a:endParaRPr lang="tr-TR" dirty="0">
              <a:solidFill>
                <a:srgbClr val="FF0000"/>
              </a:solidFill>
            </a:endParaRPr>
          </a:p>
          <a:p>
            <a:pPr marL="0" indent="0" algn="just">
              <a:buNone/>
            </a:pPr>
            <a:r>
              <a:rPr lang="tr-TR" dirty="0" smtClean="0"/>
              <a:t>Buna göre, eski TTK’ da olduğu gibi yeni </a:t>
            </a:r>
            <a:r>
              <a:rPr lang="tr-TR" dirty="0" err="1" smtClean="0"/>
              <a:t>TTK’da</a:t>
            </a:r>
            <a:r>
              <a:rPr lang="tr-TR" dirty="0" smtClean="0"/>
              <a:t> da esas sermaye tutarı en az 50.000 TL olarak belirlenmiş, </a:t>
            </a:r>
            <a:r>
              <a:rPr lang="tr-TR" dirty="0" smtClean="0">
                <a:solidFill>
                  <a:srgbClr val="FF0000"/>
                </a:solidFill>
              </a:rPr>
              <a:t>kayıtlı sermaye</a:t>
            </a:r>
            <a:r>
              <a:rPr lang="tr-TR" dirty="0" smtClean="0"/>
              <a:t> sistemini seçmiş anonim şirketler içinse bu tutar </a:t>
            </a:r>
            <a:r>
              <a:rPr lang="tr-TR" dirty="0" smtClean="0">
                <a:solidFill>
                  <a:srgbClr val="FF0000"/>
                </a:solidFill>
              </a:rPr>
              <a:t>100.000 TL</a:t>
            </a:r>
            <a:r>
              <a:rPr lang="tr-TR" dirty="0" smtClean="0"/>
              <a:t> olarak belirlenmiş. Esas sözleşmede, şirketin hangi sermaye sistemini seçtiğinin ve sermaye tutarının belirtilmesi gerekir.</a:t>
            </a:r>
          </a:p>
          <a:p>
            <a:pPr algn="ctr">
              <a:buNone/>
            </a:pPr>
            <a:endParaRPr lang="tr-TR" sz="4200" dirty="0" smtClean="0"/>
          </a:p>
        </p:txBody>
      </p:sp>
      <p:sp>
        <p:nvSpPr>
          <p:cNvPr id="4" name="3 Slayt Numarası Yer Tutucusu"/>
          <p:cNvSpPr>
            <a:spLocks noGrp="1"/>
          </p:cNvSpPr>
          <p:nvPr>
            <p:ph type="sldNum" sz="quarter" idx="12"/>
          </p:nvPr>
        </p:nvSpPr>
        <p:spPr/>
        <p:txBody>
          <a:bodyPr/>
          <a:lstStyle/>
          <a:p>
            <a:fld id="{A83EBCD1-A007-4106-859D-37DFF5E7E6BE}" type="slidenum">
              <a:rPr lang="tr-TR" smtClean="0"/>
              <a:pPr/>
              <a:t>15</a:t>
            </a:fld>
            <a:endParaRPr lang="tr-TR"/>
          </a:p>
        </p:txBody>
      </p:sp>
    </p:spTree>
    <p:extLst>
      <p:ext uri="{BB962C8B-B14F-4D97-AF65-F5344CB8AC3E}">
        <p14:creationId xmlns:p14="http://schemas.microsoft.com/office/powerpoint/2010/main" val="37650371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fontScale="40000" lnSpcReduction="20000"/>
          </a:bodyPr>
          <a:lstStyle/>
          <a:p>
            <a:pPr algn="ctr">
              <a:buNone/>
            </a:pPr>
            <a:r>
              <a:rPr lang="tr-TR" sz="8000" b="1" dirty="0" smtClean="0">
                <a:cs typeface="Times New Roman" pitchFamily="18" charset="0"/>
              </a:rPr>
              <a:t>ANONİM ŞİRKET ESAS SÖZLEŞME DEĞİŞİKLİKLERİ</a:t>
            </a:r>
          </a:p>
          <a:p>
            <a:pPr algn="ctr">
              <a:buNone/>
            </a:pPr>
            <a:endParaRPr lang="tr-TR" sz="6500" i="1" dirty="0" smtClean="0"/>
          </a:p>
          <a:p>
            <a:pPr algn="ctr">
              <a:buNone/>
            </a:pPr>
            <a:endParaRPr lang="tr-TR" sz="6500" dirty="0" smtClean="0"/>
          </a:p>
          <a:p>
            <a:pPr marL="0" indent="0" algn="just">
              <a:buNone/>
            </a:pPr>
            <a:r>
              <a:rPr lang="tr-TR" sz="8000" dirty="0"/>
              <a:t>Esas sermayeyi oluşturan, nakden ödenmesi taahhüt edilmiş payların itibari değerlerinin en az % 25’i bir bankaya, şirket adına açılmış ve sadece şirket tarafından kullanılabilecek özel hesaba yatırılmalı, bu durumu teyit </a:t>
            </a:r>
            <a:r>
              <a:rPr lang="tr-TR" sz="8000" dirty="0" smtClean="0"/>
              <a:t>eden, Ticaret </a:t>
            </a:r>
            <a:r>
              <a:rPr lang="tr-TR" sz="8000" dirty="0"/>
              <a:t>Sicili Müdürlüğü’ne hitaben </a:t>
            </a:r>
            <a:r>
              <a:rPr lang="tr-TR" sz="8000" dirty="0" smtClean="0"/>
              <a:t>banka </a:t>
            </a:r>
            <a:r>
              <a:rPr lang="tr-TR" sz="8000" dirty="0"/>
              <a:t>tarafından düzenlenen banka mektubu alınmalı. </a:t>
            </a:r>
            <a:r>
              <a:rPr lang="tr-TR" sz="8000" dirty="0">
                <a:solidFill>
                  <a:srgbClr val="FF0000"/>
                </a:solidFill>
              </a:rPr>
              <a:t>Esas sermayenin % 75’ </a:t>
            </a:r>
            <a:r>
              <a:rPr lang="tr-TR" sz="8000" dirty="0" err="1">
                <a:solidFill>
                  <a:srgbClr val="FF0000"/>
                </a:solidFill>
              </a:rPr>
              <a:t>lik</a:t>
            </a:r>
            <a:r>
              <a:rPr lang="tr-TR" sz="8000" dirty="0">
                <a:solidFill>
                  <a:srgbClr val="FF0000"/>
                </a:solidFill>
              </a:rPr>
              <a:t> kısmı ise şirketin tescilini izleyen 24 ay içerisinde ödenmeli</a:t>
            </a:r>
            <a:r>
              <a:rPr lang="tr-TR" sz="8000" dirty="0"/>
              <a:t> (Md. 344).</a:t>
            </a:r>
          </a:p>
          <a:p>
            <a:pPr marL="0" indent="0" algn="just">
              <a:buNone/>
            </a:pPr>
            <a:endParaRPr lang="tr-TR" sz="5500" dirty="0" smtClean="0"/>
          </a:p>
          <a:p>
            <a:pPr algn="just">
              <a:buNone/>
            </a:pPr>
            <a:endParaRPr lang="tr-TR" sz="4200" dirty="0" smtClean="0"/>
          </a:p>
        </p:txBody>
      </p:sp>
      <p:sp>
        <p:nvSpPr>
          <p:cNvPr id="4" name="3 Slayt Numarası Yer Tutucusu"/>
          <p:cNvSpPr>
            <a:spLocks noGrp="1"/>
          </p:cNvSpPr>
          <p:nvPr>
            <p:ph type="sldNum" sz="quarter" idx="12"/>
          </p:nvPr>
        </p:nvSpPr>
        <p:spPr/>
        <p:txBody>
          <a:bodyPr/>
          <a:lstStyle/>
          <a:p>
            <a:fld id="{A83EBCD1-A007-4106-859D-37DFF5E7E6BE}" type="slidenum">
              <a:rPr lang="tr-TR" smtClean="0"/>
              <a:pPr/>
              <a:t>16</a:t>
            </a:fld>
            <a:endParaRPr lang="tr-TR"/>
          </a:p>
        </p:txBody>
      </p:sp>
    </p:spTree>
    <p:extLst>
      <p:ext uri="{BB962C8B-B14F-4D97-AF65-F5344CB8AC3E}">
        <p14:creationId xmlns:p14="http://schemas.microsoft.com/office/powerpoint/2010/main" val="16484325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76664"/>
          </a:xfrm>
        </p:spPr>
        <p:txBody>
          <a:bodyPr>
            <a:normAutofit fontScale="25000" lnSpcReduction="20000"/>
          </a:bodyPr>
          <a:lstStyle/>
          <a:p>
            <a:pPr algn="ctr">
              <a:buNone/>
            </a:pPr>
            <a:r>
              <a:rPr lang="tr-TR" sz="10400" b="1" dirty="0" smtClean="0">
                <a:cs typeface="Times New Roman" pitchFamily="18" charset="0"/>
              </a:rPr>
              <a:t>ANONİM ŞİRKET ESAS SÖZLEŞME DEĞİŞİKLİKLERİ</a:t>
            </a:r>
          </a:p>
          <a:p>
            <a:pPr algn="ctr">
              <a:buNone/>
            </a:pPr>
            <a:endParaRPr lang="tr-TR" sz="2000" b="1" i="1" dirty="0" smtClean="0">
              <a:cs typeface="Times New Roman" pitchFamily="18" charset="0"/>
            </a:endParaRPr>
          </a:p>
          <a:p>
            <a:pPr marL="0" indent="0" algn="just">
              <a:buNone/>
            </a:pPr>
            <a:endParaRPr lang="tr-TR" sz="12000" dirty="0" smtClean="0"/>
          </a:p>
          <a:p>
            <a:pPr marL="0" indent="0" algn="just">
              <a:buNone/>
            </a:pPr>
            <a:r>
              <a:rPr lang="tr-TR" sz="11200" dirty="0" smtClean="0"/>
              <a:t>Eskiden olduğu gibi ayni sermaye konulması mümkün. </a:t>
            </a:r>
            <a:r>
              <a:rPr lang="tr-TR" sz="11200" u="sng" dirty="0" smtClean="0"/>
              <a:t>Yeni TTK ile ayni sermayeye, fikri mülkiyet hakları ile sanal ortamlar da eklenmiştir.</a:t>
            </a:r>
          </a:p>
          <a:p>
            <a:pPr marL="0" indent="0" algn="just">
              <a:buNone/>
            </a:pPr>
            <a:endParaRPr lang="tr-TR" sz="11200" dirty="0" smtClean="0">
              <a:cs typeface="Times New Roman" pitchFamily="18" charset="0"/>
            </a:endParaRPr>
          </a:p>
          <a:p>
            <a:pPr marL="0" indent="0" algn="just">
              <a:buNone/>
            </a:pPr>
            <a:r>
              <a:rPr lang="tr-TR" sz="11200" dirty="0" smtClean="0">
                <a:solidFill>
                  <a:srgbClr val="FF0000"/>
                </a:solidFill>
              </a:rPr>
              <a:t>Ayni sermaye konulacak ise bunların değerlerinin bilirkişiler tarafından belirlenmesi gerekmekte.</a:t>
            </a:r>
            <a:r>
              <a:rPr lang="tr-TR" sz="11200" dirty="0" smtClean="0"/>
              <a:t> Bunun için şirketin merkezinin bulunacağı yerdeki asliye ticaret mahkemesine başvuru yapılmalı ve mahkemece atanan bilirkişiler tarafından düzenlenen “</a:t>
            </a:r>
            <a:r>
              <a:rPr lang="tr-TR" sz="11200" dirty="0" smtClean="0">
                <a:solidFill>
                  <a:srgbClr val="FF0000"/>
                </a:solidFill>
              </a:rPr>
              <a:t>değerleme raporu</a:t>
            </a:r>
            <a:r>
              <a:rPr lang="tr-TR" sz="11200" dirty="0" smtClean="0"/>
              <a:t>” alınmalı.</a:t>
            </a:r>
          </a:p>
          <a:p>
            <a:pPr marL="0" indent="0" algn="just">
              <a:buNone/>
            </a:pPr>
            <a:endParaRPr lang="tr-TR" sz="11200" dirty="0" smtClean="0"/>
          </a:p>
          <a:p>
            <a:pPr marL="0" indent="0" algn="just">
              <a:buNone/>
            </a:pPr>
            <a:r>
              <a:rPr lang="tr-TR" sz="11200" dirty="0"/>
              <a:t>Hizmet edimleri, kişisel emek, ticari itibar ve vadesi gelmemiş alacaklar sermaye olarak konulamaz.</a:t>
            </a:r>
          </a:p>
          <a:p>
            <a:pPr marL="0" indent="0" algn="just">
              <a:buNone/>
            </a:pPr>
            <a:endParaRPr lang="tr-TR" sz="12000" dirty="0" smtClean="0"/>
          </a:p>
          <a:p>
            <a:pPr marL="0" indent="0" algn="just">
              <a:buNone/>
            </a:pPr>
            <a:endParaRPr lang="tr-TR" sz="2400" dirty="0" smtClean="0">
              <a:cs typeface="Times New Roman" pitchFamily="18" charset="0"/>
            </a:endParaRPr>
          </a:p>
          <a:p>
            <a:pPr algn="ctr">
              <a:buNone/>
            </a:pPr>
            <a:endParaRPr lang="tr-TR" sz="2400" dirty="0" smtClean="0">
              <a:cs typeface="Times New Roman" pitchFamily="18" charset="0"/>
            </a:endParaRPr>
          </a:p>
          <a:p>
            <a:pPr algn="ctr">
              <a:buNone/>
            </a:pPr>
            <a:endParaRPr lang="tr-TR" sz="1800"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17</a:t>
            </a:fld>
            <a:endParaRPr lang="tr-TR"/>
          </a:p>
        </p:txBody>
      </p:sp>
    </p:spTree>
    <p:extLst>
      <p:ext uri="{BB962C8B-B14F-4D97-AF65-F5344CB8AC3E}">
        <p14:creationId xmlns:p14="http://schemas.microsoft.com/office/powerpoint/2010/main" val="32451883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a:bodyPr>
          <a:lstStyle/>
          <a:p>
            <a:pPr algn="ctr">
              <a:buNone/>
            </a:pPr>
            <a:r>
              <a:rPr lang="tr-TR" sz="2600" b="1" dirty="0" smtClean="0">
                <a:cs typeface="Times New Roman" pitchFamily="18" charset="0"/>
              </a:rPr>
              <a:t>ANONİM ŞİRKET ESAS SÖZLEŞME DEĞİŞİKLİKLERİ</a:t>
            </a:r>
          </a:p>
          <a:p>
            <a:pPr algn="ctr">
              <a:buNone/>
            </a:pPr>
            <a:endParaRPr lang="tr-TR" sz="2000" b="1" i="1" dirty="0" smtClean="0">
              <a:cs typeface="Times New Roman" pitchFamily="18" charset="0"/>
            </a:endParaRPr>
          </a:p>
          <a:p>
            <a:pPr marL="0" indent="0" algn="just">
              <a:buNone/>
            </a:pPr>
            <a:r>
              <a:rPr lang="tr-TR" sz="2800" dirty="0"/>
              <a:t>Yeni TTK‘ ya göre </a:t>
            </a:r>
            <a:r>
              <a:rPr lang="tr-TR" sz="2800" dirty="0">
                <a:solidFill>
                  <a:srgbClr val="FF0000"/>
                </a:solidFill>
              </a:rPr>
              <a:t>yönetim kurulu üyelerinin sayıları esas sözleşmede belirtilmesi zorunlu kayıtlar arasında. </a:t>
            </a:r>
            <a:r>
              <a:rPr lang="tr-TR" sz="2800" dirty="0"/>
              <a:t>Şirket adına imza koymaya yetkili olanlar da eskiden olduğu  gibi esas sözleşmede belirtilecek (Md. 339).</a:t>
            </a:r>
          </a:p>
          <a:p>
            <a:pPr marL="0" indent="0" algn="just">
              <a:buNone/>
            </a:pPr>
            <a:endParaRPr lang="tr-TR" sz="2800" dirty="0">
              <a:solidFill>
                <a:srgbClr val="FF0000"/>
              </a:solidFill>
            </a:endParaRPr>
          </a:p>
          <a:p>
            <a:pPr marL="0" indent="0" algn="just">
              <a:buNone/>
            </a:pPr>
            <a:r>
              <a:rPr lang="tr-TR" sz="2800" dirty="0"/>
              <a:t>Ayrıca yeni TTK’ da ilk yönetim kurulu üyeleri esas sözleşme ile atanır hükmü yer almakta. </a:t>
            </a:r>
            <a:r>
              <a:rPr lang="tr-TR" sz="2800" dirty="0">
                <a:solidFill>
                  <a:srgbClr val="FF0000"/>
                </a:solidFill>
              </a:rPr>
              <a:t>Bu durumda ilk yönetim kurulu üyelerine ilişkin bilgiler esas sözleşmede yer almalı.</a:t>
            </a:r>
          </a:p>
          <a:p>
            <a:pPr marL="0" indent="0" algn="just">
              <a:buNone/>
            </a:pPr>
            <a:endParaRPr lang="tr-TR" sz="3000"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18</a:t>
            </a:fld>
            <a:endParaRPr lang="tr-TR"/>
          </a:p>
        </p:txBody>
      </p:sp>
    </p:spTree>
    <p:extLst>
      <p:ext uri="{BB962C8B-B14F-4D97-AF65-F5344CB8AC3E}">
        <p14:creationId xmlns:p14="http://schemas.microsoft.com/office/powerpoint/2010/main" val="2341600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fontScale="92500" lnSpcReduction="10000"/>
          </a:bodyPr>
          <a:lstStyle/>
          <a:p>
            <a:pPr algn="ctr">
              <a:buNone/>
            </a:pPr>
            <a:r>
              <a:rPr lang="tr-TR" sz="2600" b="1" dirty="0" smtClean="0">
                <a:cs typeface="Times New Roman" pitchFamily="18" charset="0"/>
              </a:rPr>
              <a:t>ANONİM ŞİRKET ESAS SÖZLEŞME DEĞİŞİKLİKLERİ</a:t>
            </a:r>
          </a:p>
          <a:p>
            <a:pPr algn="ctr">
              <a:buNone/>
            </a:pPr>
            <a:endParaRPr lang="tr-TR" sz="2000" dirty="0" smtClean="0">
              <a:cs typeface="Times New Roman" pitchFamily="18" charset="0"/>
            </a:endParaRPr>
          </a:p>
          <a:p>
            <a:pPr marL="0" indent="0" algn="just">
              <a:buNone/>
            </a:pPr>
            <a:r>
              <a:rPr lang="tr-TR" sz="3600" dirty="0"/>
              <a:t>Eski </a:t>
            </a:r>
            <a:r>
              <a:rPr lang="tr-TR" sz="3600" dirty="0" err="1"/>
              <a:t>TTK’ya</a:t>
            </a:r>
            <a:r>
              <a:rPr lang="tr-TR" sz="3600" dirty="0"/>
              <a:t> göre yönetim kurulunun en az üç kişiden oluşması gerekirken, </a:t>
            </a:r>
            <a:r>
              <a:rPr lang="tr-TR" sz="3600" dirty="0">
                <a:solidFill>
                  <a:srgbClr val="FF0000"/>
                </a:solidFill>
              </a:rPr>
              <a:t>yeni TTK ile 1 Temmuz 2012 tarihinden itibaren bir kişiden oluşabilecek (Md. 359).</a:t>
            </a:r>
          </a:p>
          <a:p>
            <a:pPr marL="0" indent="0" algn="just">
              <a:buNone/>
            </a:pPr>
            <a:endParaRPr lang="tr-TR" sz="3600" dirty="0"/>
          </a:p>
          <a:p>
            <a:pPr marL="0" indent="0" algn="just">
              <a:buNone/>
            </a:pPr>
            <a:r>
              <a:rPr lang="tr-TR" sz="3600" u="sng" dirty="0"/>
              <a:t>Yeni TTK ile </a:t>
            </a:r>
            <a:r>
              <a:rPr lang="tr-TR" sz="3600" u="sng" dirty="0">
                <a:solidFill>
                  <a:srgbClr val="FF0000"/>
                </a:solidFill>
              </a:rPr>
              <a:t>şirket ortağı olmayan kişiler yönetim kurulu üyesi</a:t>
            </a:r>
            <a:r>
              <a:rPr lang="tr-TR" sz="3600" u="sng" dirty="0"/>
              <a:t> olarak seçilebilecek ve bu görevlerine ortak olmadan başlayabilecek.</a:t>
            </a:r>
            <a:r>
              <a:rPr lang="tr-TR" sz="3600" dirty="0"/>
              <a:t> (Eski TTK’ ya göre, </a:t>
            </a:r>
            <a:r>
              <a:rPr lang="nb-NO" sz="3600" dirty="0"/>
              <a:t>göreve başlayabilmeleri için şirkete ortak</a:t>
            </a:r>
            <a:r>
              <a:rPr lang="tr-TR" sz="3600" dirty="0"/>
              <a:t> olmaları gerekmekteydi</a:t>
            </a:r>
            <a:r>
              <a:rPr lang="tr-TR" sz="3600" dirty="0" smtClean="0"/>
              <a:t>).</a:t>
            </a:r>
            <a:endParaRPr lang="tr-TR" sz="3300" dirty="0">
              <a:solidFill>
                <a:srgbClr val="FF0000"/>
              </a:solidFill>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19</a:t>
            </a:fld>
            <a:endParaRPr lang="tr-TR"/>
          </a:p>
        </p:txBody>
      </p:sp>
    </p:spTree>
    <p:extLst>
      <p:ext uri="{BB962C8B-B14F-4D97-AF65-F5344CB8AC3E}">
        <p14:creationId xmlns:p14="http://schemas.microsoft.com/office/powerpoint/2010/main" val="2807242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904656"/>
          </a:xfrm>
        </p:spPr>
        <p:txBody>
          <a:bodyPr/>
          <a:lstStyle/>
          <a:p>
            <a:pPr algn="ctr">
              <a:buNone/>
            </a:pPr>
            <a:endParaRPr lang="tr-TR" i="1" dirty="0" smtClean="0"/>
          </a:p>
          <a:p>
            <a:pPr algn="ctr">
              <a:buNone/>
            </a:pPr>
            <a:endParaRPr lang="tr-TR" i="1" smtClean="0"/>
          </a:p>
          <a:p>
            <a:pPr algn="ctr">
              <a:buNone/>
            </a:pPr>
            <a:endParaRPr lang="tr-TR" i="1" dirty="0" smtClean="0"/>
          </a:p>
          <a:p>
            <a:pPr algn="ctr">
              <a:buNone/>
            </a:pPr>
            <a:r>
              <a:rPr lang="tr-TR" sz="2800" b="1" dirty="0" smtClean="0"/>
              <a:t>LİMİTED VE ANONİM ŞİRKET ESAS SÖZLEŞMELERİ </a:t>
            </a:r>
          </a:p>
          <a:p>
            <a:pPr algn="ctr">
              <a:buNone/>
            </a:pPr>
            <a:r>
              <a:rPr lang="tr-TR" sz="2800" b="1" dirty="0" smtClean="0"/>
              <a:t>YAPILMASI GEREKEN DEĞİŞİKLİKLER </a:t>
            </a:r>
          </a:p>
          <a:p>
            <a:pPr algn="ctr">
              <a:buNone/>
            </a:pPr>
            <a:r>
              <a:rPr lang="tr-TR" sz="2800" b="1" dirty="0" smtClean="0"/>
              <a:t>VE </a:t>
            </a:r>
          </a:p>
          <a:p>
            <a:pPr algn="ctr">
              <a:buNone/>
            </a:pPr>
            <a:r>
              <a:rPr lang="tr-TR" sz="2800" b="1" dirty="0" smtClean="0"/>
              <a:t>İZLENECEK YOLLAR</a:t>
            </a:r>
            <a:endParaRPr lang="tr-TR" sz="2800" b="1"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2</a:t>
            </a:fld>
            <a:endParaRPr lang="tr-TR"/>
          </a:p>
        </p:txBody>
      </p:sp>
    </p:spTree>
    <p:extLst>
      <p:ext uri="{BB962C8B-B14F-4D97-AF65-F5344CB8AC3E}">
        <p14:creationId xmlns:p14="http://schemas.microsoft.com/office/powerpoint/2010/main" val="37494272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fontScale="92500"/>
          </a:bodyPr>
          <a:lstStyle/>
          <a:p>
            <a:pPr algn="ctr">
              <a:buNone/>
            </a:pPr>
            <a:r>
              <a:rPr lang="tr-TR" sz="2800" b="1" dirty="0" smtClean="0">
                <a:cs typeface="Times New Roman" pitchFamily="18" charset="0"/>
              </a:rPr>
              <a:t>ANONİM ŞİRKET ESAS SÖZLEŞME DEĞİŞİKLİKLERİ</a:t>
            </a:r>
          </a:p>
          <a:p>
            <a:pPr algn="ctr">
              <a:buNone/>
            </a:pPr>
            <a:endParaRPr lang="tr-TR" sz="2600" b="1" dirty="0" smtClean="0">
              <a:cs typeface="Times New Roman" pitchFamily="18" charset="0"/>
            </a:endParaRPr>
          </a:p>
          <a:p>
            <a:pPr marL="0" indent="0" algn="just">
              <a:buNone/>
            </a:pPr>
            <a:r>
              <a:rPr lang="tr-TR" sz="3500" dirty="0" smtClean="0"/>
              <a:t>Eski </a:t>
            </a:r>
            <a:r>
              <a:rPr lang="tr-TR" sz="3500" dirty="0" err="1" smtClean="0"/>
              <a:t>TTK’da</a:t>
            </a:r>
            <a:r>
              <a:rPr lang="tr-TR" sz="3500" dirty="0" smtClean="0"/>
              <a:t> olduğu gibi yeni </a:t>
            </a:r>
            <a:r>
              <a:rPr lang="tr-TR" sz="3500" dirty="0" err="1" smtClean="0"/>
              <a:t>TTK’da</a:t>
            </a:r>
            <a:r>
              <a:rPr lang="tr-TR" sz="3500" dirty="0" smtClean="0"/>
              <a:t> da yönetim kurulu üyeleri </a:t>
            </a:r>
            <a:r>
              <a:rPr lang="tr-TR" sz="3500" u="sng" dirty="0" smtClean="0"/>
              <a:t>en çok üç yı</a:t>
            </a:r>
            <a:r>
              <a:rPr lang="tr-TR" sz="3500" dirty="0" smtClean="0"/>
              <a:t>l süreyle görev yapmak üzere seçilebilecek.</a:t>
            </a:r>
          </a:p>
          <a:p>
            <a:pPr marL="0" indent="0" algn="just">
              <a:buNone/>
            </a:pPr>
            <a:r>
              <a:rPr lang="tr-TR" sz="3500" dirty="0" smtClean="0"/>
              <a:t> </a:t>
            </a:r>
          </a:p>
          <a:p>
            <a:pPr marL="0" indent="0" algn="just">
              <a:buNone/>
            </a:pPr>
            <a:r>
              <a:rPr lang="tr-TR" sz="3500" dirty="0" smtClean="0"/>
              <a:t>Esas sözleşmede aksine bir hüküm yoksa, görev süresi sona eren kişiler tekrar yönetim kurulu üyeliğine seçilebilecek.</a:t>
            </a:r>
            <a:r>
              <a:rPr lang="tr-TR" sz="3500" dirty="0" smtClean="0">
                <a:solidFill>
                  <a:srgbClr val="FF0000"/>
                </a:solidFill>
              </a:rPr>
              <a:t> Bu sebeple yönetim kurulu üyelerinin tekrar seçilip seçilemeyeceğine ilişkin kurallar esas  sözleşmede düzenlenmeli.</a:t>
            </a:r>
          </a:p>
          <a:p>
            <a:pPr algn="ctr">
              <a:buNone/>
            </a:pPr>
            <a:endParaRPr lang="tr-TR" sz="2200" dirty="0" smtClean="0">
              <a:solidFill>
                <a:srgbClr val="FF0000"/>
              </a:solidFill>
            </a:endParaRPr>
          </a:p>
          <a:p>
            <a:pPr algn="ctr">
              <a:buNone/>
            </a:pPr>
            <a:endParaRPr lang="tr-TR" sz="1800"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20</a:t>
            </a:fld>
            <a:endParaRPr lang="tr-TR"/>
          </a:p>
        </p:txBody>
      </p:sp>
    </p:spTree>
    <p:extLst>
      <p:ext uri="{BB962C8B-B14F-4D97-AF65-F5344CB8AC3E}">
        <p14:creationId xmlns:p14="http://schemas.microsoft.com/office/powerpoint/2010/main" val="37723624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a:bodyPr>
          <a:lstStyle/>
          <a:p>
            <a:pPr algn="ctr">
              <a:buNone/>
            </a:pPr>
            <a:r>
              <a:rPr lang="tr-TR" sz="2600" b="1" dirty="0" smtClean="0">
                <a:cs typeface="Times New Roman" pitchFamily="18" charset="0"/>
              </a:rPr>
              <a:t>ANONİM ŞİRKET ESAS SÖZLEŞME DEĞİŞİKLİKLERİ</a:t>
            </a:r>
          </a:p>
          <a:p>
            <a:pPr algn="ctr">
              <a:buNone/>
            </a:pPr>
            <a:endParaRPr lang="tr-TR" sz="2200" dirty="0" smtClean="0">
              <a:solidFill>
                <a:srgbClr val="FF0000"/>
              </a:solidFill>
            </a:endParaRPr>
          </a:p>
          <a:p>
            <a:pPr marL="0" indent="0" algn="just">
              <a:buNone/>
            </a:pPr>
            <a:r>
              <a:rPr lang="tr-TR" sz="3000" dirty="0" smtClean="0">
                <a:solidFill>
                  <a:srgbClr val="FF0000"/>
                </a:solidFill>
              </a:rPr>
              <a:t>01.07.2012’ de görevde bulunan yönetim kurulu üyelerinin</a:t>
            </a:r>
            <a:r>
              <a:rPr lang="tr-TR" sz="3000" dirty="0" smtClean="0"/>
              <a:t>, görevden alınmaları veya üyeliğin başka bir sebeple boşalması hali hariç, </a:t>
            </a:r>
            <a:r>
              <a:rPr lang="tr-TR" sz="3000" dirty="0" smtClean="0">
                <a:solidFill>
                  <a:srgbClr val="FF0000"/>
                </a:solidFill>
              </a:rPr>
              <a:t>sürelerinin sonuna kadar görevlerine devam edecekleri, ancak, tüzel kişinin temsilcisi olarak yönetim kurulu üyesi seçilmiş bulunan gerçek kişinin, yeni </a:t>
            </a:r>
            <a:r>
              <a:rPr lang="tr-TR" sz="3000" dirty="0" err="1" smtClean="0">
                <a:solidFill>
                  <a:srgbClr val="FF0000"/>
                </a:solidFill>
              </a:rPr>
              <a:t>TTK’nın</a:t>
            </a:r>
            <a:r>
              <a:rPr lang="tr-TR" sz="3000" dirty="0" smtClean="0">
                <a:solidFill>
                  <a:srgbClr val="FF0000"/>
                </a:solidFill>
              </a:rPr>
              <a:t> yürürlüğe girdiği tarihten itibaren üç ay içinde istifa edeceği</a:t>
            </a:r>
            <a:r>
              <a:rPr lang="tr-TR" sz="3000" dirty="0" smtClean="0"/>
              <a:t>, onun yerine tüzel kişinin ya da başkasının seçilmesi gerektiği hüküm altına alınmıştır. ( 6103 sayılı Kanun’un 25 </a:t>
            </a:r>
            <a:r>
              <a:rPr lang="tr-TR" sz="3000" dirty="0" err="1" smtClean="0"/>
              <a:t>md.</a:t>
            </a:r>
            <a:r>
              <a:rPr lang="tr-TR" sz="3000" dirty="0" smtClean="0"/>
              <a:t>)</a:t>
            </a:r>
          </a:p>
          <a:p>
            <a:pPr algn="ctr">
              <a:buNone/>
            </a:pPr>
            <a:endParaRPr lang="tr-TR" sz="2200" dirty="0" smtClean="0">
              <a:solidFill>
                <a:srgbClr val="FF0000"/>
              </a:solidFill>
            </a:endParaRPr>
          </a:p>
          <a:p>
            <a:pPr algn="ctr">
              <a:buNone/>
            </a:pPr>
            <a:endParaRPr lang="tr-TR" sz="1800"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21</a:t>
            </a:fld>
            <a:endParaRPr lang="tr-TR"/>
          </a:p>
        </p:txBody>
      </p:sp>
    </p:spTree>
    <p:extLst>
      <p:ext uri="{BB962C8B-B14F-4D97-AF65-F5344CB8AC3E}">
        <p14:creationId xmlns:p14="http://schemas.microsoft.com/office/powerpoint/2010/main" val="472519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a:bodyPr>
          <a:lstStyle/>
          <a:p>
            <a:pPr algn="ctr">
              <a:buNone/>
            </a:pPr>
            <a:r>
              <a:rPr lang="tr-TR" sz="3400" b="1" dirty="0" smtClean="0">
                <a:cs typeface="Times New Roman" pitchFamily="18" charset="0"/>
              </a:rPr>
              <a:t>ANONİM ŞİRKET ESAS SÖZLEŞME DEĞİŞİKLİKLERİ</a:t>
            </a:r>
          </a:p>
          <a:p>
            <a:pPr algn="ctr">
              <a:buNone/>
            </a:pPr>
            <a:endParaRPr lang="tr-TR" sz="2600" b="1" dirty="0" smtClean="0">
              <a:cs typeface="Times New Roman" pitchFamily="18" charset="0"/>
            </a:endParaRPr>
          </a:p>
          <a:p>
            <a:pPr algn="ctr">
              <a:buNone/>
            </a:pPr>
            <a:endParaRPr lang="tr-TR" sz="2000" b="1" i="1" dirty="0" smtClean="0">
              <a:solidFill>
                <a:srgbClr val="FF0000"/>
              </a:solidFill>
              <a:cs typeface="Times New Roman" pitchFamily="18" charset="0"/>
            </a:endParaRPr>
          </a:p>
          <a:p>
            <a:pPr marL="0" indent="0" algn="just">
              <a:buNone/>
            </a:pPr>
            <a:r>
              <a:rPr lang="tr-TR" sz="3900" dirty="0" smtClean="0"/>
              <a:t>Yönetim kurulu üyelerinin, yönetim kurulu toplantılarına </a:t>
            </a:r>
            <a:r>
              <a:rPr lang="tr-TR" sz="3900" u="sng" dirty="0" smtClean="0">
                <a:solidFill>
                  <a:srgbClr val="FF0000"/>
                </a:solidFill>
              </a:rPr>
              <a:t>elektronik ortamda</a:t>
            </a:r>
            <a:r>
              <a:rPr lang="tr-TR" sz="3900" u="sng" dirty="0" smtClean="0"/>
              <a:t> katılmaları ile ilgili koşullar </a:t>
            </a:r>
            <a:r>
              <a:rPr lang="tr-TR" sz="3900" u="sng" dirty="0" smtClean="0">
                <a:solidFill>
                  <a:srgbClr val="FF0000"/>
                </a:solidFill>
              </a:rPr>
              <a:t>esas sözleşmede</a:t>
            </a:r>
            <a:r>
              <a:rPr lang="tr-TR" sz="3900" u="sng" dirty="0" smtClean="0"/>
              <a:t> düzenlenmeli.</a:t>
            </a:r>
          </a:p>
          <a:p>
            <a:pPr marL="0" indent="0" algn="just">
              <a:buNone/>
            </a:pPr>
            <a:endParaRPr lang="tr-TR" sz="3900" dirty="0" smtClean="0">
              <a:solidFill>
                <a:srgbClr val="FF0000"/>
              </a:solidFill>
            </a:endParaRPr>
          </a:p>
          <a:p>
            <a:pPr marL="0" indent="0" algn="just">
              <a:buNone/>
            </a:pPr>
            <a:endParaRPr lang="tr-TR" sz="3900" dirty="0" smtClean="0"/>
          </a:p>
          <a:p>
            <a:pPr algn="ctr">
              <a:buNone/>
            </a:pPr>
            <a:endParaRPr lang="tr-TR" sz="2000" b="1" i="1" dirty="0" smtClean="0">
              <a:solidFill>
                <a:srgbClr val="FF0000"/>
              </a:solidFill>
              <a:cs typeface="Times New Roman" pitchFamily="18" charset="0"/>
            </a:endParaRPr>
          </a:p>
          <a:p>
            <a:pPr algn="ctr">
              <a:buNone/>
            </a:pPr>
            <a:endParaRPr lang="tr-TR" sz="1800"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22</a:t>
            </a:fld>
            <a:endParaRPr lang="tr-TR"/>
          </a:p>
        </p:txBody>
      </p:sp>
    </p:spTree>
    <p:extLst>
      <p:ext uri="{BB962C8B-B14F-4D97-AF65-F5344CB8AC3E}">
        <p14:creationId xmlns:p14="http://schemas.microsoft.com/office/powerpoint/2010/main" val="1539019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a:bodyPr>
          <a:lstStyle/>
          <a:p>
            <a:pPr algn="ctr">
              <a:buNone/>
            </a:pPr>
            <a:r>
              <a:rPr lang="tr-TR" sz="2800" b="1" dirty="0" smtClean="0">
                <a:cs typeface="Times New Roman" pitchFamily="18" charset="0"/>
              </a:rPr>
              <a:t>ANONİM ŞİRKET ESAS SÖZLEŞME DEĞİŞİKLİKLERİ</a:t>
            </a:r>
          </a:p>
          <a:p>
            <a:pPr algn="ctr">
              <a:buNone/>
            </a:pPr>
            <a:endParaRPr lang="tr-TR" sz="2000" dirty="0" smtClean="0">
              <a:solidFill>
                <a:srgbClr val="FF0000"/>
              </a:solidFill>
              <a:cs typeface="Times New Roman" pitchFamily="18" charset="0"/>
            </a:endParaRPr>
          </a:p>
          <a:p>
            <a:pPr marL="0" indent="0" algn="just">
              <a:buNone/>
            </a:pPr>
            <a:r>
              <a:rPr lang="tr-TR" dirty="0">
                <a:solidFill>
                  <a:srgbClr val="FF0000"/>
                </a:solidFill>
              </a:rPr>
              <a:t>Genel kurul toplantı nisaplarına ilişkin düzenlemeler esas sözleşmede belirtilmeli</a:t>
            </a:r>
            <a:r>
              <a:rPr lang="tr-TR" dirty="0" smtClean="0">
                <a:solidFill>
                  <a:srgbClr val="FF0000"/>
                </a:solidFill>
              </a:rPr>
              <a:t>.</a:t>
            </a:r>
          </a:p>
          <a:p>
            <a:pPr marL="0" indent="0" algn="just">
              <a:buNone/>
            </a:pPr>
            <a:r>
              <a:rPr lang="tr-TR" dirty="0" smtClean="0"/>
              <a:t>( </a:t>
            </a:r>
            <a:r>
              <a:rPr lang="tr-TR" dirty="0"/>
              <a:t>Yürürlükten itibaren 6 ay içinde ) (6103 Md. 26).</a:t>
            </a:r>
          </a:p>
          <a:p>
            <a:pPr marL="0" indent="0" algn="just">
              <a:buNone/>
            </a:pPr>
            <a:r>
              <a:rPr lang="tr-TR" dirty="0">
                <a:solidFill>
                  <a:srgbClr val="FF0000"/>
                </a:solidFill>
              </a:rPr>
              <a:t> </a:t>
            </a:r>
          </a:p>
          <a:p>
            <a:pPr marL="0" indent="0" algn="just">
              <a:buNone/>
            </a:pPr>
            <a:r>
              <a:rPr lang="tr-TR" dirty="0"/>
              <a:t>Eski TTK’ da olduğu gibi yeni TTK’ ya göre de olağan </a:t>
            </a:r>
            <a:r>
              <a:rPr lang="tr-TR" u="sng" dirty="0"/>
              <a:t>genel kurul toplantısının her faaliyet dönemi sonundan itibaren üç ay içinde</a:t>
            </a:r>
            <a:r>
              <a:rPr lang="tr-TR" dirty="0"/>
              <a:t> yapılması gerekmekte.</a:t>
            </a:r>
            <a:endParaRPr lang="tr-TR" sz="1800" dirty="0" smtClean="0"/>
          </a:p>
        </p:txBody>
      </p:sp>
      <p:sp>
        <p:nvSpPr>
          <p:cNvPr id="4" name="3 Slayt Numarası Yer Tutucusu"/>
          <p:cNvSpPr>
            <a:spLocks noGrp="1"/>
          </p:cNvSpPr>
          <p:nvPr>
            <p:ph type="sldNum" sz="quarter" idx="12"/>
          </p:nvPr>
        </p:nvSpPr>
        <p:spPr/>
        <p:txBody>
          <a:bodyPr/>
          <a:lstStyle/>
          <a:p>
            <a:fld id="{A83EBCD1-A007-4106-859D-37DFF5E7E6BE}" type="slidenum">
              <a:rPr lang="tr-TR" smtClean="0"/>
              <a:pPr/>
              <a:t>23</a:t>
            </a:fld>
            <a:endParaRPr lang="tr-TR"/>
          </a:p>
        </p:txBody>
      </p:sp>
    </p:spTree>
    <p:extLst>
      <p:ext uri="{BB962C8B-B14F-4D97-AF65-F5344CB8AC3E}">
        <p14:creationId xmlns:p14="http://schemas.microsoft.com/office/powerpoint/2010/main" val="3981219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fontScale="25000" lnSpcReduction="20000"/>
          </a:bodyPr>
          <a:lstStyle/>
          <a:p>
            <a:pPr algn="ctr">
              <a:buNone/>
            </a:pPr>
            <a:r>
              <a:rPr lang="tr-TR" sz="10400" b="1" dirty="0" smtClean="0">
                <a:cs typeface="Times New Roman" pitchFamily="18" charset="0"/>
              </a:rPr>
              <a:t>ANONİM ŞİRKET ESAS SÖZLEŞME DEĞİŞİKLİKLERİ</a:t>
            </a:r>
          </a:p>
          <a:p>
            <a:pPr algn="ctr">
              <a:buNone/>
            </a:pPr>
            <a:endParaRPr lang="tr-TR" sz="1800" dirty="0" smtClean="0"/>
          </a:p>
          <a:p>
            <a:pPr algn="ctr">
              <a:buNone/>
            </a:pPr>
            <a:endParaRPr lang="tr-TR" sz="1800" dirty="0" smtClean="0"/>
          </a:p>
          <a:p>
            <a:pPr marL="0" indent="0">
              <a:buNone/>
            </a:pPr>
            <a:r>
              <a:rPr lang="tr-TR" sz="9600" b="1" dirty="0" smtClean="0"/>
              <a:t>Sermayenin artırımına, </a:t>
            </a:r>
            <a:r>
              <a:rPr lang="tr-TR" sz="9600" dirty="0" smtClean="0"/>
              <a:t>esas </a:t>
            </a:r>
            <a:r>
              <a:rPr lang="tr-TR" sz="9600" dirty="0"/>
              <a:t>sermaye sisteminde genel kurul, kayıtlı sermaye </a:t>
            </a:r>
            <a:r>
              <a:rPr lang="nn-NO" sz="9600" dirty="0"/>
              <a:t>sisteminde ise yönetim kurulu karar verir (</a:t>
            </a:r>
            <a:r>
              <a:rPr lang="tr-TR" sz="9600" dirty="0"/>
              <a:t>M</a:t>
            </a:r>
            <a:r>
              <a:rPr lang="nn-NO" sz="9600" dirty="0"/>
              <a:t>d. 456). </a:t>
            </a:r>
            <a:r>
              <a:rPr lang="nn-NO" sz="9600" dirty="0">
                <a:solidFill>
                  <a:srgbClr val="FF0000"/>
                </a:solidFill>
              </a:rPr>
              <a:t>Esas</a:t>
            </a:r>
            <a:r>
              <a:rPr lang="tr-TR" sz="9600" dirty="0">
                <a:solidFill>
                  <a:srgbClr val="FF0000"/>
                </a:solidFill>
              </a:rPr>
              <a:t> sermaye sisteminde sermaye artırımı, kayıtlı sermaye sisteminde ise kayıtlı sermaye tavanı artırımı ile ilgili düzenlemeler esas sözleşmede yapılmalı.</a:t>
            </a:r>
          </a:p>
          <a:p>
            <a:pPr marL="0" indent="0" algn="just">
              <a:buNone/>
            </a:pPr>
            <a:endParaRPr lang="tr-TR" sz="9600" dirty="0"/>
          </a:p>
          <a:p>
            <a:pPr marL="0" indent="0" algn="just">
              <a:buNone/>
            </a:pPr>
            <a:r>
              <a:rPr lang="tr-TR" sz="9600" dirty="0"/>
              <a:t>Sermayenin TTK’ da öngörülen tutara yükseltilmesi için yapılacak genel kurullarda toplantı nisabı aranmaz, kararlar toplantıda mevcut oyların çoğunluğu ile alınır  ( 6103 Md. 20 </a:t>
            </a:r>
            <a:r>
              <a:rPr lang="tr-TR" sz="9600" dirty="0" smtClean="0"/>
              <a:t>).</a:t>
            </a:r>
          </a:p>
          <a:p>
            <a:pPr marL="0" indent="0" algn="just">
              <a:buNone/>
            </a:pPr>
            <a:endParaRPr lang="tr-TR" sz="9600" dirty="0" smtClean="0"/>
          </a:p>
          <a:p>
            <a:pPr marL="0" indent="0" algn="just">
              <a:buNone/>
            </a:pPr>
            <a:r>
              <a:rPr lang="tr-TR" sz="9600" b="1" dirty="0" smtClean="0"/>
              <a:t>Sermayenin </a:t>
            </a:r>
            <a:r>
              <a:rPr lang="tr-TR" sz="9600" b="1" dirty="0"/>
              <a:t>azaltılması </a:t>
            </a:r>
            <a:r>
              <a:rPr lang="tr-TR" sz="9600" dirty="0"/>
              <a:t>ile ilgili olarak y</a:t>
            </a:r>
            <a:r>
              <a:rPr lang="tr-TR" sz="9600" dirty="0" smtClean="0"/>
              <a:t>eni </a:t>
            </a:r>
            <a:r>
              <a:rPr lang="tr-TR" sz="9600" dirty="0"/>
              <a:t>TTK’ da</a:t>
            </a:r>
            <a:r>
              <a:rPr lang="tr-TR" sz="9600" dirty="0" smtClean="0"/>
              <a:t> düzenlenen</a:t>
            </a:r>
            <a:endParaRPr lang="tr-TR" sz="9600" dirty="0"/>
          </a:p>
          <a:p>
            <a:pPr marL="0" indent="0" algn="just">
              <a:buNone/>
            </a:pPr>
            <a:r>
              <a:rPr lang="tr-TR" sz="9600" dirty="0"/>
              <a:t>madde genel olarak mevcut TTK ile aynıdır</a:t>
            </a:r>
            <a:r>
              <a:rPr lang="tr-TR" sz="9600" dirty="0" smtClean="0"/>
              <a:t>. Yapılan değişiklik</a:t>
            </a:r>
            <a:r>
              <a:rPr lang="tr-TR" sz="9600" dirty="0"/>
              <a:t>, </a:t>
            </a:r>
            <a:r>
              <a:rPr lang="tr-TR" sz="9600" u="sng" dirty="0"/>
              <a:t>işlem denetçisinin, sermayenin azaltılmasına rağmen </a:t>
            </a:r>
            <a:r>
              <a:rPr lang="tr-TR" sz="9600" u="sng" dirty="0" smtClean="0"/>
              <a:t>şirket alacaklarının </a:t>
            </a:r>
            <a:r>
              <a:rPr lang="tr-TR" sz="9600" u="sng" dirty="0"/>
              <a:t>haklarını tamamen karşılayacak miktarda </a:t>
            </a:r>
            <a:r>
              <a:rPr lang="tr-TR" sz="9600" u="sng" dirty="0" smtClean="0"/>
              <a:t>aktifin, şirkette</a:t>
            </a:r>
            <a:r>
              <a:rPr lang="tr-TR" sz="9600" u="sng" dirty="0"/>
              <a:t> </a:t>
            </a:r>
            <a:r>
              <a:rPr lang="tr-TR" sz="9600" u="sng" dirty="0" smtClean="0"/>
              <a:t>mevcut </a:t>
            </a:r>
            <a:r>
              <a:rPr lang="tr-TR" sz="9600" u="sng" dirty="0"/>
              <a:t>olduğuna dair bir rapor hazırlaması </a:t>
            </a:r>
            <a:r>
              <a:rPr lang="tr-TR" sz="9600" u="sng" dirty="0" smtClean="0"/>
              <a:t>gerektiği, aksi halde sermaye azaltılmasına izin verilmeyeceğidir </a:t>
            </a:r>
            <a:r>
              <a:rPr lang="tr-TR" sz="9600" dirty="0" smtClean="0"/>
              <a:t>(Md. 473). </a:t>
            </a:r>
            <a:endParaRPr lang="tr-TR" sz="9600" dirty="0"/>
          </a:p>
          <a:p>
            <a:pPr marL="0" indent="0" algn="just">
              <a:buNone/>
            </a:pPr>
            <a:endParaRPr lang="tr-TR" sz="12800" dirty="0"/>
          </a:p>
          <a:p>
            <a:pPr algn="ctr">
              <a:buNone/>
            </a:pPr>
            <a:endParaRPr lang="tr-TR" sz="1800" dirty="0"/>
          </a:p>
          <a:p>
            <a:pPr algn="ctr">
              <a:buNone/>
            </a:pPr>
            <a:endParaRPr lang="tr-TR" sz="1800" dirty="0" smtClean="0"/>
          </a:p>
        </p:txBody>
      </p:sp>
      <p:sp>
        <p:nvSpPr>
          <p:cNvPr id="4" name="3 Slayt Numarası Yer Tutucusu"/>
          <p:cNvSpPr>
            <a:spLocks noGrp="1"/>
          </p:cNvSpPr>
          <p:nvPr>
            <p:ph type="sldNum" sz="quarter" idx="12"/>
          </p:nvPr>
        </p:nvSpPr>
        <p:spPr/>
        <p:txBody>
          <a:bodyPr/>
          <a:lstStyle/>
          <a:p>
            <a:fld id="{A83EBCD1-A007-4106-859D-37DFF5E7E6BE}" type="slidenum">
              <a:rPr lang="tr-TR" smtClean="0"/>
              <a:pPr/>
              <a:t>24</a:t>
            </a:fld>
            <a:endParaRPr lang="tr-TR"/>
          </a:p>
        </p:txBody>
      </p:sp>
    </p:spTree>
    <p:extLst>
      <p:ext uri="{BB962C8B-B14F-4D97-AF65-F5344CB8AC3E}">
        <p14:creationId xmlns:p14="http://schemas.microsoft.com/office/powerpoint/2010/main" val="32430022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a:bodyPr>
          <a:lstStyle/>
          <a:p>
            <a:pPr algn="ctr">
              <a:buNone/>
            </a:pPr>
            <a:r>
              <a:rPr lang="tr-TR" sz="2600" b="1" dirty="0" smtClean="0">
                <a:cs typeface="Times New Roman" pitchFamily="18" charset="0"/>
              </a:rPr>
              <a:t>ANONİM ŞİRKET ESAS SÖZLEŞME DEĞİŞİKLİKLERİ</a:t>
            </a:r>
          </a:p>
          <a:p>
            <a:pPr algn="ctr">
              <a:buNone/>
            </a:pPr>
            <a:endParaRPr lang="tr-TR" sz="2000" b="1" i="1" dirty="0" smtClean="0">
              <a:cs typeface="Times New Roman" pitchFamily="18" charset="0"/>
            </a:endParaRPr>
          </a:p>
          <a:p>
            <a:pPr algn="ctr">
              <a:buNone/>
            </a:pPr>
            <a:endParaRPr lang="tr-TR" sz="2000" b="1" i="1" dirty="0" smtClean="0">
              <a:cs typeface="Times New Roman" pitchFamily="18" charset="0"/>
            </a:endParaRPr>
          </a:p>
          <a:p>
            <a:pPr marL="0" indent="0" algn="just">
              <a:buNone/>
            </a:pPr>
            <a:r>
              <a:rPr lang="tr-TR" sz="3000" dirty="0">
                <a:cs typeface="Times New Roman" pitchFamily="18" charset="0"/>
              </a:rPr>
              <a:t>Yeni TTK ile </a:t>
            </a:r>
            <a:r>
              <a:rPr lang="tr-TR" sz="3000" dirty="0">
                <a:solidFill>
                  <a:srgbClr val="FF0000"/>
                </a:solidFill>
                <a:cs typeface="Times New Roman" pitchFamily="18" charset="0"/>
              </a:rPr>
              <a:t>sermayenin küçük bir kısmının ödenmemiş olması, dış kaynaklardan yapılacak sermaye artırımına engel teşkil etmeyecek. </a:t>
            </a:r>
            <a:r>
              <a:rPr lang="tr-TR" sz="3000" b="1" u="sng" dirty="0">
                <a:cs typeface="Times New Roman" pitchFamily="18" charset="0"/>
              </a:rPr>
              <a:t>Sermaye artırımı iç kaynaklardan yapılırsa</a:t>
            </a:r>
            <a:r>
              <a:rPr lang="tr-TR" sz="3000" dirty="0">
                <a:cs typeface="Times New Roman" pitchFamily="18" charset="0"/>
              </a:rPr>
              <a:t>, sermaye artırımının </a:t>
            </a:r>
            <a:r>
              <a:rPr lang="tr-TR" sz="3000" b="1" dirty="0">
                <a:cs typeface="Times New Roman" pitchFamily="18" charset="0"/>
              </a:rPr>
              <a:t>hangi kaynaklardan karşılandığı</a:t>
            </a:r>
            <a:r>
              <a:rPr lang="tr-TR" sz="3000" dirty="0">
                <a:cs typeface="Times New Roman" pitchFamily="18" charset="0"/>
              </a:rPr>
              <a:t>, bu kaynakların </a:t>
            </a:r>
            <a:r>
              <a:rPr lang="tr-TR" sz="3000" b="1" dirty="0">
                <a:cs typeface="Times New Roman" pitchFamily="18" charset="0"/>
              </a:rPr>
              <a:t>gerçekliği,</a:t>
            </a:r>
            <a:r>
              <a:rPr lang="tr-TR" sz="3000" dirty="0">
                <a:cs typeface="Times New Roman" pitchFamily="18" charset="0"/>
              </a:rPr>
              <a:t> yönetim kurulu beyanında belirtilmeli (Md. 456). Eski TTK’ ya göre, esas sermaye tamamen ödenmedikçe sermaye artırımına gidilemez.</a:t>
            </a:r>
          </a:p>
          <a:p>
            <a:pPr algn="ctr">
              <a:buNone/>
            </a:pPr>
            <a:endParaRPr lang="tr-TR" sz="1800"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25</a:t>
            </a:fld>
            <a:endParaRPr lang="tr-TR"/>
          </a:p>
        </p:txBody>
      </p:sp>
    </p:spTree>
    <p:extLst>
      <p:ext uri="{BB962C8B-B14F-4D97-AF65-F5344CB8AC3E}">
        <p14:creationId xmlns:p14="http://schemas.microsoft.com/office/powerpoint/2010/main" val="359605550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fontScale="25000" lnSpcReduction="20000"/>
          </a:bodyPr>
          <a:lstStyle/>
          <a:p>
            <a:pPr algn="ctr">
              <a:buNone/>
            </a:pPr>
            <a:r>
              <a:rPr lang="tr-TR" sz="10400" b="1" dirty="0" smtClean="0">
                <a:cs typeface="Times New Roman" pitchFamily="18" charset="0"/>
              </a:rPr>
              <a:t>ANONİM ŞİRKET ESAS SÖZLEŞME DEĞİŞİKLİKLERİ</a:t>
            </a:r>
          </a:p>
          <a:p>
            <a:pPr marL="0" indent="0">
              <a:buNone/>
            </a:pPr>
            <a:endParaRPr lang="tr-TR" sz="3800" dirty="0" smtClean="0">
              <a:cs typeface="Times New Roman" pitchFamily="18" charset="0"/>
            </a:endParaRPr>
          </a:p>
          <a:p>
            <a:pPr marL="0" indent="0">
              <a:buNone/>
            </a:pPr>
            <a:r>
              <a:rPr lang="tr-TR" sz="11200" b="1" dirty="0">
                <a:cs typeface="Times New Roman" pitchFamily="18" charset="0"/>
              </a:rPr>
              <a:t>Kayıtlı sermaye</a:t>
            </a:r>
          </a:p>
          <a:p>
            <a:pPr marL="0" indent="0" algn="just">
              <a:buNone/>
            </a:pPr>
            <a:endParaRPr lang="tr-TR" sz="11200" b="1" dirty="0">
              <a:cs typeface="Times New Roman" pitchFamily="18" charset="0"/>
            </a:endParaRPr>
          </a:p>
          <a:p>
            <a:pPr marL="0" indent="0" algn="just">
              <a:buNone/>
            </a:pPr>
            <a:r>
              <a:rPr lang="tr-TR" sz="11200" dirty="0">
                <a:cs typeface="Times New Roman" pitchFamily="18" charset="0"/>
              </a:rPr>
              <a:t>Yeni TTK, halka açık olmayan şirketlerin de kayıtlı sermaye sistemini seçmelerine imkan tanımakta. Bunun için, </a:t>
            </a:r>
            <a:r>
              <a:rPr lang="tr-TR" sz="11200" dirty="0">
                <a:solidFill>
                  <a:srgbClr val="FF0000"/>
                </a:solidFill>
                <a:cs typeface="Times New Roman" pitchFamily="18" charset="0"/>
              </a:rPr>
              <a:t>yönetim kuruluna sermayenin belirlenen tavana kadar artırılması hususunda ana sözleşmede özel yetki verilmesi gerekmekte. İşbu yetki süresi en fazla 5 yıl olabilir </a:t>
            </a:r>
            <a:r>
              <a:rPr lang="tr-TR" sz="11200" dirty="0">
                <a:cs typeface="Times New Roman" pitchFamily="18" charset="0"/>
              </a:rPr>
              <a:t>(Md. 460).</a:t>
            </a:r>
            <a:endParaRPr lang="tr-TR" sz="11200" b="1" dirty="0">
              <a:cs typeface="Times New Roman" pitchFamily="18" charset="0"/>
            </a:endParaRPr>
          </a:p>
          <a:p>
            <a:pPr marL="0" indent="0" algn="just">
              <a:buNone/>
            </a:pPr>
            <a:r>
              <a:rPr lang="tr-TR" sz="11200" u="sng" dirty="0">
                <a:cs typeface="Times New Roman" pitchFamily="18" charset="0"/>
              </a:rPr>
              <a:t>Kayıtlı sermaye sisteminin kabulü, sistemden çıkma ya da çıkarılma gibi hususlara ilişkin ayrıntılı düzenleme Bakanlık tarafından çıkarılacak Kayıtlı Sermaye Tebliği ile belirlenecek</a:t>
            </a:r>
            <a:r>
              <a:rPr lang="tr-TR" sz="9600" u="sng" dirty="0">
                <a:cs typeface="Times New Roman" pitchFamily="18" charset="0"/>
              </a:rPr>
              <a:t>.</a:t>
            </a:r>
          </a:p>
          <a:p>
            <a:pPr marL="0" indent="0" algn="just">
              <a:buNone/>
            </a:pPr>
            <a:endParaRPr lang="tr-TR" sz="9800" dirty="0" smtClean="0"/>
          </a:p>
          <a:p>
            <a:pPr marL="0" indent="0">
              <a:buNone/>
            </a:pPr>
            <a:r>
              <a:rPr lang="tr-TR" sz="9800" dirty="0" smtClean="0"/>
              <a:t>	</a:t>
            </a:r>
          </a:p>
          <a:p>
            <a:pPr algn="ctr">
              <a:buNone/>
            </a:pPr>
            <a:endParaRPr lang="tr-TR" sz="2600" b="1" dirty="0" smtClean="0">
              <a:cs typeface="Times New Roman" pitchFamily="18" charset="0"/>
            </a:endParaRPr>
          </a:p>
          <a:p>
            <a:pPr algn="ctr">
              <a:buNone/>
            </a:pPr>
            <a:endParaRPr lang="tr-TR" sz="1800"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26</a:t>
            </a:fld>
            <a:endParaRPr lang="tr-TR"/>
          </a:p>
        </p:txBody>
      </p:sp>
    </p:spTree>
    <p:extLst>
      <p:ext uri="{BB962C8B-B14F-4D97-AF65-F5344CB8AC3E}">
        <p14:creationId xmlns:p14="http://schemas.microsoft.com/office/powerpoint/2010/main" val="40285391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04656"/>
          </a:xfrm>
        </p:spPr>
        <p:txBody>
          <a:bodyPr>
            <a:normAutofit fontScale="85000" lnSpcReduction="20000"/>
          </a:bodyPr>
          <a:lstStyle/>
          <a:p>
            <a:pPr algn="ctr">
              <a:buNone/>
            </a:pPr>
            <a:r>
              <a:rPr lang="tr-TR" sz="2600" b="1" dirty="0" smtClean="0">
                <a:cs typeface="Times New Roman" pitchFamily="18" charset="0"/>
              </a:rPr>
              <a:t>ANONİM ŞİRKET ESAS SÖZLEŞME DEĞİŞİKLİKLERİ</a:t>
            </a:r>
          </a:p>
          <a:p>
            <a:pPr marL="0" indent="0" algn="just">
              <a:buNone/>
            </a:pPr>
            <a:endParaRPr lang="tr-TR" sz="2800" dirty="0" smtClean="0">
              <a:cs typeface="Times New Roman" pitchFamily="18" charset="0"/>
            </a:endParaRPr>
          </a:p>
          <a:p>
            <a:pPr marL="0" indent="0" algn="just">
              <a:buNone/>
            </a:pPr>
            <a:r>
              <a:rPr lang="tr-TR" sz="3600" dirty="0"/>
              <a:t>Son olarak, Anonim ve </a:t>
            </a:r>
            <a:r>
              <a:rPr lang="tr-TR" sz="3600" dirty="0" err="1"/>
              <a:t>limited</a:t>
            </a:r>
            <a:r>
              <a:rPr lang="tr-TR" sz="3600" dirty="0"/>
              <a:t> şirket,</a:t>
            </a:r>
          </a:p>
          <a:p>
            <a:pPr algn="just">
              <a:buNone/>
            </a:pPr>
            <a:endParaRPr lang="tr-TR" sz="2800" dirty="0"/>
          </a:p>
          <a:p>
            <a:pPr marL="0" indent="0">
              <a:buNone/>
            </a:pPr>
            <a:r>
              <a:rPr lang="tr-TR" sz="2800" u="sng" dirty="0"/>
              <a:t>Kurucuların şirket esas sözleşmesindeki imzalarının noterce onaylandığı  tarihte kurulmuş sayılacak. </a:t>
            </a:r>
          </a:p>
          <a:p>
            <a:pPr marL="0" indent="0">
              <a:buNone/>
            </a:pPr>
            <a:endParaRPr lang="tr-TR" sz="2800" dirty="0"/>
          </a:p>
          <a:p>
            <a:pPr marL="0" indent="0">
              <a:buNone/>
            </a:pPr>
            <a:r>
              <a:rPr lang="tr-TR" sz="2800" dirty="0"/>
              <a:t>Şirket, ticaret siciline tescil edildiği tarihte de tüzel kişilik kazanacaktır.</a:t>
            </a:r>
          </a:p>
          <a:p>
            <a:pPr marL="0" indent="0">
              <a:buNone/>
            </a:pPr>
            <a:endParaRPr lang="tr-TR" sz="2800" dirty="0"/>
          </a:p>
          <a:p>
            <a:pPr marL="0" indent="0">
              <a:buNone/>
            </a:pPr>
            <a:r>
              <a:rPr lang="tr-TR" sz="2800" dirty="0">
                <a:solidFill>
                  <a:srgbClr val="FF0000"/>
                </a:solidFill>
              </a:rPr>
              <a:t>Kuruluş işlemlerine, 1 Temmuz 2012 öncesinde başlanılmasına karşın</a:t>
            </a:r>
            <a:r>
              <a:rPr lang="tr-TR" sz="2800" u="sng" dirty="0"/>
              <a:t> bu tarih öncesinde ticaret siciline tescil edilerek </a:t>
            </a:r>
            <a:r>
              <a:rPr lang="tr-TR" sz="2800" dirty="0">
                <a:solidFill>
                  <a:srgbClr val="FF0000"/>
                </a:solidFill>
              </a:rPr>
              <a:t>tüzel kişilik kazanmamış </a:t>
            </a:r>
            <a:r>
              <a:rPr lang="tr-TR" sz="2800" u="sng" dirty="0"/>
              <a:t>olan anonim şirketlerin, şirket esas sözleşmesi yapılmış ve kurucuların imzaları noter tarafından onaylanmışsa, bu onay tarihinden </a:t>
            </a:r>
            <a:r>
              <a:rPr lang="en-US" sz="2800" u="sng" dirty="0" err="1"/>
              <a:t>itibaren</a:t>
            </a:r>
            <a:r>
              <a:rPr lang="en-US" sz="2800" u="sng" dirty="0"/>
              <a:t> </a:t>
            </a:r>
            <a:r>
              <a:rPr lang="en-US" sz="2800" dirty="0" err="1">
                <a:solidFill>
                  <a:srgbClr val="FF0000"/>
                </a:solidFill>
              </a:rPr>
              <a:t>bir</a:t>
            </a:r>
            <a:r>
              <a:rPr lang="en-US" sz="2800" dirty="0">
                <a:solidFill>
                  <a:srgbClr val="FF0000"/>
                </a:solidFill>
              </a:rPr>
              <a:t> ay </a:t>
            </a:r>
            <a:r>
              <a:rPr lang="en-US" sz="2800" dirty="0" err="1">
                <a:solidFill>
                  <a:srgbClr val="FF0000"/>
                </a:solidFill>
              </a:rPr>
              <a:t>içinde</a:t>
            </a:r>
            <a:r>
              <a:rPr lang="en-US" sz="2800" u="sng" dirty="0"/>
              <a:t> </a:t>
            </a:r>
            <a:r>
              <a:rPr lang="en-US" sz="2800" u="sng" dirty="0" err="1"/>
              <a:t>şirketin</a:t>
            </a:r>
            <a:r>
              <a:rPr lang="en-US" sz="2800" u="sng" dirty="0"/>
              <a:t> </a:t>
            </a:r>
            <a:r>
              <a:rPr lang="en-US" sz="2800" u="sng" dirty="0" err="1"/>
              <a:t>tescili</a:t>
            </a:r>
            <a:r>
              <a:rPr lang="en-US" sz="2800" u="sng" dirty="0"/>
              <a:t> </a:t>
            </a:r>
            <a:r>
              <a:rPr lang="en-US" sz="2800" u="sng" dirty="0" err="1"/>
              <a:t>için</a:t>
            </a:r>
            <a:r>
              <a:rPr lang="en-US" sz="2800" u="sng" dirty="0"/>
              <a:t> </a:t>
            </a:r>
            <a:r>
              <a:rPr lang="en-US" sz="2800" u="sng" dirty="0" err="1"/>
              <a:t>ticaret</a:t>
            </a:r>
            <a:r>
              <a:rPr lang="en-US" sz="2800" u="sng" dirty="0"/>
              <a:t> </a:t>
            </a:r>
            <a:r>
              <a:rPr lang="en-US" sz="2800" u="sng" dirty="0" err="1"/>
              <a:t>siciline</a:t>
            </a:r>
            <a:r>
              <a:rPr lang="en-US" sz="2800" u="sng" dirty="0"/>
              <a:t> </a:t>
            </a:r>
            <a:r>
              <a:rPr lang="en-US" sz="2800" u="sng" dirty="0" err="1"/>
              <a:t>başvurulduğu</a:t>
            </a:r>
            <a:r>
              <a:rPr lang="en-US" sz="2800" u="sng" dirty="0"/>
              <a:t> </a:t>
            </a:r>
            <a:r>
              <a:rPr lang="en-US" sz="2800" u="sng" dirty="0" err="1"/>
              <a:t>takdirde</a:t>
            </a:r>
            <a:r>
              <a:rPr lang="en-US" sz="2800" u="sng" dirty="0"/>
              <a:t>, </a:t>
            </a:r>
            <a:r>
              <a:rPr lang="tr-TR" sz="2800" u="sng" dirty="0"/>
              <a:t>kuruluşa </a:t>
            </a:r>
            <a:r>
              <a:rPr lang="tr-TR" sz="2800" dirty="0">
                <a:solidFill>
                  <a:srgbClr val="FF0000"/>
                </a:solidFill>
              </a:rPr>
              <a:t>ESKİ TTK hükümlerinin uygulanacağı </a:t>
            </a:r>
            <a:r>
              <a:rPr lang="tr-TR" sz="2800" dirty="0"/>
              <a:t>belirtilmiş.</a:t>
            </a:r>
          </a:p>
          <a:p>
            <a:pPr marL="0" indent="0" algn="just">
              <a:buNone/>
            </a:pPr>
            <a:endParaRPr lang="tr-TR" sz="2800" dirty="0" smtClean="0">
              <a:cs typeface="Times New Roman" pitchFamily="18" charset="0"/>
            </a:endParaRPr>
          </a:p>
          <a:p>
            <a:pPr algn="ctr">
              <a:buNone/>
            </a:pPr>
            <a:endParaRPr lang="tr-TR" sz="2600" b="1" dirty="0" smtClean="0">
              <a:cs typeface="Times New Roman" pitchFamily="18" charset="0"/>
            </a:endParaRPr>
          </a:p>
          <a:p>
            <a:pPr algn="ctr">
              <a:buNone/>
            </a:pPr>
            <a:endParaRPr lang="tr-TR" sz="1800"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27</a:t>
            </a:fld>
            <a:endParaRPr lang="tr-TR"/>
          </a:p>
        </p:txBody>
      </p:sp>
    </p:spTree>
    <p:extLst>
      <p:ext uri="{BB962C8B-B14F-4D97-AF65-F5344CB8AC3E}">
        <p14:creationId xmlns:p14="http://schemas.microsoft.com/office/powerpoint/2010/main" val="35196208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6048672"/>
          </a:xfrm>
        </p:spPr>
        <p:txBody>
          <a:bodyPr>
            <a:normAutofit/>
          </a:bodyPr>
          <a:lstStyle/>
          <a:p>
            <a:pPr marL="0" indent="0" algn="ctr">
              <a:buNone/>
            </a:pPr>
            <a:r>
              <a:rPr lang="tr-TR" sz="1800" i="1" dirty="0">
                <a:cs typeface="Times New Roman" pitchFamily="18" charset="0"/>
              </a:rPr>
              <a:t>	</a:t>
            </a:r>
          </a:p>
          <a:p>
            <a:pPr marL="0" indent="0" algn="ctr">
              <a:buNone/>
            </a:pPr>
            <a:endParaRPr lang="tr-TR" sz="3000" b="1" dirty="0" smtClean="0">
              <a:latin typeface="+mj-lt"/>
              <a:cs typeface="Times New Roman" pitchFamily="18" charset="0"/>
            </a:endParaRPr>
          </a:p>
          <a:p>
            <a:pPr marL="0" indent="0" algn="ctr">
              <a:buNone/>
            </a:pPr>
            <a:endParaRPr lang="tr-TR" sz="3000" b="1" dirty="0">
              <a:latin typeface="+mj-lt"/>
              <a:cs typeface="Times New Roman" pitchFamily="18" charset="0"/>
            </a:endParaRPr>
          </a:p>
          <a:p>
            <a:pPr marL="0" indent="0" algn="ctr">
              <a:buNone/>
            </a:pPr>
            <a:endParaRPr lang="tr-TR" sz="3000" b="1" dirty="0" smtClean="0">
              <a:latin typeface="+mj-lt"/>
              <a:cs typeface="Times New Roman" pitchFamily="18" charset="0"/>
            </a:endParaRPr>
          </a:p>
          <a:p>
            <a:pPr marL="0" indent="0" algn="ctr">
              <a:buNone/>
            </a:pPr>
            <a:endParaRPr lang="tr-TR" sz="3000" b="1" dirty="0">
              <a:latin typeface="+mj-lt"/>
              <a:cs typeface="Times New Roman" pitchFamily="18" charset="0"/>
            </a:endParaRPr>
          </a:p>
          <a:p>
            <a:pPr marL="0" indent="0" algn="ctr">
              <a:buNone/>
            </a:pPr>
            <a:r>
              <a:rPr lang="tr-TR" sz="3000" b="1" dirty="0" smtClean="0">
                <a:latin typeface="+mj-lt"/>
                <a:cs typeface="Times New Roman" pitchFamily="18" charset="0"/>
              </a:rPr>
              <a:t>YENİ TÜRK TİCARET KANUNU’ NDA DENETİM</a:t>
            </a:r>
          </a:p>
        </p:txBody>
      </p:sp>
      <p:sp>
        <p:nvSpPr>
          <p:cNvPr id="4" name="3 Slayt Numarası Yer Tutucusu"/>
          <p:cNvSpPr>
            <a:spLocks noGrp="1"/>
          </p:cNvSpPr>
          <p:nvPr>
            <p:ph type="sldNum" sz="quarter" idx="12"/>
          </p:nvPr>
        </p:nvSpPr>
        <p:spPr/>
        <p:txBody>
          <a:bodyPr/>
          <a:lstStyle/>
          <a:p>
            <a:fld id="{A83EBCD1-A007-4106-859D-37DFF5E7E6BE}" type="slidenum">
              <a:rPr lang="tr-TR" smtClean="0"/>
              <a:pPr/>
              <a:t>28</a:t>
            </a:fld>
            <a:endParaRPr lang="tr-TR"/>
          </a:p>
        </p:txBody>
      </p:sp>
    </p:spTree>
    <p:extLst>
      <p:ext uri="{BB962C8B-B14F-4D97-AF65-F5344CB8AC3E}">
        <p14:creationId xmlns:p14="http://schemas.microsoft.com/office/powerpoint/2010/main" val="22922914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332656"/>
            <a:ext cx="8229600" cy="5904656"/>
          </a:xfrm>
        </p:spPr>
        <p:txBody>
          <a:bodyPr>
            <a:normAutofit/>
          </a:bodyPr>
          <a:lstStyle/>
          <a:p>
            <a:pPr>
              <a:buFont typeface="Arial" charset="0"/>
              <a:buNone/>
            </a:pPr>
            <a:endParaRPr lang="tr-TR" sz="2400" b="1" dirty="0" smtClean="0">
              <a:cs typeface="Arial" charset="0"/>
            </a:endParaRPr>
          </a:p>
          <a:p>
            <a:pPr algn="just">
              <a:buFont typeface="Arial" charset="0"/>
              <a:buNone/>
            </a:pPr>
            <a:r>
              <a:rPr lang="tr-TR" sz="2400" b="1" dirty="0" smtClean="0">
                <a:cs typeface="Arial" charset="0"/>
              </a:rPr>
              <a:t>Denetçi </a:t>
            </a:r>
            <a:r>
              <a:rPr lang="tr-TR" sz="2400" b="1" dirty="0">
                <a:cs typeface="Arial" charset="0"/>
              </a:rPr>
              <a:t>Kavramı Değiştiriliyor</a:t>
            </a:r>
            <a:endParaRPr lang="tr-TR" sz="2400" dirty="0">
              <a:cs typeface="Arial" charset="0"/>
            </a:endParaRPr>
          </a:p>
          <a:p>
            <a:pPr algn="just">
              <a:buFont typeface="Arial" charset="0"/>
              <a:buNone/>
            </a:pPr>
            <a:endParaRPr lang="tr-TR" sz="2400" dirty="0">
              <a:solidFill>
                <a:schemeClr val="hlink"/>
              </a:solidFill>
              <a:cs typeface="Arial" charset="0"/>
            </a:endParaRPr>
          </a:p>
          <a:p>
            <a:pPr algn="just">
              <a:buFont typeface="Arial" charset="0"/>
              <a:buNone/>
            </a:pPr>
            <a:r>
              <a:rPr lang="tr-TR" sz="2400" dirty="0">
                <a:cs typeface="Arial" charset="0"/>
              </a:rPr>
              <a:t>Mevcut düzenlemede;</a:t>
            </a:r>
          </a:p>
          <a:p>
            <a:pPr algn="just">
              <a:buFont typeface="Arial" charset="0"/>
              <a:buNone/>
            </a:pPr>
            <a:endParaRPr lang="tr-TR" sz="2400" dirty="0">
              <a:cs typeface="Arial" charset="0"/>
            </a:endParaRPr>
          </a:p>
          <a:p>
            <a:pPr algn="just"/>
            <a:r>
              <a:rPr lang="tr-TR" sz="2400" dirty="0">
                <a:cs typeface="Arial" charset="0"/>
              </a:rPr>
              <a:t>Tek bir denetçi öngörülmüştür. ( Murakıplık )</a:t>
            </a:r>
          </a:p>
          <a:p>
            <a:pPr algn="just">
              <a:buFont typeface="Arial" charset="0"/>
              <a:buNone/>
            </a:pPr>
            <a:endParaRPr lang="tr-TR" sz="2400" dirty="0">
              <a:cs typeface="Arial" charset="0"/>
            </a:endParaRPr>
          </a:p>
          <a:p>
            <a:pPr algn="just"/>
            <a:r>
              <a:rPr lang="tr-TR" sz="2400" dirty="0">
                <a:cs typeface="Arial" charset="0"/>
              </a:rPr>
              <a:t>Denetçi/Murakıp şirketin organı niteliğindedir. ( Bağımsız değildir. )</a:t>
            </a:r>
          </a:p>
          <a:p>
            <a:pPr algn="just">
              <a:buFont typeface="Arial" charset="0"/>
              <a:buNone/>
            </a:pPr>
            <a:endParaRPr lang="tr-TR" sz="2400" dirty="0">
              <a:cs typeface="Arial" charset="0"/>
            </a:endParaRPr>
          </a:p>
          <a:p>
            <a:pPr algn="just"/>
            <a:r>
              <a:rPr lang="tr-TR" sz="2400" dirty="0">
                <a:cs typeface="Arial" charset="0"/>
              </a:rPr>
              <a:t>Denetçinin mesleki bilgi sahibi olması zorunluluğu yoktur.</a:t>
            </a:r>
          </a:p>
          <a:p>
            <a:pPr marL="0" indent="0" algn="ctr">
              <a:buNone/>
            </a:pPr>
            <a:r>
              <a:rPr lang="tr-TR" sz="2400" dirty="0">
                <a:cs typeface="Times New Roman" pitchFamily="18" charset="0"/>
              </a:rPr>
              <a:t>	</a:t>
            </a:r>
          </a:p>
        </p:txBody>
      </p:sp>
      <p:sp>
        <p:nvSpPr>
          <p:cNvPr id="4" name="3 Slayt Numarası Yer Tutucusu"/>
          <p:cNvSpPr>
            <a:spLocks noGrp="1"/>
          </p:cNvSpPr>
          <p:nvPr>
            <p:ph type="sldNum" sz="quarter" idx="12"/>
          </p:nvPr>
        </p:nvSpPr>
        <p:spPr/>
        <p:txBody>
          <a:bodyPr/>
          <a:lstStyle/>
          <a:p>
            <a:fld id="{A83EBCD1-A007-4106-859D-37DFF5E7E6BE}" type="slidenum">
              <a:rPr lang="tr-TR" smtClean="0"/>
              <a:pPr/>
              <a:t>29</a:t>
            </a:fld>
            <a:endParaRPr lang="tr-TR"/>
          </a:p>
        </p:txBody>
      </p:sp>
    </p:spTree>
    <p:extLst>
      <p:ext uri="{BB962C8B-B14F-4D97-AF65-F5344CB8AC3E}">
        <p14:creationId xmlns:p14="http://schemas.microsoft.com/office/powerpoint/2010/main" val="187235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5976664"/>
          </a:xfrm>
        </p:spPr>
        <p:txBody>
          <a:bodyPr>
            <a:noAutofit/>
          </a:bodyPr>
          <a:lstStyle/>
          <a:p>
            <a:pPr algn="just"/>
            <a:r>
              <a:rPr lang="tr-TR" sz="2800" dirty="0" smtClean="0">
                <a:latin typeface="+mn-lt"/>
                <a:cs typeface="Times New Roman" pitchFamily="18" charset="0"/>
              </a:rPr>
              <a:t>Şirketler esas sözleşmelerini </a:t>
            </a:r>
            <a:r>
              <a:rPr lang="tr-TR" sz="2800" dirty="0" smtClean="0">
                <a:solidFill>
                  <a:srgbClr val="FF0000"/>
                </a:solidFill>
                <a:latin typeface="+mn-lt"/>
                <a:cs typeface="Times New Roman" pitchFamily="18" charset="0"/>
              </a:rPr>
              <a:t>Kanunun yayımı tarihinden (yeni TTK yayım tarihi 14.02.2011 ) itibaren on sekiz ay içinde Türk Ticaret Kanunu’yla uyumlu hale getirirler</a:t>
            </a:r>
            <a:r>
              <a:rPr lang="tr-TR" sz="2800" b="1" dirty="0" smtClean="0">
                <a:solidFill>
                  <a:srgbClr val="FF0000"/>
                </a:solidFill>
                <a:latin typeface="+mn-lt"/>
                <a:cs typeface="Times New Roman" pitchFamily="18" charset="0"/>
              </a:rPr>
              <a:t>. </a:t>
            </a:r>
            <a:r>
              <a:rPr lang="tr-TR" sz="2800" b="1" dirty="0" smtClean="0">
                <a:latin typeface="+mn-lt"/>
                <a:cs typeface="Times New Roman" pitchFamily="18" charset="0"/>
              </a:rPr>
              <a:t> </a:t>
            </a:r>
            <a:r>
              <a:rPr lang="tr-TR" sz="2800" dirty="0" smtClean="0">
                <a:latin typeface="+mn-lt"/>
                <a:cs typeface="Times New Roman" pitchFamily="18" charset="0"/>
              </a:rPr>
              <a:t>Aksi halde, kanuna uygun olmayan hükümler yok hükmünde sayılmakta.</a:t>
            </a:r>
            <a:br>
              <a:rPr lang="tr-TR" sz="2800" dirty="0" smtClean="0">
                <a:latin typeface="+mn-lt"/>
                <a:cs typeface="Times New Roman" pitchFamily="18" charset="0"/>
              </a:rPr>
            </a:br>
            <a:r>
              <a:rPr lang="tr-TR" sz="2800" dirty="0" smtClean="0">
                <a:latin typeface="+mn-lt"/>
                <a:cs typeface="Times New Roman" pitchFamily="18" charset="0"/>
              </a:rPr>
              <a:t/>
            </a:r>
            <a:br>
              <a:rPr lang="tr-TR" sz="2800" dirty="0" smtClean="0">
                <a:latin typeface="+mn-lt"/>
                <a:cs typeface="Times New Roman" pitchFamily="18" charset="0"/>
              </a:rPr>
            </a:br>
            <a:r>
              <a:rPr lang="tr-TR" sz="2800" dirty="0" smtClean="0">
                <a:latin typeface="+mn-lt"/>
                <a:cs typeface="Times New Roman" pitchFamily="18" charset="0"/>
              </a:rPr>
              <a:t>Buna göre; şirketlerin esas sözleşmelerini, </a:t>
            </a:r>
            <a:r>
              <a:rPr lang="tr-TR" sz="2800" dirty="0" smtClean="0">
                <a:solidFill>
                  <a:srgbClr val="FF0000"/>
                </a:solidFill>
                <a:latin typeface="+mn-lt"/>
                <a:cs typeface="Times New Roman" pitchFamily="18" charset="0"/>
              </a:rPr>
              <a:t>14.08.2012 </a:t>
            </a:r>
            <a:r>
              <a:rPr lang="tr-TR" sz="2800" dirty="0" smtClean="0">
                <a:latin typeface="+mn-lt"/>
                <a:cs typeface="Times New Roman" pitchFamily="18" charset="0"/>
              </a:rPr>
              <a:t>tarihine kadar yeni TTK ile uyumlu hale getirmeleri</a:t>
            </a:r>
            <a:br>
              <a:rPr lang="tr-TR" sz="2800" dirty="0" smtClean="0">
                <a:latin typeface="+mn-lt"/>
                <a:cs typeface="Times New Roman" pitchFamily="18" charset="0"/>
              </a:rPr>
            </a:br>
            <a:r>
              <a:rPr lang="tr-TR" sz="2800" dirty="0" smtClean="0">
                <a:latin typeface="+mn-lt"/>
                <a:cs typeface="Times New Roman" pitchFamily="18" charset="0"/>
              </a:rPr>
              <a:t>gerekmekte.</a:t>
            </a:r>
            <a:r>
              <a:rPr lang="tr-TR" sz="2200" dirty="0" smtClean="0">
                <a:latin typeface="Times New Roman" pitchFamily="18" charset="0"/>
                <a:cs typeface="Times New Roman" pitchFamily="18" charset="0"/>
              </a:rPr>
              <a:t/>
            </a:r>
            <a:br>
              <a:rPr lang="tr-TR" sz="2200" dirty="0" smtClean="0">
                <a:latin typeface="Times New Roman" pitchFamily="18" charset="0"/>
                <a:cs typeface="Times New Roman" pitchFamily="18" charset="0"/>
              </a:rPr>
            </a:br>
            <a:r>
              <a:rPr lang="tr-TR" sz="2000" dirty="0" smtClean="0">
                <a:latin typeface="Times New Roman" pitchFamily="18" charset="0"/>
                <a:cs typeface="Times New Roman" pitchFamily="18" charset="0"/>
              </a:rPr>
              <a:t/>
            </a:r>
            <a:br>
              <a:rPr lang="tr-TR" sz="2000" dirty="0" smtClean="0">
                <a:latin typeface="Times New Roman" pitchFamily="18" charset="0"/>
                <a:cs typeface="Times New Roman" pitchFamily="18" charset="0"/>
              </a:rPr>
            </a:br>
            <a:endParaRPr lang="tr-TR" sz="1400" dirty="0">
              <a:latin typeface="Times New Roman" pitchFamily="18" charset="0"/>
              <a:cs typeface="Times New Roman" pitchFamily="18" charset="0"/>
            </a:endParaRPr>
          </a:p>
        </p:txBody>
      </p:sp>
      <p:sp>
        <p:nvSpPr>
          <p:cNvPr id="3" name="2 Slayt Numarası Yer Tutucusu"/>
          <p:cNvSpPr>
            <a:spLocks noGrp="1"/>
          </p:cNvSpPr>
          <p:nvPr>
            <p:ph type="sldNum" sz="quarter" idx="12"/>
          </p:nvPr>
        </p:nvSpPr>
        <p:spPr/>
        <p:txBody>
          <a:bodyPr/>
          <a:lstStyle/>
          <a:p>
            <a:fld id="{A83EBCD1-A007-4106-859D-37DFF5E7E6BE}" type="slidenum">
              <a:rPr lang="tr-TR" smtClean="0"/>
              <a:pPr/>
              <a:t>3</a:t>
            </a:fld>
            <a:endParaRPr lang="tr-TR"/>
          </a:p>
        </p:txBody>
      </p:sp>
    </p:spTree>
    <p:extLst>
      <p:ext uri="{BB962C8B-B14F-4D97-AF65-F5344CB8AC3E}">
        <p14:creationId xmlns:p14="http://schemas.microsoft.com/office/powerpoint/2010/main" val="23550702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332656"/>
            <a:ext cx="8229600" cy="5904656"/>
          </a:xfrm>
        </p:spPr>
        <p:txBody>
          <a:bodyPr>
            <a:normAutofit fontScale="92500" lnSpcReduction="10000"/>
          </a:bodyPr>
          <a:lstStyle/>
          <a:p>
            <a:pPr algn="just">
              <a:lnSpc>
                <a:spcPct val="80000"/>
              </a:lnSpc>
              <a:buFont typeface="Arial" charset="0"/>
              <a:buNone/>
            </a:pPr>
            <a:r>
              <a:rPr lang="tr-TR" sz="2200" dirty="0" smtClean="0">
                <a:cs typeface="Arial" charset="0"/>
              </a:rPr>
              <a:t>Yeni </a:t>
            </a:r>
            <a:r>
              <a:rPr lang="tr-TR" sz="2200" dirty="0">
                <a:cs typeface="Arial" charset="0"/>
              </a:rPr>
              <a:t>düzenlemede; </a:t>
            </a:r>
          </a:p>
          <a:p>
            <a:pPr algn="just">
              <a:lnSpc>
                <a:spcPct val="80000"/>
              </a:lnSpc>
              <a:buFont typeface="Arial" charset="0"/>
              <a:buNone/>
            </a:pPr>
            <a:endParaRPr lang="tr-TR" sz="2200" dirty="0">
              <a:cs typeface="Arial" charset="0"/>
            </a:endParaRPr>
          </a:p>
          <a:p>
            <a:pPr algn="just">
              <a:lnSpc>
                <a:spcPct val="80000"/>
              </a:lnSpc>
            </a:pPr>
            <a:r>
              <a:rPr lang="tr-TR" sz="2200" dirty="0">
                <a:cs typeface="Arial" charset="0"/>
              </a:rPr>
              <a:t>Üç farklı denetçi öngörülmüştür </a:t>
            </a:r>
            <a:r>
              <a:rPr lang="tr-TR" sz="2200" dirty="0" smtClean="0">
                <a:cs typeface="Arial" charset="0"/>
              </a:rPr>
              <a:t>(</a:t>
            </a:r>
            <a:r>
              <a:rPr lang="tr-TR" sz="2200" b="1" dirty="0" smtClean="0">
                <a:cs typeface="Arial" charset="0"/>
              </a:rPr>
              <a:t>Md</a:t>
            </a:r>
            <a:r>
              <a:rPr lang="tr-TR" sz="2200" b="1" dirty="0">
                <a:cs typeface="Arial" charset="0"/>
              </a:rPr>
              <a:t>. </a:t>
            </a:r>
            <a:r>
              <a:rPr lang="tr-TR" sz="2200" b="1" dirty="0" smtClean="0">
                <a:cs typeface="Arial" charset="0"/>
              </a:rPr>
              <a:t>399</a:t>
            </a:r>
            <a:r>
              <a:rPr lang="tr-TR" sz="2200" dirty="0" smtClean="0">
                <a:cs typeface="Arial" charset="0"/>
              </a:rPr>
              <a:t>)</a:t>
            </a:r>
            <a:endParaRPr lang="tr-TR" sz="2200" dirty="0">
              <a:cs typeface="Arial" charset="0"/>
            </a:endParaRPr>
          </a:p>
          <a:p>
            <a:pPr algn="just">
              <a:lnSpc>
                <a:spcPct val="80000"/>
              </a:lnSpc>
              <a:buFont typeface="Arial" charset="0"/>
              <a:buNone/>
            </a:pPr>
            <a:endParaRPr lang="tr-TR" sz="2200" dirty="0">
              <a:cs typeface="Arial" charset="0"/>
            </a:endParaRPr>
          </a:p>
          <a:p>
            <a:pPr algn="just">
              <a:lnSpc>
                <a:spcPct val="80000"/>
              </a:lnSpc>
              <a:buFont typeface="Arial" charset="0"/>
              <a:buNone/>
            </a:pPr>
            <a:r>
              <a:rPr lang="tr-TR" sz="2200" dirty="0">
                <a:cs typeface="Arial" charset="0"/>
              </a:rPr>
              <a:t>1) Bağımsız Denetçi </a:t>
            </a:r>
          </a:p>
          <a:p>
            <a:pPr algn="just">
              <a:lnSpc>
                <a:spcPct val="80000"/>
              </a:lnSpc>
              <a:buFont typeface="Arial" charset="0"/>
              <a:buNone/>
            </a:pPr>
            <a:r>
              <a:rPr lang="tr-TR" sz="2200" dirty="0">
                <a:cs typeface="Arial" charset="0"/>
              </a:rPr>
              <a:t>2) İşlem Denetçisi</a:t>
            </a:r>
          </a:p>
          <a:p>
            <a:pPr algn="just">
              <a:lnSpc>
                <a:spcPct val="80000"/>
              </a:lnSpc>
              <a:buFont typeface="Arial" charset="0"/>
              <a:buNone/>
            </a:pPr>
            <a:r>
              <a:rPr lang="tr-TR" sz="2200" dirty="0">
                <a:cs typeface="Arial" charset="0"/>
              </a:rPr>
              <a:t>3) Özel Denetçi  </a:t>
            </a:r>
          </a:p>
          <a:p>
            <a:pPr algn="just">
              <a:lnSpc>
                <a:spcPct val="80000"/>
              </a:lnSpc>
              <a:buFont typeface="Arial" charset="0"/>
              <a:buNone/>
            </a:pPr>
            <a:endParaRPr lang="tr-TR" sz="2200" dirty="0">
              <a:cs typeface="Arial" charset="0"/>
            </a:endParaRPr>
          </a:p>
          <a:p>
            <a:pPr algn="just">
              <a:lnSpc>
                <a:spcPct val="80000"/>
              </a:lnSpc>
            </a:pPr>
            <a:r>
              <a:rPr lang="tr-TR" sz="2200" dirty="0">
                <a:cs typeface="Arial" charset="0"/>
              </a:rPr>
              <a:t>Denetçi, şirketin organı olmaktan </a:t>
            </a:r>
            <a:r>
              <a:rPr lang="tr-TR" sz="2200" dirty="0" smtClean="0">
                <a:cs typeface="Arial" charset="0"/>
              </a:rPr>
              <a:t>çıkarılmış, denetçinin </a:t>
            </a:r>
            <a:r>
              <a:rPr lang="tr-TR" sz="2200" b="1" dirty="0">
                <a:cs typeface="Arial" charset="0"/>
              </a:rPr>
              <a:t>“bağımsız olması”</a:t>
            </a:r>
            <a:r>
              <a:rPr lang="tr-TR" sz="2200" dirty="0">
                <a:cs typeface="Arial" charset="0"/>
              </a:rPr>
              <a:t> zorunluluğu getirilmiştir.</a:t>
            </a:r>
          </a:p>
          <a:p>
            <a:pPr algn="just">
              <a:lnSpc>
                <a:spcPct val="80000"/>
              </a:lnSpc>
              <a:buFont typeface="Arial" charset="0"/>
              <a:buNone/>
            </a:pPr>
            <a:endParaRPr lang="tr-TR" sz="2200" dirty="0">
              <a:cs typeface="Arial" charset="0"/>
            </a:endParaRPr>
          </a:p>
          <a:p>
            <a:pPr algn="just">
              <a:lnSpc>
                <a:spcPct val="80000"/>
              </a:lnSpc>
            </a:pPr>
            <a:r>
              <a:rPr lang="tr-TR" sz="2200" dirty="0">
                <a:cs typeface="Arial" charset="0"/>
              </a:rPr>
              <a:t>Şirketin büyüklüğü baz alınarak iki farklı bağımsız denetçi türü </a:t>
            </a:r>
            <a:r>
              <a:rPr lang="tr-TR" sz="2200" dirty="0" smtClean="0">
                <a:cs typeface="Arial" charset="0"/>
              </a:rPr>
              <a:t>öngörülmüş. (</a:t>
            </a:r>
            <a:r>
              <a:rPr lang="tr-TR" sz="2200" b="1" dirty="0" smtClean="0">
                <a:cs typeface="Arial" charset="0"/>
              </a:rPr>
              <a:t>Md</a:t>
            </a:r>
            <a:r>
              <a:rPr lang="tr-TR" sz="2200" b="1" dirty="0">
                <a:cs typeface="Arial" charset="0"/>
              </a:rPr>
              <a:t>.  </a:t>
            </a:r>
            <a:r>
              <a:rPr lang="tr-TR" sz="2200" b="1" dirty="0" smtClean="0">
                <a:cs typeface="Arial" charset="0"/>
              </a:rPr>
              <a:t>400)</a:t>
            </a:r>
            <a:endParaRPr lang="tr-TR" sz="2200" dirty="0">
              <a:cs typeface="Arial" charset="0"/>
            </a:endParaRPr>
          </a:p>
          <a:p>
            <a:pPr algn="just">
              <a:lnSpc>
                <a:spcPct val="80000"/>
              </a:lnSpc>
              <a:buFont typeface="Arial" charset="0"/>
              <a:buNone/>
            </a:pPr>
            <a:endParaRPr lang="tr-TR" sz="2200" dirty="0">
              <a:cs typeface="Arial" charset="0"/>
            </a:endParaRPr>
          </a:p>
          <a:p>
            <a:pPr algn="just">
              <a:lnSpc>
                <a:spcPct val="80000"/>
              </a:lnSpc>
              <a:buFont typeface="Arial" charset="0"/>
              <a:buNone/>
            </a:pPr>
            <a:r>
              <a:rPr lang="tr-TR" sz="2200" dirty="0">
                <a:cs typeface="Arial" charset="0"/>
              </a:rPr>
              <a:t>1) Büyük İşletmelerde: </a:t>
            </a:r>
            <a:r>
              <a:rPr lang="tr-TR" sz="2200" b="1" dirty="0" smtClean="0">
                <a:cs typeface="Arial" charset="0"/>
              </a:rPr>
              <a:t>“</a:t>
            </a:r>
            <a:r>
              <a:rPr lang="tr-TR" sz="2200" b="1" dirty="0">
                <a:cs typeface="Arial" charset="0"/>
              </a:rPr>
              <a:t>Bağımsız Denetim Kuruluşu”</a:t>
            </a:r>
          </a:p>
          <a:p>
            <a:pPr algn="just">
              <a:lnSpc>
                <a:spcPct val="80000"/>
              </a:lnSpc>
              <a:buFont typeface="Arial" charset="0"/>
              <a:buNone/>
            </a:pPr>
            <a:r>
              <a:rPr lang="tr-TR" sz="2200" dirty="0">
                <a:cs typeface="Arial" charset="0"/>
              </a:rPr>
              <a:t>2) KOBİLER</a:t>
            </a:r>
            <a:r>
              <a:rPr lang="tr-TR" sz="2200" dirty="0" smtClean="0">
                <a:cs typeface="Arial" charset="0"/>
              </a:rPr>
              <a:t>’ de: </a:t>
            </a:r>
            <a:r>
              <a:rPr lang="tr-TR" sz="2200" b="1" dirty="0" smtClean="0">
                <a:cs typeface="Arial" charset="0"/>
              </a:rPr>
              <a:t>“</a:t>
            </a:r>
            <a:r>
              <a:rPr lang="tr-TR" sz="2200" b="1" dirty="0">
                <a:cs typeface="Arial" charset="0"/>
              </a:rPr>
              <a:t>SMMM”</a:t>
            </a:r>
            <a:r>
              <a:rPr lang="tr-TR" sz="2200" dirty="0">
                <a:cs typeface="Arial" charset="0"/>
              </a:rPr>
              <a:t> ya da “</a:t>
            </a:r>
            <a:r>
              <a:rPr lang="tr-TR" sz="2200" b="1" dirty="0">
                <a:cs typeface="Arial" charset="0"/>
              </a:rPr>
              <a:t>YMM”</a:t>
            </a:r>
            <a:r>
              <a:rPr lang="tr-TR" sz="2200" dirty="0">
                <a:cs typeface="Arial" charset="0"/>
              </a:rPr>
              <a:t> </a:t>
            </a:r>
          </a:p>
          <a:p>
            <a:pPr algn="just">
              <a:lnSpc>
                <a:spcPct val="80000"/>
              </a:lnSpc>
              <a:buFont typeface="Arial" charset="0"/>
              <a:buNone/>
            </a:pPr>
            <a:endParaRPr lang="tr-TR" sz="2200" dirty="0">
              <a:cs typeface="Arial" charset="0"/>
            </a:endParaRPr>
          </a:p>
          <a:p>
            <a:pPr marL="0" indent="0" algn="just">
              <a:buNone/>
            </a:pPr>
            <a:r>
              <a:rPr lang="tr-TR" sz="2400" dirty="0"/>
              <a:t>Bağımsız denetim kuruluşlarında görev alacak ortak ve denetçilerin de 3568 sayılı yasaya göre yetkilendirilmiş bir “SMMM” yada “YMM” olması zorunluluğu vardır.</a:t>
            </a:r>
          </a:p>
          <a:p>
            <a:pPr marL="0" indent="0" algn="ctr">
              <a:buNone/>
            </a:pPr>
            <a:endParaRPr lang="tr-TR" sz="2200" dirty="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30</a:t>
            </a:fld>
            <a:endParaRPr lang="tr-TR"/>
          </a:p>
        </p:txBody>
      </p:sp>
    </p:spTree>
    <p:extLst>
      <p:ext uri="{BB962C8B-B14F-4D97-AF65-F5344CB8AC3E}">
        <p14:creationId xmlns:p14="http://schemas.microsoft.com/office/powerpoint/2010/main" val="10467634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976664"/>
          </a:xfrm>
        </p:spPr>
        <p:txBody>
          <a:bodyPr>
            <a:normAutofit fontScale="92500" lnSpcReduction="10000"/>
          </a:bodyPr>
          <a:lstStyle/>
          <a:p>
            <a:pPr marL="0" indent="0">
              <a:buNone/>
            </a:pPr>
            <a:r>
              <a:rPr lang="tr-TR" sz="2400" b="1" dirty="0" smtClean="0"/>
              <a:t>Bağımsız </a:t>
            </a:r>
            <a:r>
              <a:rPr lang="tr-TR" sz="2400" b="1" dirty="0"/>
              <a:t>Denetçi ve Bağımsız Denetim </a:t>
            </a:r>
            <a:r>
              <a:rPr lang="tr-TR" sz="2400" b="1" dirty="0" smtClean="0"/>
              <a:t>Raporu</a:t>
            </a:r>
          </a:p>
          <a:p>
            <a:pPr marL="0" indent="0">
              <a:buNone/>
            </a:pPr>
            <a:endParaRPr lang="tr-TR" sz="2400" dirty="0"/>
          </a:p>
          <a:p>
            <a:pPr marL="0" indent="0" algn="just">
              <a:buNone/>
            </a:pPr>
            <a:r>
              <a:rPr lang="tr-TR" sz="2400" b="1" dirty="0"/>
              <a:t>Bağımsız Denetimin Kapsamı</a:t>
            </a:r>
            <a:endParaRPr lang="tr-TR" sz="2400" dirty="0"/>
          </a:p>
          <a:p>
            <a:pPr marL="0" indent="0" algn="just">
              <a:buNone/>
            </a:pPr>
            <a:r>
              <a:rPr lang="tr-TR" sz="2400" dirty="0"/>
              <a:t>Bağımsız denetim yükümlülüğü sadece sermaye şirketleri ( A.Ş.’</a:t>
            </a:r>
            <a:r>
              <a:rPr lang="tr-TR" sz="2400" dirty="0" err="1"/>
              <a:t>ler</a:t>
            </a:r>
            <a:r>
              <a:rPr lang="tr-TR" sz="2400" dirty="0"/>
              <a:t>; Ltd. Şirketler ve </a:t>
            </a:r>
            <a:r>
              <a:rPr lang="tr-TR" sz="2400" dirty="0" smtClean="0"/>
              <a:t>Sermayesi Paylara </a:t>
            </a:r>
            <a:r>
              <a:rPr lang="tr-TR" sz="2400" dirty="0"/>
              <a:t>Bölünmüş Komandit Şirketler ) için öngörülmüş.</a:t>
            </a:r>
          </a:p>
          <a:p>
            <a:pPr marL="0" indent="0" algn="just">
              <a:buNone/>
            </a:pPr>
            <a:r>
              <a:rPr lang="tr-TR" sz="2400" b="1" dirty="0"/>
              <a:t>Bağımsız Denetçinin Atanması </a:t>
            </a:r>
            <a:endParaRPr lang="tr-TR" sz="2400" dirty="0"/>
          </a:p>
          <a:p>
            <a:pPr marL="0" indent="0" algn="just">
              <a:buNone/>
            </a:pPr>
            <a:r>
              <a:rPr lang="tr-TR" sz="2400" dirty="0"/>
              <a:t>Bağımsız denetçi, </a:t>
            </a:r>
            <a:r>
              <a:rPr lang="tr-TR" sz="2400" b="1" dirty="0"/>
              <a:t>Genel Kurulca</a:t>
            </a:r>
            <a:r>
              <a:rPr lang="tr-TR" sz="2400" dirty="0"/>
              <a:t> atanır. Seçilen bağımsız denetçi, atanma tarihinin hemen ardından </a:t>
            </a:r>
            <a:r>
              <a:rPr lang="tr-TR" sz="2400" b="1" dirty="0"/>
              <a:t>Ticaret Siciline tescil ve ilan </a:t>
            </a:r>
            <a:r>
              <a:rPr lang="tr-TR" sz="2400" dirty="0"/>
              <a:t>ettirilmek </a:t>
            </a:r>
            <a:r>
              <a:rPr lang="tr-TR" sz="2400" dirty="0" smtClean="0"/>
              <a:t>zorunda.</a:t>
            </a:r>
            <a:endParaRPr lang="tr-TR" sz="2400" dirty="0"/>
          </a:p>
          <a:p>
            <a:pPr marL="0" indent="0" algn="just">
              <a:buNone/>
            </a:pPr>
            <a:r>
              <a:rPr lang="tr-TR" sz="2400" dirty="0"/>
              <a:t>Genel Kurulun, </a:t>
            </a:r>
            <a:r>
              <a:rPr lang="tr-TR" sz="2400" b="1" dirty="0"/>
              <a:t>ilgili dönemin en geç üçüncü ayı başına</a:t>
            </a:r>
            <a:r>
              <a:rPr lang="tr-TR" sz="2400" dirty="0"/>
              <a:t> ( 1 Mart’a ) kadar ilgili döneme ilişkin bağımsız denetçiyi ataması gerekir. Genel Kurul bu süre içinde bağımsız denetçiyi atamazsa, bağımsız denetçi </a:t>
            </a:r>
            <a:r>
              <a:rPr lang="tr-TR" sz="2400" b="1" dirty="0"/>
              <a:t>Mahkeme tarafından </a:t>
            </a:r>
            <a:r>
              <a:rPr lang="tr-TR" sz="2400" dirty="0"/>
              <a:t>atanır. Mahkemenin atadığı denetçiye taraflar, haklı bir gerekçeyle 3 hafta içinde itiraz </a:t>
            </a:r>
            <a:r>
              <a:rPr lang="tr-TR" sz="2400" dirty="0" smtClean="0"/>
              <a:t>edebilir. </a:t>
            </a:r>
            <a:r>
              <a:rPr lang="tr-TR" sz="2400" dirty="0"/>
              <a:t>Bu durumda, mahkeme yeni bir denetçi atamak </a:t>
            </a:r>
            <a:r>
              <a:rPr lang="tr-TR" sz="2400" dirty="0" smtClean="0"/>
              <a:t>zorunda. </a:t>
            </a:r>
            <a:endParaRPr lang="tr-TR" sz="2400" dirty="0"/>
          </a:p>
          <a:p>
            <a:pPr marL="0" indent="0">
              <a:buNone/>
            </a:pPr>
            <a:r>
              <a:rPr lang="tr-TR" sz="1600" dirty="0"/>
              <a:t> </a:t>
            </a:r>
          </a:p>
          <a:p>
            <a:pPr marL="0" indent="0" algn="ctr">
              <a:buNone/>
            </a:pPr>
            <a:endParaRPr lang="tr-TR" sz="16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31</a:t>
            </a:fld>
            <a:endParaRPr lang="tr-TR"/>
          </a:p>
        </p:txBody>
      </p:sp>
    </p:spTree>
    <p:extLst>
      <p:ext uri="{BB962C8B-B14F-4D97-AF65-F5344CB8AC3E}">
        <p14:creationId xmlns:p14="http://schemas.microsoft.com/office/powerpoint/2010/main" val="15016847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832648"/>
          </a:xfrm>
        </p:spPr>
        <p:txBody>
          <a:bodyPr>
            <a:normAutofit/>
          </a:bodyPr>
          <a:lstStyle/>
          <a:p>
            <a:pPr marL="0" indent="0" algn="ctr">
              <a:buNone/>
            </a:pPr>
            <a:r>
              <a:rPr lang="tr-TR" sz="1600" dirty="0">
                <a:latin typeface="Times New Roman" pitchFamily="18" charset="0"/>
                <a:cs typeface="Times New Roman" pitchFamily="18" charset="0"/>
              </a:rPr>
              <a:t>	</a:t>
            </a:r>
          </a:p>
          <a:p>
            <a:pPr algn="ctr">
              <a:buNone/>
            </a:pPr>
            <a:endParaRPr lang="tr-TR" sz="1600" dirty="0" smtClean="0"/>
          </a:p>
          <a:p>
            <a:pPr>
              <a:lnSpc>
                <a:spcPct val="90000"/>
              </a:lnSpc>
              <a:buFont typeface="Arial" charset="0"/>
              <a:buNone/>
            </a:pPr>
            <a:r>
              <a:rPr lang="tr-TR" sz="2400" b="1" dirty="0">
                <a:cs typeface="Arial" charset="0"/>
              </a:rPr>
              <a:t>Bağımsız Denetim Sözleşmesinin Feshi  </a:t>
            </a:r>
            <a:r>
              <a:rPr lang="tr-TR" sz="2400" b="1" dirty="0" smtClean="0">
                <a:cs typeface="Arial" charset="0"/>
              </a:rPr>
              <a:t>(Md</a:t>
            </a:r>
            <a:r>
              <a:rPr lang="tr-TR" sz="2400" b="1" dirty="0">
                <a:cs typeface="Arial" charset="0"/>
              </a:rPr>
              <a:t>. </a:t>
            </a:r>
            <a:r>
              <a:rPr lang="tr-TR" sz="2400" b="1" dirty="0" smtClean="0">
                <a:cs typeface="Arial" charset="0"/>
              </a:rPr>
              <a:t>399)</a:t>
            </a:r>
            <a:endParaRPr lang="tr-TR" sz="2400" b="1" dirty="0">
              <a:cs typeface="Arial" charset="0"/>
            </a:endParaRPr>
          </a:p>
          <a:p>
            <a:pPr>
              <a:lnSpc>
                <a:spcPct val="90000"/>
              </a:lnSpc>
              <a:buFont typeface="Arial" charset="0"/>
              <a:buNone/>
            </a:pPr>
            <a:endParaRPr lang="tr-TR" sz="2400" dirty="0">
              <a:cs typeface="Arial" charset="0"/>
            </a:endParaRPr>
          </a:p>
          <a:p>
            <a:pPr marL="0" indent="0" algn="just">
              <a:buNone/>
            </a:pPr>
            <a:r>
              <a:rPr lang="tr-TR" sz="2400" dirty="0"/>
              <a:t>Bağımsız denetçi, bağımsız denetim sözleşmesini ancak </a:t>
            </a:r>
            <a:r>
              <a:rPr lang="tr-TR" sz="2400" u="sng" dirty="0"/>
              <a:t>haklı bir sebep</a:t>
            </a:r>
            <a:r>
              <a:rPr lang="tr-TR" sz="2400" dirty="0"/>
              <a:t> </a:t>
            </a:r>
            <a:r>
              <a:rPr lang="tr-TR" sz="2400" u="sng" dirty="0"/>
              <a:t>varsa</a:t>
            </a:r>
            <a:r>
              <a:rPr lang="tr-TR" sz="2400" dirty="0"/>
              <a:t> ya da </a:t>
            </a:r>
            <a:r>
              <a:rPr lang="tr-TR" sz="2400" u="sng" dirty="0"/>
              <a:t>kendisine karşı görevden alınma davası açılmışsa feshedebilir</a:t>
            </a:r>
            <a:r>
              <a:rPr lang="tr-TR" sz="2400" dirty="0"/>
              <a:t>. </a:t>
            </a:r>
          </a:p>
          <a:p>
            <a:pPr algn="just">
              <a:lnSpc>
                <a:spcPct val="90000"/>
              </a:lnSpc>
              <a:buFont typeface="Arial" charset="0"/>
              <a:buNone/>
            </a:pPr>
            <a:endParaRPr lang="tr-TR" sz="2400" dirty="0">
              <a:cs typeface="Arial" charset="0"/>
            </a:endParaRPr>
          </a:p>
          <a:p>
            <a:pPr algn="just">
              <a:lnSpc>
                <a:spcPct val="90000"/>
              </a:lnSpc>
              <a:buFont typeface="Arial" charset="0"/>
              <a:buNone/>
            </a:pPr>
            <a:r>
              <a:rPr lang="tr-TR" sz="2400" dirty="0">
                <a:cs typeface="Arial" charset="0"/>
              </a:rPr>
              <a:t>Aşağıdaki durumlar, haklı sebep olarak kabul edilmez.</a:t>
            </a:r>
          </a:p>
          <a:p>
            <a:pPr algn="just">
              <a:lnSpc>
                <a:spcPct val="90000"/>
              </a:lnSpc>
              <a:buFont typeface="Arial" charset="0"/>
              <a:buNone/>
            </a:pPr>
            <a:endParaRPr lang="tr-TR" sz="2400" dirty="0">
              <a:cs typeface="Arial" charset="0"/>
            </a:endParaRPr>
          </a:p>
          <a:p>
            <a:pPr algn="just">
              <a:lnSpc>
                <a:spcPct val="90000"/>
              </a:lnSpc>
            </a:pPr>
            <a:r>
              <a:rPr lang="tr-TR" sz="2400" dirty="0">
                <a:cs typeface="Arial" charset="0"/>
              </a:rPr>
              <a:t>Şirket ile olan görüş ayrılığı</a:t>
            </a:r>
          </a:p>
          <a:p>
            <a:pPr algn="just">
              <a:lnSpc>
                <a:spcPct val="90000"/>
              </a:lnSpc>
            </a:pPr>
            <a:r>
              <a:rPr lang="tr-TR" sz="2400" dirty="0">
                <a:cs typeface="Arial" charset="0"/>
              </a:rPr>
              <a:t>Denetim alanının sınırlandırılması</a:t>
            </a:r>
          </a:p>
          <a:p>
            <a:pPr algn="just">
              <a:lnSpc>
                <a:spcPct val="90000"/>
              </a:lnSpc>
            </a:pPr>
            <a:r>
              <a:rPr lang="tr-TR" sz="2400" dirty="0">
                <a:cs typeface="Arial" charset="0"/>
              </a:rPr>
              <a:t>Yönetim kurulunun, yönetici beyanı yazısını vermekten kaçınması</a:t>
            </a:r>
          </a:p>
          <a:p>
            <a:pPr marL="0" indent="0" algn="ctr">
              <a:buNone/>
            </a:pPr>
            <a:endParaRPr lang="tr-TR" sz="1600"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32</a:t>
            </a:fld>
            <a:endParaRPr lang="tr-TR"/>
          </a:p>
        </p:txBody>
      </p:sp>
    </p:spTree>
    <p:extLst>
      <p:ext uri="{BB962C8B-B14F-4D97-AF65-F5344CB8AC3E}">
        <p14:creationId xmlns:p14="http://schemas.microsoft.com/office/powerpoint/2010/main" val="235288142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95536" y="692696"/>
            <a:ext cx="8352928" cy="5832648"/>
          </a:xfrm>
        </p:spPr>
        <p:txBody>
          <a:bodyPr>
            <a:normAutofit lnSpcReduction="10000"/>
          </a:bodyPr>
          <a:lstStyle/>
          <a:p>
            <a:pPr algn="just">
              <a:lnSpc>
                <a:spcPct val="80000"/>
              </a:lnSpc>
            </a:pPr>
            <a:r>
              <a:rPr lang="tr-TR" sz="2400" b="1" dirty="0">
                <a:solidFill>
                  <a:schemeClr val="tx1"/>
                </a:solidFill>
              </a:rPr>
              <a:t>Denetlenecek Finansal Tablolar</a:t>
            </a:r>
          </a:p>
          <a:p>
            <a:pPr algn="just">
              <a:lnSpc>
                <a:spcPct val="80000"/>
              </a:lnSpc>
            </a:pPr>
            <a:endParaRPr lang="tr-TR" sz="2400" dirty="0">
              <a:solidFill>
                <a:schemeClr val="tx1"/>
              </a:solidFill>
            </a:endParaRPr>
          </a:p>
          <a:p>
            <a:pPr algn="just">
              <a:lnSpc>
                <a:spcPct val="80000"/>
              </a:lnSpc>
            </a:pPr>
            <a:r>
              <a:rPr lang="tr-TR" sz="2400" dirty="0">
                <a:solidFill>
                  <a:schemeClr val="tx1"/>
                </a:solidFill>
              </a:rPr>
              <a:t>Bağımsız denetçi, aşağıdaki </a:t>
            </a:r>
            <a:r>
              <a:rPr lang="tr-TR" sz="2400" dirty="0" smtClean="0">
                <a:solidFill>
                  <a:schemeClr val="tx1"/>
                </a:solidFill>
              </a:rPr>
              <a:t>tablo ve raporları </a:t>
            </a:r>
            <a:r>
              <a:rPr lang="tr-TR" sz="2400" dirty="0">
                <a:solidFill>
                  <a:schemeClr val="tx1"/>
                </a:solidFill>
              </a:rPr>
              <a:t>denetleyecektir.</a:t>
            </a:r>
          </a:p>
          <a:p>
            <a:pPr algn="just">
              <a:lnSpc>
                <a:spcPct val="80000"/>
              </a:lnSpc>
            </a:pPr>
            <a:endParaRPr lang="tr-TR" sz="2400" dirty="0">
              <a:solidFill>
                <a:schemeClr val="tx1"/>
              </a:solidFill>
            </a:endParaRPr>
          </a:p>
          <a:p>
            <a:pPr algn="just">
              <a:lnSpc>
                <a:spcPct val="80000"/>
              </a:lnSpc>
            </a:pPr>
            <a:r>
              <a:rPr lang="tr-TR" sz="2400" dirty="0">
                <a:solidFill>
                  <a:schemeClr val="tx1"/>
                </a:solidFill>
              </a:rPr>
              <a:t>Tam set finansal tablolar ( Bilanço; Kapsamlı Gelir Tablosu; Nakit Akış Tablosu; Öz Kaynak Değişim Tablosu; Açıklayıcı Dipnotlar )</a:t>
            </a:r>
          </a:p>
          <a:p>
            <a:pPr algn="just">
              <a:lnSpc>
                <a:spcPct val="80000"/>
              </a:lnSpc>
            </a:pPr>
            <a:endParaRPr lang="tr-TR" sz="2400" dirty="0">
              <a:solidFill>
                <a:schemeClr val="tx1"/>
              </a:solidFill>
            </a:endParaRPr>
          </a:p>
          <a:p>
            <a:pPr algn="just">
              <a:lnSpc>
                <a:spcPct val="80000"/>
              </a:lnSpc>
            </a:pPr>
            <a:r>
              <a:rPr lang="tr-TR" sz="2400" dirty="0">
                <a:solidFill>
                  <a:schemeClr val="tx1"/>
                </a:solidFill>
              </a:rPr>
              <a:t>Yönetim kurulu yıllık faaliyet raporu</a:t>
            </a:r>
          </a:p>
          <a:p>
            <a:pPr algn="just">
              <a:lnSpc>
                <a:spcPct val="80000"/>
              </a:lnSpc>
            </a:pPr>
            <a:endParaRPr lang="tr-TR" sz="2400" dirty="0">
              <a:solidFill>
                <a:schemeClr val="tx1"/>
              </a:solidFill>
            </a:endParaRPr>
          </a:p>
          <a:p>
            <a:pPr algn="just">
              <a:lnSpc>
                <a:spcPct val="80000"/>
              </a:lnSpc>
            </a:pPr>
            <a:r>
              <a:rPr lang="tr-TR" sz="2400" dirty="0">
                <a:solidFill>
                  <a:schemeClr val="tx1"/>
                </a:solidFill>
              </a:rPr>
              <a:t>( Varsa ) Riskin Erken Teşhisi ve Yönetimi Komitesinin Raporu</a:t>
            </a:r>
          </a:p>
          <a:p>
            <a:pPr algn="just">
              <a:lnSpc>
                <a:spcPct val="80000"/>
              </a:lnSpc>
            </a:pPr>
            <a:endParaRPr lang="tr-TR" sz="2400" dirty="0">
              <a:solidFill>
                <a:schemeClr val="tx1"/>
              </a:solidFill>
            </a:endParaRPr>
          </a:p>
          <a:p>
            <a:pPr algn="just">
              <a:lnSpc>
                <a:spcPct val="80000"/>
              </a:lnSpc>
            </a:pPr>
            <a:r>
              <a:rPr lang="tr-TR" sz="2400" dirty="0">
                <a:solidFill>
                  <a:schemeClr val="tx1"/>
                </a:solidFill>
              </a:rPr>
              <a:t>Denetimden geçmemiş finansal  tablolar, yıllık faaliyet raporu ve </a:t>
            </a:r>
            <a:r>
              <a:rPr lang="tr-TR" sz="2400" dirty="0" smtClean="0">
                <a:solidFill>
                  <a:schemeClr val="tx1"/>
                </a:solidFill>
              </a:rPr>
              <a:t>tehlikelerin </a:t>
            </a:r>
            <a:r>
              <a:rPr lang="tr-TR" sz="2400" dirty="0">
                <a:solidFill>
                  <a:schemeClr val="tx1"/>
                </a:solidFill>
              </a:rPr>
              <a:t>erken teşhisi komitesi raporu, hiç “düzenlenmemiş” </a:t>
            </a:r>
            <a:r>
              <a:rPr lang="tr-TR" sz="2400" dirty="0" smtClean="0">
                <a:solidFill>
                  <a:schemeClr val="tx1"/>
                </a:solidFill>
              </a:rPr>
              <a:t>hükmünde. </a:t>
            </a:r>
            <a:r>
              <a:rPr lang="tr-TR" sz="2400" dirty="0">
                <a:solidFill>
                  <a:schemeClr val="tx1"/>
                </a:solidFill>
              </a:rPr>
              <a:t>Genel kurul, bu tablolardan hareketle herhangi bir karar alamaz.</a:t>
            </a:r>
          </a:p>
          <a:p>
            <a:pPr algn="just">
              <a:lnSpc>
                <a:spcPct val="80000"/>
              </a:lnSpc>
            </a:pPr>
            <a:endParaRPr lang="tr-TR" sz="2400" dirty="0">
              <a:solidFill>
                <a:schemeClr val="tx1"/>
              </a:solidFill>
            </a:endParaRPr>
          </a:p>
          <a:p>
            <a:pPr algn="just">
              <a:lnSpc>
                <a:spcPct val="80000"/>
              </a:lnSpc>
            </a:pPr>
            <a:r>
              <a:rPr lang="tr-TR" sz="2400" u="sng" dirty="0">
                <a:solidFill>
                  <a:schemeClr val="tx1"/>
                </a:solidFill>
              </a:rPr>
              <a:t>Yönetim kurulu, finansal tabloların denetimini zamanında yaptırtmazsa, 3 aydan 2 yıla kadar hapis cezasına çarptırılabilir.</a:t>
            </a:r>
          </a:p>
          <a:p>
            <a:pPr algn="l"/>
            <a:endParaRPr lang="tr-TR" sz="1600" dirty="0">
              <a:solidFill>
                <a:schemeClr val="tx1"/>
              </a:solidFill>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33</a:t>
            </a:fld>
            <a:endParaRPr lang="tr-TR"/>
          </a:p>
        </p:txBody>
      </p:sp>
    </p:spTree>
    <p:extLst>
      <p:ext uri="{BB962C8B-B14F-4D97-AF65-F5344CB8AC3E}">
        <p14:creationId xmlns:p14="http://schemas.microsoft.com/office/powerpoint/2010/main" val="239048102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95536" y="620688"/>
            <a:ext cx="8352928" cy="6048672"/>
          </a:xfrm>
        </p:spPr>
        <p:txBody>
          <a:bodyPr>
            <a:normAutofit/>
          </a:bodyPr>
          <a:lstStyle/>
          <a:p>
            <a:pPr algn="just">
              <a:lnSpc>
                <a:spcPct val="80000"/>
              </a:lnSpc>
            </a:pPr>
            <a:r>
              <a:rPr lang="tr-TR" sz="2400" u="sng" dirty="0">
                <a:solidFill>
                  <a:schemeClr val="tx1"/>
                </a:solidFill>
              </a:rPr>
              <a:t>Finansal tabloların </a:t>
            </a:r>
            <a:r>
              <a:rPr lang="tr-TR" sz="2400" u="sng" dirty="0" smtClean="0">
                <a:solidFill>
                  <a:schemeClr val="tx1"/>
                </a:solidFill>
              </a:rPr>
              <a:t>denetiminde</a:t>
            </a:r>
            <a:r>
              <a:rPr lang="tr-TR" sz="2400" dirty="0">
                <a:solidFill>
                  <a:schemeClr val="tx1"/>
                </a:solidFill>
              </a:rPr>
              <a:t> </a:t>
            </a:r>
            <a:r>
              <a:rPr lang="tr-TR" sz="2400" dirty="0" smtClean="0">
                <a:solidFill>
                  <a:schemeClr val="tx1"/>
                </a:solidFill>
              </a:rPr>
              <a:t>“</a:t>
            </a:r>
            <a:r>
              <a:rPr lang="tr-TR" sz="2400" u="sng" dirty="0" smtClean="0">
                <a:solidFill>
                  <a:schemeClr val="tx1"/>
                </a:solidFill>
              </a:rPr>
              <a:t>Türkiye </a:t>
            </a:r>
            <a:r>
              <a:rPr lang="tr-TR" sz="2400" u="sng" dirty="0">
                <a:solidFill>
                  <a:schemeClr val="tx1"/>
                </a:solidFill>
              </a:rPr>
              <a:t>Denetim Standartları” ( TDS ) esas alınacaktır.</a:t>
            </a:r>
          </a:p>
          <a:p>
            <a:pPr algn="just">
              <a:lnSpc>
                <a:spcPct val="80000"/>
              </a:lnSpc>
            </a:pPr>
            <a:endParaRPr lang="tr-TR" sz="2400" dirty="0">
              <a:solidFill>
                <a:schemeClr val="tx1"/>
              </a:solidFill>
            </a:endParaRPr>
          </a:p>
          <a:p>
            <a:pPr algn="just">
              <a:lnSpc>
                <a:spcPct val="80000"/>
              </a:lnSpc>
            </a:pPr>
            <a:r>
              <a:rPr lang="tr-TR" sz="2400" u="sng" dirty="0">
                <a:solidFill>
                  <a:schemeClr val="tx1"/>
                </a:solidFill>
              </a:rPr>
              <a:t>Faaliyet raporunun denetiminde</a:t>
            </a:r>
            <a:r>
              <a:rPr lang="tr-TR" sz="2400" dirty="0">
                <a:solidFill>
                  <a:schemeClr val="tx1"/>
                </a:solidFill>
              </a:rPr>
              <a:t>, faaliyet raporunda yer alan finansal bilgilerin, denetlenmiş finansal tablolardaki bilgilerle uyumlu olup olmadığı kontrol edilecek ve tespitler bir rapora bağlanacaktır.</a:t>
            </a:r>
          </a:p>
          <a:p>
            <a:pPr algn="just">
              <a:lnSpc>
                <a:spcPct val="80000"/>
              </a:lnSpc>
            </a:pPr>
            <a:endParaRPr lang="tr-TR" sz="2400" dirty="0">
              <a:solidFill>
                <a:schemeClr val="tx1"/>
              </a:solidFill>
            </a:endParaRPr>
          </a:p>
          <a:p>
            <a:pPr algn="just">
              <a:lnSpc>
                <a:spcPct val="80000"/>
              </a:lnSpc>
            </a:pPr>
            <a:r>
              <a:rPr lang="tr-TR" sz="2400" u="sng" dirty="0">
                <a:solidFill>
                  <a:schemeClr val="tx1"/>
                </a:solidFill>
              </a:rPr>
              <a:t>Riskin Erken Saptanması ve Yönetimi Komitesince Hazırlanan Raporun denetimi</a:t>
            </a:r>
            <a:r>
              <a:rPr lang="tr-TR" sz="2400" dirty="0">
                <a:solidFill>
                  <a:schemeClr val="tx1"/>
                </a:solidFill>
              </a:rPr>
              <a:t> sonucunda hazırlanacak raporda aşağıdaki açıklamalar yer </a:t>
            </a:r>
            <a:r>
              <a:rPr lang="tr-TR" sz="2400" dirty="0" smtClean="0">
                <a:solidFill>
                  <a:schemeClr val="tx1"/>
                </a:solidFill>
              </a:rPr>
              <a:t>alacak:</a:t>
            </a:r>
            <a:endParaRPr lang="tr-TR" sz="2400" dirty="0">
              <a:solidFill>
                <a:schemeClr val="tx1"/>
              </a:solidFill>
            </a:endParaRPr>
          </a:p>
          <a:p>
            <a:pPr algn="just">
              <a:lnSpc>
                <a:spcPct val="80000"/>
              </a:lnSpc>
            </a:pPr>
            <a:endParaRPr lang="tr-TR" sz="2400" dirty="0">
              <a:solidFill>
                <a:schemeClr val="tx1"/>
              </a:solidFill>
            </a:endParaRPr>
          </a:p>
          <a:p>
            <a:pPr marL="342900" indent="-342900" algn="just">
              <a:lnSpc>
                <a:spcPct val="80000"/>
              </a:lnSpc>
              <a:buFont typeface="Arial" pitchFamily="34" charset="0"/>
              <a:buChar char="•"/>
            </a:pPr>
            <a:r>
              <a:rPr lang="tr-TR" sz="2400" dirty="0">
                <a:solidFill>
                  <a:schemeClr val="tx1"/>
                </a:solidFill>
              </a:rPr>
              <a:t>Yönetim kurulunca, raporda belirlenen risklerin zamanında belirlenmesine ilişkin bir sistem kurulmuş mudur?</a:t>
            </a:r>
          </a:p>
          <a:p>
            <a:pPr algn="just">
              <a:lnSpc>
                <a:spcPct val="80000"/>
              </a:lnSpc>
            </a:pPr>
            <a:endParaRPr lang="tr-TR" sz="2400" dirty="0">
              <a:solidFill>
                <a:schemeClr val="tx1"/>
              </a:solidFill>
            </a:endParaRPr>
          </a:p>
          <a:p>
            <a:pPr marL="342900" indent="-342900" algn="just">
              <a:lnSpc>
                <a:spcPct val="80000"/>
              </a:lnSpc>
              <a:buFont typeface="Arial" pitchFamily="34" charset="0"/>
              <a:buChar char="•"/>
            </a:pPr>
            <a:r>
              <a:rPr lang="tr-TR" sz="2400" dirty="0">
                <a:solidFill>
                  <a:schemeClr val="tx1"/>
                </a:solidFill>
              </a:rPr>
              <a:t>Kurulmuş ise sistemin yapısı ve uygulamaları hakkında açıklamalar.</a:t>
            </a:r>
          </a:p>
          <a:p>
            <a:pPr algn="l"/>
            <a:endParaRPr lang="tr-TR" sz="2400" dirty="0">
              <a:solidFill>
                <a:schemeClr val="tx1"/>
              </a:solidFill>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34</a:t>
            </a:fld>
            <a:endParaRPr lang="tr-TR"/>
          </a:p>
        </p:txBody>
      </p:sp>
    </p:spTree>
    <p:extLst>
      <p:ext uri="{BB962C8B-B14F-4D97-AF65-F5344CB8AC3E}">
        <p14:creationId xmlns:p14="http://schemas.microsoft.com/office/powerpoint/2010/main" val="86315919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95536" y="620688"/>
            <a:ext cx="8352928" cy="6048672"/>
          </a:xfrm>
        </p:spPr>
        <p:txBody>
          <a:bodyPr>
            <a:normAutofit/>
          </a:bodyPr>
          <a:lstStyle/>
          <a:p>
            <a:pPr algn="just"/>
            <a:endParaRPr lang="tr-TR" sz="2600" b="1" dirty="0" smtClean="0">
              <a:solidFill>
                <a:schemeClr val="tx1"/>
              </a:solidFill>
            </a:endParaRPr>
          </a:p>
          <a:p>
            <a:pPr algn="just"/>
            <a:r>
              <a:rPr lang="tr-TR" sz="2600" b="1" dirty="0" smtClean="0">
                <a:solidFill>
                  <a:schemeClr val="tx1"/>
                </a:solidFill>
              </a:rPr>
              <a:t>Görüş </a:t>
            </a:r>
            <a:r>
              <a:rPr lang="tr-TR" sz="2600" b="1" dirty="0">
                <a:solidFill>
                  <a:schemeClr val="tx1"/>
                </a:solidFill>
              </a:rPr>
              <a:t>Ayrılıklarının Çözümü </a:t>
            </a:r>
            <a:r>
              <a:rPr lang="tr-TR" sz="2600" b="1" dirty="0" smtClean="0">
                <a:solidFill>
                  <a:schemeClr val="tx1"/>
                </a:solidFill>
              </a:rPr>
              <a:t>(Md</a:t>
            </a:r>
            <a:r>
              <a:rPr lang="tr-TR" sz="2600" b="1" dirty="0">
                <a:solidFill>
                  <a:schemeClr val="tx1"/>
                </a:solidFill>
              </a:rPr>
              <a:t>. </a:t>
            </a:r>
            <a:r>
              <a:rPr lang="tr-TR" sz="2600" b="1" dirty="0" smtClean="0">
                <a:solidFill>
                  <a:schemeClr val="tx1"/>
                </a:solidFill>
              </a:rPr>
              <a:t>405)</a:t>
            </a:r>
          </a:p>
          <a:p>
            <a:pPr algn="just"/>
            <a:endParaRPr lang="tr-TR" sz="2600" b="1" dirty="0">
              <a:solidFill>
                <a:schemeClr val="tx1"/>
              </a:solidFill>
            </a:endParaRPr>
          </a:p>
          <a:p>
            <a:pPr algn="just"/>
            <a:r>
              <a:rPr lang="tr-TR" sz="2600" dirty="0">
                <a:solidFill>
                  <a:schemeClr val="tx1"/>
                </a:solidFill>
              </a:rPr>
              <a:t>Şirketin yılsonu hesapları, finansal tabloları, yıllık faaliyet raporu, şirket esas sözleşmesi hükümlerinin yorumu konularında şirket ile bağımsız denetçi arasında </a:t>
            </a:r>
            <a:r>
              <a:rPr lang="tr-TR" sz="2600" dirty="0">
                <a:solidFill>
                  <a:srgbClr val="FF0000"/>
                </a:solidFill>
              </a:rPr>
              <a:t>görüş ayrılığı doğarsa, taraflar,</a:t>
            </a:r>
            <a:r>
              <a:rPr lang="tr-TR" sz="2600" dirty="0">
                <a:solidFill>
                  <a:schemeClr val="tx1"/>
                </a:solidFill>
              </a:rPr>
              <a:t> masrafları şirkete ait olmak üzere, </a:t>
            </a:r>
            <a:r>
              <a:rPr lang="tr-TR" sz="2600" dirty="0">
                <a:solidFill>
                  <a:srgbClr val="FF0000"/>
                </a:solidFill>
              </a:rPr>
              <a:t>asliye ticaret  mahkemesine </a:t>
            </a:r>
            <a:r>
              <a:rPr lang="tr-TR" sz="2600" dirty="0" smtClean="0">
                <a:solidFill>
                  <a:srgbClr val="FF0000"/>
                </a:solidFill>
              </a:rPr>
              <a:t>başvurabilir. </a:t>
            </a:r>
            <a:r>
              <a:rPr lang="tr-TR" sz="2600" dirty="0">
                <a:solidFill>
                  <a:schemeClr val="tx1"/>
                </a:solidFill>
              </a:rPr>
              <a:t>Mahkemenin vereceği karara taraflar uymak zorundadırlar.</a:t>
            </a: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35</a:t>
            </a:fld>
            <a:endParaRPr lang="tr-TR"/>
          </a:p>
        </p:txBody>
      </p:sp>
    </p:spTree>
    <p:extLst>
      <p:ext uri="{BB962C8B-B14F-4D97-AF65-F5344CB8AC3E}">
        <p14:creationId xmlns:p14="http://schemas.microsoft.com/office/powerpoint/2010/main" val="27298935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95536" y="620688"/>
            <a:ext cx="8352928" cy="6048672"/>
          </a:xfrm>
        </p:spPr>
        <p:txBody>
          <a:bodyPr>
            <a:normAutofit/>
          </a:bodyPr>
          <a:lstStyle/>
          <a:p>
            <a:pPr algn="just"/>
            <a:r>
              <a:rPr lang="tr-TR" sz="2800" b="1" dirty="0">
                <a:solidFill>
                  <a:schemeClr val="tx1"/>
                </a:solidFill>
              </a:rPr>
              <a:t>Denetim Raporları ve </a:t>
            </a:r>
            <a:r>
              <a:rPr lang="tr-TR" sz="2800" b="1" dirty="0" smtClean="0">
                <a:solidFill>
                  <a:schemeClr val="tx1"/>
                </a:solidFill>
              </a:rPr>
              <a:t>Sonuçları</a:t>
            </a:r>
          </a:p>
          <a:p>
            <a:pPr algn="just"/>
            <a:endParaRPr lang="tr-TR" sz="2800" b="1" dirty="0">
              <a:solidFill>
                <a:schemeClr val="tx1"/>
              </a:solidFill>
            </a:endParaRPr>
          </a:p>
          <a:p>
            <a:pPr algn="just"/>
            <a:r>
              <a:rPr lang="tr-TR" sz="2800" dirty="0">
                <a:solidFill>
                  <a:schemeClr val="tx1"/>
                </a:solidFill>
              </a:rPr>
              <a:t>Denetçi, yapacağı denetim sonucunda değerlendirmesini içeren bir görüş yazısı </a:t>
            </a:r>
            <a:r>
              <a:rPr lang="tr-TR" sz="2800" dirty="0" smtClean="0">
                <a:solidFill>
                  <a:schemeClr val="tx1"/>
                </a:solidFill>
              </a:rPr>
              <a:t>hazırlayacak. </a:t>
            </a:r>
            <a:r>
              <a:rPr lang="tr-TR" sz="2800" dirty="0">
                <a:solidFill>
                  <a:schemeClr val="tx1"/>
                </a:solidFill>
              </a:rPr>
              <a:t>Görüş yazısı, dört şekilde </a:t>
            </a:r>
            <a:r>
              <a:rPr lang="tr-TR" sz="2800" dirty="0" smtClean="0">
                <a:solidFill>
                  <a:schemeClr val="tx1"/>
                </a:solidFill>
              </a:rPr>
              <a:t>olabilecek:</a:t>
            </a:r>
            <a:endParaRPr lang="tr-TR" sz="2800" dirty="0">
              <a:solidFill>
                <a:schemeClr val="tx1"/>
              </a:solidFill>
            </a:endParaRPr>
          </a:p>
          <a:p>
            <a:pPr marL="342900" lvl="0" indent="-342900" algn="just">
              <a:buFont typeface="Arial" pitchFamily="34" charset="0"/>
              <a:buChar char="•"/>
            </a:pPr>
            <a:r>
              <a:rPr lang="tr-TR" sz="2800" dirty="0">
                <a:solidFill>
                  <a:schemeClr val="tx1"/>
                </a:solidFill>
              </a:rPr>
              <a:t>Olumlu görüş</a:t>
            </a:r>
          </a:p>
          <a:p>
            <a:pPr marL="342900" lvl="0" indent="-342900" algn="just">
              <a:buFont typeface="Arial" pitchFamily="34" charset="0"/>
              <a:buChar char="•"/>
            </a:pPr>
            <a:r>
              <a:rPr lang="tr-TR" sz="2800" dirty="0">
                <a:solidFill>
                  <a:schemeClr val="tx1"/>
                </a:solidFill>
              </a:rPr>
              <a:t>Sınırlı olumlu görüş</a:t>
            </a:r>
          </a:p>
          <a:p>
            <a:pPr marL="342900" lvl="0" indent="-342900" algn="just">
              <a:buFont typeface="Arial" pitchFamily="34" charset="0"/>
              <a:buChar char="•"/>
            </a:pPr>
            <a:r>
              <a:rPr lang="tr-TR" sz="2800" dirty="0">
                <a:solidFill>
                  <a:schemeClr val="tx1"/>
                </a:solidFill>
              </a:rPr>
              <a:t>Görüş bildirmekten kaçınma</a:t>
            </a:r>
          </a:p>
          <a:p>
            <a:pPr marL="342900" lvl="0" indent="-342900" algn="just">
              <a:buFont typeface="Arial" pitchFamily="34" charset="0"/>
              <a:buChar char="•"/>
            </a:pPr>
            <a:r>
              <a:rPr lang="tr-TR" sz="2800" dirty="0">
                <a:solidFill>
                  <a:schemeClr val="tx1"/>
                </a:solidFill>
              </a:rPr>
              <a:t>Olumsuz görüş</a:t>
            </a:r>
          </a:p>
          <a:p>
            <a:pPr algn="just"/>
            <a:endParaRPr lang="tr-TR" sz="2400" dirty="0">
              <a:solidFill>
                <a:schemeClr val="tx1"/>
              </a:solidFill>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36</a:t>
            </a:fld>
            <a:endParaRPr lang="tr-TR"/>
          </a:p>
        </p:txBody>
      </p:sp>
    </p:spTree>
    <p:extLst>
      <p:ext uri="{BB962C8B-B14F-4D97-AF65-F5344CB8AC3E}">
        <p14:creationId xmlns:p14="http://schemas.microsoft.com/office/powerpoint/2010/main" val="27298935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95536" y="620688"/>
            <a:ext cx="8352928" cy="6048672"/>
          </a:xfrm>
        </p:spPr>
        <p:txBody>
          <a:bodyPr>
            <a:normAutofit lnSpcReduction="10000"/>
          </a:bodyPr>
          <a:lstStyle/>
          <a:p>
            <a:pPr algn="just">
              <a:lnSpc>
                <a:spcPct val="90000"/>
              </a:lnSpc>
            </a:pPr>
            <a:r>
              <a:rPr lang="tr-TR" sz="2800" b="1" dirty="0">
                <a:solidFill>
                  <a:schemeClr val="tx1"/>
                </a:solidFill>
              </a:rPr>
              <a:t>Sınırlı Olumlu Görüş ve Sonuçları: </a:t>
            </a:r>
            <a:r>
              <a:rPr lang="tr-TR" sz="2800" u="sng" dirty="0">
                <a:solidFill>
                  <a:schemeClr val="tx1"/>
                </a:solidFill>
              </a:rPr>
              <a:t>Tespit edilen aykırılıkların kapsamı ve önemi büyük değil ise ve düzeltilebilecek nitelikteyse</a:t>
            </a:r>
            <a:r>
              <a:rPr lang="tr-TR" sz="2800" dirty="0">
                <a:solidFill>
                  <a:schemeClr val="tx1"/>
                </a:solidFill>
              </a:rPr>
              <a:t>, denetçi sınırlı olumlu görüş verir. Bu durumda, genel kurul, gerekli önlemleri ve düzeltmeleri de karara bağlar.</a:t>
            </a:r>
          </a:p>
          <a:p>
            <a:pPr algn="just">
              <a:lnSpc>
                <a:spcPct val="90000"/>
              </a:lnSpc>
            </a:pPr>
            <a:endParaRPr lang="tr-TR" sz="2800" dirty="0">
              <a:solidFill>
                <a:schemeClr val="tx1"/>
              </a:solidFill>
            </a:endParaRPr>
          </a:p>
          <a:p>
            <a:pPr algn="just">
              <a:lnSpc>
                <a:spcPct val="90000"/>
              </a:lnSpc>
            </a:pPr>
            <a:r>
              <a:rPr lang="tr-TR" sz="2800" b="1" dirty="0">
                <a:solidFill>
                  <a:schemeClr val="tx1"/>
                </a:solidFill>
              </a:rPr>
              <a:t>Görüş Bildirmekten Kaçınma: </a:t>
            </a:r>
            <a:r>
              <a:rPr lang="tr-TR" sz="2800" u="sng" dirty="0">
                <a:solidFill>
                  <a:schemeClr val="tx1"/>
                </a:solidFill>
              </a:rPr>
              <a:t>Denetim alanı daraltılmış ya da denetimin yapılmasına ve görüş oluşturulmasına olanak vermeyecek derecede belirsizlik mevcut ise</a:t>
            </a:r>
            <a:r>
              <a:rPr lang="tr-TR" sz="2800" dirty="0">
                <a:solidFill>
                  <a:schemeClr val="tx1"/>
                </a:solidFill>
              </a:rPr>
              <a:t>, </a:t>
            </a:r>
            <a:r>
              <a:rPr lang="tr-TR" sz="2800" dirty="0" smtClean="0">
                <a:solidFill>
                  <a:schemeClr val="tx1"/>
                </a:solidFill>
              </a:rPr>
              <a:t>denetçi</a:t>
            </a:r>
            <a:r>
              <a:rPr lang="tr-TR" sz="2800" dirty="0">
                <a:solidFill>
                  <a:schemeClr val="tx1"/>
                </a:solidFill>
              </a:rPr>
              <a:t>, görüş bildirmekten kaçınabilir. Görüş bildirmekten kaçınma, olumsuz görüşün sonuçlarını doğurur.</a:t>
            </a:r>
          </a:p>
          <a:p>
            <a:pPr algn="just">
              <a:lnSpc>
                <a:spcPct val="90000"/>
              </a:lnSpc>
            </a:pPr>
            <a:endParaRPr lang="tr-TR" sz="2800" dirty="0">
              <a:solidFill>
                <a:schemeClr val="tx1"/>
              </a:solidFill>
            </a:endParaRPr>
          </a:p>
          <a:p>
            <a:pPr algn="just">
              <a:lnSpc>
                <a:spcPct val="90000"/>
              </a:lnSpc>
            </a:pPr>
            <a:r>
              <a:rPr lang="tr-TR" sz="2800" b="1" dirty="0">
                <a:solidFill>
                  <a:schemeClr val="tx1"/>
                </a:solidFill>
              </a:rPr>
              <a:t>Olumsuz Görüş: </a:t>
            </a:r>
            <a:r>
              <a:rPr lang="tr-TR" sz="2800" u="sng" dirty="0">
                <a:solidFill>
                  <a:schemeClr val="tx1"/>
                </a:solidFill>
              </a:rPr>
              <a:t>Finansal tablolar kapsamlı ve büyük aykırılıklar içeriyorsa</a:t>
            </a:r>
            <a:r>
              <a:rPr lang="tr-TR" sz="2800" dirty="0">
                <a:solidFill>
                  <a:schemeClr val="tx1"/>
                </a:solidFill>
              </a:rPr>
              <a:t>, denetçi olumsuz görüş verir.</a:t>
            </a:r>
          </a:p>
          <a:p>
            <a:pPr algn="just"/>
            <a:endParaRPr lang="tr-TR" sz="2400" dirty="0">
              <a:solidFill>
                <a:schemeClr val="tx1"/>
              </a:solidFill>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37</a:t>
            </a:fld>
            <a:endParaRPr lang="tr-TR"/>
          </a:p>
        </p:txBody>
      </p:sp>
    </p:spTree>
    <p:extLst>
      <p:ext uri="{BB962C8B-B14F-4D97-AF65-F5344CB8AC3E}">
        <p14:creationId xmlns:p14="http://schemas.microsoft.com/office/powerpoint/2010/main" val="27298935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395536" y="620688"/>
            <a:ext cx="8352928" cy="6048672"/>
          </a:xfrm>
        </p:spPr>
        <p:txBody>
          <a:bodyPr>
            <a:normAutofit fontScale="92500" lnSpcReduction="10000"/>
          </a:bodyPr>
          <a:lstStyle/>
          <a:p>
            <a:pPr algn="just">
              <a:lnSpc>
                <a:spcPct val="90000"/>
              </a:lnSpc>
            </a:pPr>
            <a:r>
              <a:rPr lang="tr-TR" sz="2800" b="1" dirty="0">
                <a:solidFill>
                  <a:schemeClr val="tx1"/>
                </a:solidFill>
              </a:rPr>
              <a:t>Olumsuz Görüş ve Görüş Bildirmekten Kaçınmanın Sonuçları</a:t>
            </a:r>
            <a:r>
              <a:rPr lang="tr-TR" sz="2800" b="1" dirty="0" smtClean="0">
                <a:solidFill>
                  <a:schemeClr val="tx1"/>
                </a:solidFill>
              </a:rPr>
              <a:t>:</a:t>
            </a:r>
          </a:p>
          <a:p>
            <a:pPr algn="just">
              <a:lnSpc>
                <a:spcPct val="90000"/>
              </a:lnSpc>
            </a:pPr>
            <a:r>
              <a:rPr lang="tr-TR" sz="2800" dirty="0" smtClean="0">
                <a:solidFill>
                  <a:schemeClr val="tx1"/>
                </a:solidFill>
              </a:rPr>
              <a:t>Denetçi olumsuz </a:t>
            </a:r>
            <a:r>
              <a:rPr lang="tr-TR" sz="2800" dirty="0">
                <a:solidFill>
                  <a:schemeClr val="tx1"/>
                </a:solidFill>
              </a:rPr>
              <a:t>görüş </a:t>
            </a:r>
            <a:r>
              <a:rPr lang="tr-TR" sz="2800" dirty="0" smtClean="0">
                <a:solidFill>
                  <a:schemeClr val="tx1"/>
                </a:solidFill>
              </a:rPr>
              <a:t>vermiş ya </a:t>
            </a:r>
            <a:r>
              <a:rPr lang="tr-TR" sz="2800" dirty="0">
                <a:solidFill>
                  <a:schemeClr val="tx1"/>
                </a:solidFill>
              </a:rPr>
              <a:t>da görüş bildirmekten kaçınmış ise;</a:t>
            </a:r>
          </a:p>
          <a:p>
            <a:pPr algn="just">
              <a:lnSpc>
                <a:spcPct val="90000"/>
              </a:lnSpc>
            </a:pPr>
            <a:endParaRPr lang="tr-TR" sz="2800" dirty="0">
              <a:solidFill>
                <a:schemeClr val="tx1"/>
              </a:solidFill>
            </a:endParaRPr>
          </a:p>
          <a:p>
            <a:pPr marL="457200" indent="-457200" algn="just">
              <a:lnSpc>
                <a:spcPct val="90000"/>
              </a:lnSpc>
              <a:buFont typeface="Arial" pitchFamily="34" charset="0"/>
              <a:buChar char="•"/>
            </a:pPr>
            <a:r>
              <a:rPr lang="tr-TR" sz="2800" dirty="0">
                <a:solidFill>
                  <a:schemeClr val="tx1"/>
                </a:solidFill>
              </a:rPr>
              <a:t>Yönetim kurulu görüş yazısını teslim aldığı tarihten itibaren 4 gün içinde genel kurulu toplantıya çağırır,</a:t>
            </a:r>
          </a:p>
          <a:p>
            <a:pPr algn="just">
              <a:lnSpc>
                <a:spcPct val="90000"/>
              </a:lnSpc>
            </a:pPr>
            <a:endParaRPr lang="tr-TR" sz="2800" dirty="0">
              <a:solidFill>
                <a:schemeClr val="tx1"/>
              </a:solidFill>
            </a:endParaRPr>
          </a:p>
          <a:p>
            <a:pPr marL="457200" indent="-457200" algn="just">
              <a:lnSpc>
                <a:spcPct val="90000"/>
              </a:lnSpc>
              <a:buFont typeface="Arial" pitchFamily="34" charset="0"/>
              <a:buChar char="•"/>
            </a:pPr>
            <a:r>
              <a:rPr lang="tr-TR" sz="2800" dirty="0">
                <a:solidFill>
                  <a:schemeClr val="tx1"/>
                </a:solidFill>
              </a:rPr>
              <a:t>Yönetim kurulu, toplantı tarihinden geçerli olmak üzere istifa eder,</a:t>
            </a:r>
          </a:p>
          <a:p>
            <a:pPr algn="just">
              <a:lnSpc>
                <a:spcPct val="90000"/>
              </a:lnSpc>
            </a:pPr>
            <a:endParaRPr lang="tr-TR" sz="2800" dirty="0">
              <a:solidFill>
                <a:schemeClr val="tx1"/>
              </a:solidFill>
            </a:endParaRPr>
          </a:p>
          <a:p>
            <a:pPr marL="457200" indent="-457200" algn="just">
              <a:lnSpc>
                <a:spcPct val="90000"/>
              </a:lnSpc>
              <a:buFont typeface="Arial" pitchFamily="34" charset="0"/>
              <a:buChar char="•"/>
            </a:pPr>
            <a:r>
              <a:rPr lang="tr-TR" sz="2800" dirty="0">
                <a:solidFill>
                  <a:schemeClr val="tx1"/>
                </a:solidFill>
              </a:rPr>
              <a:t>Genel kurul yeni bir yönetim kurulu seçer,</a:t>
            </a:r>
          </a:p>
          <a:p>
            <a:pPr algn="just">
              <a:lnSpc>
                <a:spcPct val="90000"/>
              </a:lnSpc>
            </a:pPr>
            <a:endParaRPr lang="tr-TR" sz="2800" dirty="0">
              <a:solidFill>
                <a:schemeClr val="tx1"/>
              </a:solidFill>
            </a:endParaRPr>
          </a:p>
          <a:p>
            <a:pPr marL="457200" indent="-457200" algn="just">
              <a:lnSpc>
                <a:spcPct val="90000"/>
              </a:lnSpc>
              <a:buFont typeface="Arial" pitchFamily="34" charset="0"/>
              <a:buChar char="•"/>
            </a:pPr>
            <a:r>
              <a:rPr lang="tr-TR" sz="2800" dirty="0">
                <a:solidFill>
                  <a:schemeClr val="tx1"/>
                </a:solidFill>
              </a:rPr>
              <a:t>Yeni yönetim kurulu, 6 ay içinde, yasaya uygun bir şekilde finansal tabloları hazırlar ve denetleme raporu ile birlikte genel kurula sunar.</a:t>
            </a:r>
          </a:p>
          <a:p>
            <a:pPr algn="just"/>
            <a:endParaRPr lang="tr-TR" sz="2400" dirty="0">
              <a:solidFill>
                <a:schemeClr val="tx1"/>
              </a:solidFill>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38</a:t>
            </a:fld>
            <a:endParaRPr lang="tr-TR"/>
          </a:p>
        </p:txBody>
      </p:sp>
    </p:spTree>
    <p:extLst>
      <p:ext uri="{BB962C8B-B14F-4D97-AF65-F5344CB8AC3E}">
        <p14:creationId xmlns:p14="http://schemas.microsoft.com/office/powerpoint/2010/main" val="27298935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467544" y="620688"/>
            <a:ext cx="8352928" cy="6048672"/>
          </a:xfrm>
        </p:spPr>
        <p:txBody>
          <a:bodyPr>
            <a:noAutofit/>
          </a:bodyPr>
          <a:lstStyle/>
          <a:p>
            <a:pPr algn="just">
              <a:lnSpc>
                <a:spcPct val="80000"/>
              </a:lnSpc>
            </a:pPr>
            <a:r>
              <a:rPr lang="tr-TR" sz="2600" b="1" dirty="0">
                <a:solidFill>
                  <a:schemeClr val="tx1"/>
                </a:solidFill>
              </a:rPr>
              <a:t>İşlem  Denetçisi ve İşlem Denetçisi  Raporu  (</a:t>
            </a:r>
            <a:r>
              <a:rPr lang="tr-TR" sz="2600" b="1" dirty="0" smtClean="0">
                <a:solidFill>
                  <a:schemeClr val="tx1"/>
                </a:solidFill>
              </a:rPr>
              <a:t>Md</a:t>
            </a:r>
            <a:r>
              <a:rPr lang="tr-TR" sz="2600" b="1" dirty="0">
                <a:solidFill>
                  <a:schemeClr val="tx1"/>
                </a:solidFill>
              </a:rPr>
              <a:t>. </a:t>
            </a:r>
            <a:r>
              <a:rPr lang="tr-TR" sz="2600" b="1" dirty="0" smtClean="0">
                <a:solidFill>
                  <a:schemeClr val="tx1"/>
                </a:solidFill>
              </a:rPr>
              <a:t>351)</a:t>
            </a:r>
            <a:endParaRPr lang="tr-TR" sz="2600" b="1" dirty="0">
              <a:solidFill>
                <a:schemeClr val="tx1"/>
              </a:solidFill>
            </a:endParaRPr>
          </a:p>
          <a:p>
            <a:pPr algn="just">
              <a:lnSpc>
                <a:spcPct val="80000"/>
              </a:lnSpc>
            </a:pPr>
            <a:r>
              <a:rPr lang="tr-TR" sz="2200" dirty="0">
                <a:solidFill>
                  <a:schemeClr val="tx1"/>
                </a:solidFill>
              </a:rPr>
              <a:t>Yeni yasaya göre, sermaye şirketleri, aşağıdaki işlemleri gerçekleştirmek için mutlaka </a:t>
            </a:r>
            <a:r>
              <a:rPr lang="tr-TR" sz="2200" dirty="0">
                <a:solidFill>
                  <a:srgbClr val="FF0000"/>
                </a:solidFill>
              </a:rPr>
              <a:t>“İşlem Denetçisi Raporu” </a:t>
            </a:r>
            <a:r>
              <a:rPr lang="tr-TR" sz="2200" dirty="0">
                <a:solidFill>
                  <a:schemeClr val="tx1"/>
                </a:solidFill>
              </a:rPr>
              <a:t>hazırlatmak </a:t>
            </a:r>
            <a:r>
              <a:rPr lang="tr-TR" sz="2200" dirty="0" smtClean="0">
                <a:solidFill>
                  <a:schemeClr val="tx1"/>
                </a:solidFill>
              </a:rPr>
              <a:t>zorunda.</a:t>
            </a:r>
            <a:endParaRPr lang="tr-TR" sz="2200" dirty="0">
              <a:solidFill>
                <a:schemeClr val="tx1"/>
              </a:solidFill>
            </a:endParaRPr>
          </a:p>
          <a:p>
            <a:pPr algn="just">
              <a:lnSpc>
                <a:spcPct val="80000"/>
              </a:lnSpc>
            </a:pPr>
            <a:endParaRPr lang="tr-TR" sz="2200" dirty="0">
              <a:solidFill>
                <a:schemeClr val="tx1"/>
              </a:solidFill>
            </a:endParaRPr>
          </a:p>
          <a:p>
            <a:pPr marL="457200" indent="-457200" algn="just">
              <a:lnSpc>
                <a:spcPct val="80000"/>
              </a:lnSpc>
              <a:buFont typeface="Arial" pitchFamily="34" charset="0"/>
              <a:buChar char="•"/>
            </a:pPr>
            <a:r>
              <a:rPr lang="tr-TR" sz="2200" dirty="0">
                <a:solidFill>
                  <a:schemeClr val="tx1"/>
                </a:solidFill>
              </a:rPr>
              <a:t>Şirket kuruluşu</a:t>
            </a:r>
          </a:p>
          <a:p>
            <a:pPr marL="457200" indent="-457200" algn="just">
              <a:lnSpc>
                <a:spcPct val="80000"/>
              </a:lnSpc>
              <a:buFont typeface="Arial" pitchFamily="34" charset="0"/>
              <a:buChar char="•"/>
            </a:pPr>
            <a:r>
              <a:rPr lang="tr-TR" sz="2200" dirty="0">
                <a:solidFill>
                  <a:schemeClr val="tx1"/>
                </a:solidFill>
              </a:rPr>
              <a:t>Sermaye artırımı ve azatlımı</a:t>
            </a:r>
          </a:p>
          <a:p>
            <a:pPr marL="457200" indent="-457200" algn="just">
              <a:lnSpc>
                <a:spcPct val="80000"/>
              </a:lnSpc>
              <a:buFont typeface="Arial" pitchFamily="34" charset="0"/>
              <a:buChar char="•"/>
            </a:pPr>
            <a:r>
              <a:rPr lang="tr-TR" sz="2200" dirty="0">
                <a:solidFill>
                  <a:schemeClr val="tx1"/>
                </a:solidFill>
              </a:rPr>
              <a:t>Birleşme-bölünme-tür değiştirme</a:t>
            </a:r>
          </a:p>
          <a:p>
            <a:pPr marL="457200" indent="-457200" algn="just">
              <a:lnSpc>
                <a:spcPct val="80000"/>
              </a:lnSpc>
              <a:buFont typeface="Arial" pitchFamily="34" charset="0"/>
              <a:buChar char="•"/>
            </a:pPr>
            <a:r>
              <a:rPr lang="tr-TR" sz="2200" dirty="0">
                <a:solidFill>
                  <a:schemeClr val="tx1"/>
                </a:solidFill>
              </a:rPr>
              <a:t>Menkul kıymet ihracı</a:t>
            </a:r>
          </a:p>
          <a:p>
            <a:pPr marL="457200" indent="-457200" algn="just">
              <a:lnSpc>
                <a:spcPct val="80000"/>
              </a:lnSpc>
              <a:buFont typeface="Arial" pitchFamily="34" charset="0"/>
              <a:buChar char="•"/>
            </a:pPr>
            <a:r>
              <a:rPr lang="tr-TR" sz="2200" dirty="0">
                <a:solidFill>
                  <a:schemeClr val="tx1"/>
                </a:solidFill>
              </a:rPr>
              <a:t>Diğer şirket işlemleri</a:t>
            </a:r>
          </a:p>
          <a:p>
            <a:pPr algn="just">
              <a:lnSpc>
                <a:spcPct val="80000"/>
              </a:lnSpc>
            </a:pPr>
            <a:endParaRPr lang="tr-TR" sz="2200" dirty="0">
              <a:solidFill>
                <a:schemeClr val="tx1"/>
              </a:solidFill>
            </a:endParaRPr>
          </a:p>
          <a:p>
            <a:pPr algn="just">
              <a:lnSpc>
                <a:spcPct val="80000"/>
              </a:lnSpc>
            </a:pPr>
            <a:r>
              <a:rPr lang="tr-TR" sz="2200" dirty="0">
                <a:solidFill>
                  <a:schemeClr val="tx1"/>
                </a:solidFill>
              </a:rPr>
              <a:t>Yasaya göre, sadece ortakları SMMM ya da YMM olan </a:t>
            </a:r>
            <a:r>
              <a:rPr lang="tr-TR" sz="2200" u="sng" dirty="0">
                <a:solidFill>
                  <a:schemeClr val="tx1"/>
                </a:solidFill>
              </a:rPr>
              <a:t>“Bağımsız Denetim Kuruluşları” </a:t>
            </a:r>
            <a:r>
              <a:rPr lang="tr-TR" sz="2200" dirty="0">
                <a:solidFill>
                  <a:schemeClr val="tx1"/>
                </a:solidFill>
              </a:rPr>
              <a:t>işlem denetçisi </a:t>
            </a:r>
            <a:r>
              <a:rPr lang="tr-TR" sz="2200" dirty="0" smtClean="0">
                <a:solidFill>
                  <a:schemeClr val="tx1"/>
                </a:solidFill>
              </a:rPr>
              <a:t>olabilecek. </a:t>
            </a:r>
            <a:r>
              <a:rPr lang="tr-TR" sz="2200" dirty="0">
                <a:solidFill>
                  <a:schemeClr val="tx1"/>
                </a:solidFill>
              </a:rPr>
              <a:t>İşlem denetçisi;</a:t>
            </a:r>
          </a:p>
          <a:p>
            <a:pPr algn="just">
              <a:lnSpc>
                <a:spcPct val="80000"/>
              </a:lnSpc>
            </a:pPr>
            <a:endParaRPr lang="tr-TR" sz="2200" dirty="0">
              <a:solidFill>
                <a:schemeClr val="tx1"/>
              </a:solidFill>
            </a:endParaRPr>
          </a:p>
          <a:p>
            <a:pPr algn="just">
              <a:lnSpc>
                <a:spcPct val="80000"/>
              </a:lnSpc>
            </a:pPr>
            <a:r>
              <a:rPr lang="tr-TR" sz="2200" dirty="0">
                <a:solidFill>
                  <a:schemeClr val="tx1"/>
                </a:solidFill>
              </a:rPr>
              <a:t>Kuruluşta “kurucu ortaklarca</a:t>
            </a:r>
            <a:r>
              <a:rPr lang="tr-TR" sz="2200" dirty="0" smtClean="0">
                <a:solidFill>
                  <a:schemeClr val="tx1"/>
                </a:solidFill>
              </a:rPr>
              <a:t>”, Sermaye </a:t>
            </a:r>
            <a:r>
              <a:rPr lang="tr-TR" sz="2200" dirty="0">
                <a:solidFill>
                  <a:schemeClr val="tx1"/>
                </a:solidFill>
              </a:rPr>
              <a:t>artırımı-</a:t>
            </a:r>
            <a:r>
              <a:rPr lang="tr-TR" sz="2200" dirty="0" err="1">
                <a:solidFill>
                  <a:schemeClr val="tx1"/>
                </a:solidFill>
              </a:rPr>
              <a:t>azaltımı</a:t>
            </a:r>
            <a:r>
              <a:rPr lang="tr-TR" sz="2200" dirty="0">
                <a:solidFill>
                  <a:schemeClr val="tx1"/>
                </a:solidFill>
              </a:rPr>
              <a:t>; birleşme-bölünme-tür değiştirme işlemlerinde “yönetim kurulu ya da şirket müdürünce</a:t>
            </a:r>
            <a:r>
              <a:rPr lang="tr-TR" sz="2200" dirty="0" smtClean="0">
                <a:solidFill>
                  <a:schemeClr val="tx1"/>
                </a:solidFill>
              </a:rPr>
              <a:t>,” Diğer </a:t>
            </a:r>
            <a:r>
              <a:rPr lang="tr-TR" sz="2200" dirty="0">
                <a:solidFill>
                  <a:schemeClr val="tx1"/>
                </a:solidFill>
              </a:rPr>
              <a:t>işlemlerde “genel kurulca” </a:t>
            </a:r>
            <a:r>
              <a:rPr lang="tr-TR" sz="2200" dirty="0" smtClean="0">
                <a:solidFill>
                  <a:schemeClr val="tx1"/>
                </a:solidFill>
              </a:rPr>
              <a:t>atanabilecek.</a:t>
            </a:r>
            <a:endParaRPr lang="tr-TR" sz="2200" dirty="0">
              <a:solidFill>
                <a:schemeClr val="tx1"/>
              </a:solidFill>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39</a:t>
            </a:fld>
            <a:endParaRPr lang="tr-TR"/>
          </a:p>
        </p:txBody>
      </p:sp>
    </p:spTree>
    <p:extLst>
      <p:ext uri="{BB962C8B-B14F-4D97-AF65-F5344CB8AC3E}">
        <p14:creationId xmlns:p14="http://schemas.microsoft.com/office/powerpoint/2010/main" val="2729893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904656"/>
          </a:xfrm>
        </p:spPr>
        <p:txBody>
          <a:bodyPr>
            <a:normAutofit lnSpcReduction="10000"/>
          </a:bodyPr>
          <a:lstStyle/>
          <a:p>
            <a:pPr marL="0" indent="0" algn="ctr">
              <a:buNone/>
            </a:pPr>
            <a:r>
              <a:rPr lang="tr-TR" sz="2900" b="1" dirty="0" smtClean="0">
                <a:cs typeface="Times New Roman" pitchFamily="18" charset="0"/>
              </a:rPr>
              <a:t>Yeni TTK ile ultra </a:t>
            </a:r>
            <a:r>
              <a:rPr lang="tr-TR" sz="2900" b="1" dirty="0" err="1" smtClean="0">
                <a:cs typeface="Times New Roman" pitchFamily="18" charset="0"/>
              </a:rPr>
              <a:t>vires</a:t>
            </a:r>
            <a:r>
              <a:rPr lang="tr-TR" sz="2900" b="1" dirty="0" smtClean="0">
                <a:cs typeface="Times New Roman" pitchFamily="18" charset="0"/>
              </a:rPr>
              <a:t> diye anılan kavram kaldırılmakta.</a:t>
            </a:r>
          </a:p>
          <a:p>
            <a:pPr marL="0" indent="0" algn="ctr">
              <a:buNone/>
            </a:pPr>
            <a:r>
              <a:rPr lang="tr-TR" sz="2900" b="1" dirty="0" smtClean="0">
                <a:cs typeface="Times New Roman" pitchFamily="18" charset="0"/>
              </a:rPr>
              <a:t>Md. 125</a:t>
            </a:r>
          </a:p>
          <a:p>
            <a:pPr marL="0" indent="0" algn="just">
              <a:buNone/>
            </a:pPr>
            <a:r>
              <a:rPr lang="tr-TR" sz="2900" dirty="0" smtClean="0">
                <a:cs typeface="Times New Roman" pitchFamily="18" charset="0"/>
              </a:rPr>
              <a:t>Artık işletme konusu, şirketlerin hak ehliyetinin sınırını çizmemekte. </a:t>
            </a:r>
          </a:p>
          <a:p>
            <a:pPr marL="0" indent="0" algn="just">
              <a:buNone/>
            </a:pPr>
            <a:endParaRPr lang="tr-TR" sz="2900" dirty="0" smtClean="0">
              <a:cs typeface="Times New Roman" pitchFamily="18" charset="0"/>
            </a:endParaRPr>
          </a:p>
          <a:p>
            <a:pPr marL="0" indent="0" algn="just">
              <a:buNone/>
            </a:pPr>
            <a:r>
              <a:rPr lang="tr-TR" sz="2900" dirty="0" smtClean="0">
                <a:solidFill>
                  <a:srgbClr val="FF0000"/>
                </a:solidFill>
                <a:cs typeface="Times New Roman" pitchFamily="18" charset="0"/>
              </a:rPr>
              <a:t>1 temmuz 2012 tarihinden itibaren işletmeler, ana sözleşmelerinde sayılan faaliyet konularından başka işler de yapabilecek</a:t>
            </a:r>
            <a:r>
              <a:rPr lang="tr-TR" sz="2900" b="1" dirty="0" smtClean="0">
                <a:solidFill>
                  <a:srgbClr val="FF0000"/>
                </a:solidFill>
                <a:cs typeface="Times New Roman" pitchFamily="18" charset="0"/>
              </a:rPr>
              <a:t>. </a:t>
            </a:r>
          </a:p>
          <a:p>
            <a:pPr marL="0" indent="0" algn="just">
              <a:buNone/>
            </a:pPr>
            <a:r>
              <a:rPr lang="tr-TR" sz="2900" dirty="0" smtClean="0">
                <a:cs typeface="Times New Roman" pitchFamily="18" charset="0"/>
              </a:rPr>
              <a:t>Bu işlemler nedeniyle üçüncü kişiye karşı sorumlu olacak. </a:t>
            </a:r>
            <a:r>
              <a:rPr lang="tr-TR" sz="2900" u="sng" dirty="0" smtClean="0">
                <a:cs typeface="Times New Roman" pitchFamily="18" charset="0"/>
              </a:rPr>
              <a:t>Bu sebeple şirketlerin, ileride belki yapabiliriz düşüncesiyle faaliyet konularını çok geniş tutmalarına gerek kalmamakta.</a:t>
            </a:r>
          </a:p>
          <a:p>
            <a:pPr marL="0" indent="0" algn="ctr">
              <a:buNone/>
            </a:pPr>
            <a:endParaRPr lang="tr-TR" sz="2000" dirty="0" smtClean="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4</a:t>
            </a:fld>
            <a:endParaRPr lang="tr-TR"/>
          </a:p>
        </p:txBody>
      </p:sp>
    </p:spTree>
    <p:extLst>
      <p:ext uri="{BB962C8B-B14F-4D97-AF65-F5344CB8AC3E}">
        <p14:creationId xmlns:p14="http://schemas.microsoft.com/office/powerpoint/2010/main" val="3254088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620688"/>
            <a:ext cx="8229600" cy="5688632"/>
          </a:xfrm>
        </p:spPr>
        <p:txBody>
          <a:bodyPr>
            <a:normAutofit fontScale="55000" lnSpcReduction="20000"/>
          </a:bodyPr>
          <a:lstStyle/>
          <a:p>
            <a:pPr algn="just">
              <a:lnSpc>
                <a:spcPct val="80000"/>
              </a:lnSpc>
              <a:buFont typeface="Arial" charset="0"/>
              <a:buNone/>
            </a:pPr>
            <a:r>
              <a:rPr lang="tr-TR" sz="4700" b="1" dirty="0"/>
              <a:t>Özel Denetçi ve Özel Denetim Raporu </a:t>
            </a:r>
            <a:r>
              <a:rPr lang="tr-TR" sz="4700" b="1" dirty="0" smtClean="0"/>
              <a:t>(Md</a:t>
            </a:r>
            <a:r>
              <a:rPr lang="tr-TR" sz="4700" b="1" dirty="0"/>
              <a:t>. </a:t>
            </a:r>
            <a:r>
              <a:rPr lang="tr-TR" sz="4700" b="1" dirty="0" smtClean="0"/>
              <a:t>438-442)</a:t>
            </a:r>
            <a:endParaRPr lang="tr-TR" sz="4700" b="1" dirty="0"/>
          </a:p>
          <a:p>
            <a:pPr algn="just">
              <a:lnSpc>
                <a:spcPct val="80000"/>
              </a:lnSpc>
              <a:buFont typeface="Arial" charset="0"/>
              <a:buNone/>
            </a:pPr>
            <a:endParaRPr lang="tr-TR" sz="3500" dirty="0"/>
          </a:p>
          <a:p>
            <a:pPr marL="0" indent="0" algn="just">
              <a:lnSpc>
                <a:spcPct val="120000"/>
              </a:lnSpc>
              <a:buNone/>
            </a:pPr>
            <a:r>
              <a:rPr lang="tr-TR" sz="4000" dirty="0">
                <a:solidFill>
                  <a:srgbClr val="FF0000"/>
                </a:solidFill>
              </a:rPr>
              <a:t>Bu denetim türünün, sadece  şirketler topluluğunda uygulama alanı vardır.</a:t>
            </a:r>
            <a:r>
              <a:rPr lang="tr-TR" sz="4000" dirty="0"/>
              <a:t> Her pay sahibi, aşağıdaki durumların varlığı durumunda, genel kuruldan, belirli olayların özel bir denetim ile açıklığa kavuşturulmasını talep edebilir.</a:t>
            </a:r>
          </a:p>
          <a:p>
            <a:pPr algn="just">
              <a:lnSpc>
                <a:spcPct val="120000"/>
              </a:lnSpc>
              <a:buFont typeface="Arial" charset="0"/>
              <a:buNone/>
            </a:pPr>
            <a:endParaRPr lang="tr-TR" sz="4000" dirty="0"/>
          </a:p>
          <a:p>
            <a:pPr algn="just">
              <a:lnSpc>
                <a:spcPct val="120000"/>
              </a:lnSpc>
            </a:pPr>
            <a:r>
              <a:rPr lang="tr-TR" sz="4000" dirty="0"/>
              <a:t>Bağımsız denetçi, şirketin, hakim şirketle veya topluluk şirketleriyle ilişkileriyle ilgili olarak “sınırlı olumlu görüş” ya da “görüş bildirmekten kaçınma” yazısı vermişse,</a:t>
            </a:r>
          </a:p>
          <a:p>
            <a:pPr algn="just">
              <a:lnSpc>
                <a:spcPct val="120000"/>
              </a:lnSpc>
            </a:pPr>
            <a:r>
              <a:rPr lang="tr-TR" sz="4000" dirty="0"/>
              <a:t>Yönetim kurulu aldığı kararlarla bağlı şirketi zarara uğratmış ve bunlar dolayısıyla denkleştirme yapılmadığı açıklanmışsa.</a:t>
            </a:r>
          </a:p>
          <a:p>
            <a:pPr algn="just">
              <a:lnSpc>
                <a:spcPct val="120000"/>
              </a:lnSpc>
              <a:buFont typeface="Arial" charset="0"/>
              <a:buNone/>
            </a:pPr>
            <a:endParaRPr lang="tr-TR" sz="4000" dirty="0"/>
          </a:p>
          <a:p>
            <a:pPr marL="0" indent="0" algn="just">
              <a:lnSpc>
                <a:spcPct val="120000"/>
              </a:lnSpc>
              <a:buNone/>
            </a:pPr>
            <a:r>
              <a:rPr lang="tr-TR" sz="4000" dirty="0"/>
              <a:t>Genel kurulun pay sahibinin talebini onaylaması durumunda, her pay sahibinin “30 gün içinde” mahkemeye başvurarak bir özel denetçi atanmasını talep etme hakkı </a:t>
            </a:r>
            <a:r>
              <a:rPr lang="tr-TR" sz="4000" dirty="0" smtClean="0"/>
              <a:t>var. </a:t>
            </a:r>
            <a:endParaRPr lang="tr-TR" sz="4000" dirty="0"/>
          </a:p>
          <a:p>
            <a:pPr algn="just"/>
            <a:endParaRPr lang="tr-TR" dirty="0"/>
          </a:p>
        </p:txBody>
      </p:sp>
      <p:sp>
        <p:nvSpPr>
          <p:cNvPr id="4" name="Slayt Numarası Yer Tutucusu 3"/>
          <p:cNvSpPr>
            <a:spLocks noGrp="1"/>
          </p:cNvSpPr>
          <p:nvPr>
            <p:ph type="sldNum" sz="quarter" idx="12"/>
          </p:nvPr>
        </p:nvSpPr>
        <p:spPr/>
        <p:txBody>
          <a:bodyPr/>
          <a:lstStyle/>
          <a:p>
            <a:fld id="{A83EBCD1-A007-4106-859D-37DFF5E7E6BE}" type="slidenum">
              <a:rPr lang="tr-TR" smtClean="0"/>
              <a:pPr/>
              <a:t>40</a:t>
            </a:fld>
            <a:endParaRPr lang="tr-TR"/>
          </a:p>
        </p:txBody>
      </p:sp>
    </p:spTree>
    <p:extLst>
      <p:ext uri="{BB962C8B-B14F-4D97-AF65-F5344CB8AC3E}">
        <p14:creationId xmlns:p14="http://schemas.microsoft.com/office/powerpoint/2010/main" val="24609731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276872"/>
            <a:ext cx="8229600" cy="1143000"/>
          </a:xfrm>
        </p:spPr>
        <p:txBody>
          <a:bodyPr>
            <a:normAutofit fontScale="90000"/>
          </a:bodyPr>
          <a:lstStyle/>
          <a:p>
            <a:r>
              <a:rPr lang="tr-TR" b="1" dirty="0" smtClean="0"/>
              <a:t>TÜRKİYE MUHASEBE STANDARTLARI MEVZUATTAKİ YERİ, FİNANSAL TABLOLARA ETKİSİ VE BAZI STANDARTLARA GENEL BAKIŞ</a:t>
            </a:r>
            <a:endParaRPr lang="tr-TR" b="1" dirty="0"/>
          </a:p>
        </p:txBody>
      </p:sp>
      <p:sp>
        <p:nvSpPr>
          <p:cNvPr id="3" name="2 Slayt Numarası Yer Tutucusu"/>
          <p:cNvSpPr>
            <a:spLocks noGrp="1"/>
          </p:cNvSpPr>
          <p:nvPr>
            <p:ph type="sldNum" sz="quarter" idx="12"/>
          </p:nvPr>
        </p:nvSpPr>
        <p:spPr/>
        <p:txBody>
          <a:bodyPr/>
          <a:lstStyle/>
          <a:p>
            <a:fld id="{A83EBCD1-A007-4106-859D-37DFF5E7E6BE}" type="slidenum">
              <a:rPr lang="tr-TR" smtClean="0"/>
              <a:pPr/>
              <a:t>41</a:t>
            </a:fld>
            <a:endParaRPr lang="tr-TR"/>
          </a:p>
        </p:txBody>
      </p:sp>
    </p:spTree>
    <p:extLst>
      <p:ext uri="{BB962C8B-B14F-4D97-AF65-F5344CB8AC3E}">
        <p14:creationId xmlns:p14="http://schemas.microsoft.com/office/powerpoint/2010/main" val="169293168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25000" lnSpcReduction="20000"/>
          </a:bodyPr>
          <a:lstStyle/>
          <a:p>
            <a:pPr marL="0" indent="0">
              <a:buNone/>
            </a:pPr>
            <a:r>
              <a:rPr lang="tr-TR" sz="12000" dirty="0" smtClean="0"/>
              <a:t>Şu ana kadar </a:t>
            </a:r>
            <a:r>
              <a:rPr lang="tr-TR" sz="12000" dirty="0"/>
              <a:t>R</a:t>
            </a:r>
            <a:r>
              <a:rPr lang="tr-TR" sz="12000" dirty="0" smtClean="0"/>
              <a:t>esmi </a:t>
            </a:r>
            <a:r>
              <a:rPr lang="tr-TR" sz="12000" dirty="0" err="1" smtClean="0"/>
              <a:t>Gazete’de</a:t>
            </a:r>
            <a:r>
              <a:rPr lang="tr-TR" sz="12000" dirty="0" smtClean="0"/>
              <a:t> yayımlanan,</a:t>
            </a:r>
          </a:p>
          <a:p>
            <a:pPr marL="0" indent="0">
              <a:buNone/>
            </a:pPr>
            <a:endParaRPr lang="tr-TR" sz="12000" dirty="0" smtClean="0"/>
          </a:p>
          <a:p>
            <a:r>
              <a:rPr lang="tr-TR" sz="12000" dirty="0" smtClean="0"/>
              <a:t>Kavramsal Çerçeve,</a:t>
            </a:r>
            <a:endParaRPr lang="tr-TR" sz="12000" dirty="0"/>
          </a:p>
          <a:p>
            <a:r>
              <a:rPr lang="tr-TR" sz="12000" dirty="0" smtClean="0"/>
              <a:t>31 adet Türkiye Muhasebe Standardı,</a:t>
            </a:r>
          </a:p>
          <a:p>
            <a:r>
              <a:rPr lang="tr-TR" sz="12000" dirty="0" smtClean="0"/>
              <a:t>8 adet Türkiye Finansal Raporlama Standardı bulunmaktadır.</a:t>
            </a:r>
          </a:p>
          <a:p>
            <a:pPr marL="0" indent="0">
              <a:buNone/>
            </a:pPr>
            <a:endParaRPr lang="tr-TR" sz="12000" dirty="0" smtClean="0"/>
          </a:p>
          <a:p>
            <a:pPr marL="0" indent="0">
              <a:buNone/>
            </a:pPr>
            <a:r>
              <a:rPr lang="tr-TR" sz="12000" dirty="0" smtClean="0"/>
              <a:t>KOBİ’ler için daha basit ve özet muhasebe standartlarının hazırlanması çalışmaları sürdürülmektedir.</a:t>
            </a:r>
          </a:p>
          <a:p>
            <a:pPr marL="0" indent="0">
              <a:buNone/>
            </a:pPr>
            <a:r>
              <a:rPr lang="tr-TR" sz="12000" dirty="0" smtClean="0"/>
              <a:t>(KOBİ Standartları yeni </a:t>
            </a:r>
            <a:r>
              <a:rPr lang="tr-TR" sz="12000" dirty="0" err="1" smtClean="0"/>
              <a:t>TTK’nın</a:t>
            </a:r>
            <a:r>
              <a:rPr lang="tr-TR" sz="12000" dirty="0" smtClean="0"/>
              <a:t> 1534/3 </a:t>
            </a:r>
            <a:r>
              <a:rPr lang="tr-TR" sz="12000" dirty="0" err="1" smtClean="0"/>
              <a:t>md.</a:t>
            </a:r>
            <a:r>
              <a:rPr lang="tr-TR" sz="12000" dirty="0" smtClean="0"/>
              <a:t> göre 01/01/2013 tarihinde yürürlüğe girecektir.)</a:t>
            </a:r>
          </a:p>
          <a:p>
            <a:pPr marL="0" indent="0">
              <a:buNone/>
            </a:pPr>
            <a:r>
              <a:rPr lang="tr-TR" dirty="0" smtClean="0"/>
              <a:t>.</a:t>
            </a: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YAYIMLANAN MUHASEBE STANDARTLARI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42</a:t>
            </a:fld>
            <a:endParaRPr lang="tr-TR"/>
          </a:p>
        </p:txBody>
      </p:sp>
    </p:spTree>
    <p:extLst>
      <p:ext uri="{BB962C8B-B14F-4D97-AF65-F5344CB8AC3E}">
        <p14:creationId xmlns:p14="http://schemas.microsoft.com/office/powerpoint/2010/main" val="3908078852"/>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lnSpcReduction="10000"/>
          </a:bodyPr>
          <a:lstStyle/>
          <a:p>
            <a:pPr marL="0" indent="0" algn="just">
              <a:buNone/>
            </a:pPr>
            <a:r>
              <a:rPr lang="tr-TR" dirty="0" smtClean="0"/>
              <a:t>Türkiye Muhasebe Standartlarını oluşturma ve yayımlama yetkisi </a:t>
            </a:r>
            <a:r>
              <a:rPr lang="tr-TR" b="1" dirty="0"/>
              <a:t>Kamu Gözetimi,  Muhasebe ve Denetim Standartları </a:t>
            </a:r>
            <a:r>
              <a:rPr lang="tr-TR" b="1" dirty="0" smtClean="0"/>
              <a:t>Kurumu’na </a:t>
            </a:r>
            <a:r>
              <a:rPr lang="tr-TR" dirty="0" smtClean="0"/>
              <a:t>aittir.</a:t>
            </a:r>
          </a:p>
          <a:p>
            <a:pPr marL="0" indent="0" algn="just">
              <a:buNone/>
            </a:pPr>
            <a:r>
              <a:rPr lang="tr-TR" dirty="0" smtClean="0"/>
              <a:t>Yürürlüğe giren 6102 sayılı yeni </a:t>
            </a:r>
            <a:r>
              <a:rPr lang="tr-TR" dirty="0" err="1" smtClean="0"/>
              <a:t>TTK’nın</a:t>
            </a:r>
            <a:r>
              <a:rPr lang="tr-TR" dirty="0" smtClean="0"/>
              <a:t> </a:t>
            </a:r>
            <a:r>
              <a:rPr lang="tr-TR" b="1" dirty="0" smtClean="0"/>
              <a:t>Defter Tutma Yükümlülüğü</a:t>
            </a:r>
            <a:r>
              <a:rPr lang="tr-TR" dirty="0" smtClean="0"/>
              <a:t> başlıklı 64.maddesine göre;</a:t>
            </a:r>
          </a:p>
          <a:p>
            <a:pPr marL="0" indent="0" algn="just">
              <a:buNone/>
            </a:pPr>
            <a:r>
              <a:rPr lang="tr-TR" dirty="0" smtClean="0"/>
              <a:t>‘’Her </a:t>
            </a:r>
            <a:r>
              <a:rPr lang="tr-TR" dirty="0"/>
              <a:t>tacir, ticari defterleri tutmak ve defterlerinde, ticari işlemleriyle malvarlığı durumunu, </a:t>
            </a:r>
            <a:r>
              <a:rPr lang="tr-TR" b="1" dirty="0"/>
              <a:t>Türkiye Muhasebe Standartlarına </a:t>
            </a:r>
            <a:r>
              <a:rPr lang="tr-TR" dirty="0"/>
              <a:t>ve 88 inci madde hükümleri başta olmak üzere bu Kanuna göre açıkça görülebilir bir şekilde ortaya koymak zorundadır</a:t>
            </a:r>
            <a:r>
              <a:rPr lang="tr-TR" dirty="0" smtClean="0"/>
              <a:t>.’’</a:t>
            </a: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UYGULAMA VE MEVZUAT</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43</a:t>
            </a:fld>
            <a:endParaRPr lang="tr-TR"/>
          </a:p>
        </p:txBody>
      </p:sp>
    </p:spTree>
    <p:extLst>
      <p:ext uri="{BB962C8B-B14F-4D97-AF65-F5344CB8AC3E}">
        <p14:creationId xmlns:p14="http://schemas.microsoft.com/office/powerpoint/2010/main" val="155666540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just">
              <a:buNone/>
            </a:pPr>
            <a:r>
              <a:rPr lang="tr-TR" b="1" dirty="0" smtClean="0"/>
              <a:t>Defterlerin Tutulması </a:t>
            </a:r>
            <a:r>
              <a:rPr lang="tr-TR" dirty="0" smtClean="0"/>
              <a:t>başlıklı 65. maddesinde ise ‘’Defterler </a:t>
            </a:r>
            <a:r>
              <a:rPr lang="tr-TR" dirty="0"/>
              <a:t>ve gerekli diğer kayıtlar, olgu ve işlemleri saptayan belgelerin dosyalanması şeklinde veya veri taşıyıcıları aracılığıyla tutulabilir; şu şartla ki, muhasebenin bu tutuluş biçimleri ve bu konuda uygulanan yöntemler </a:t>
            </a:r>
            <a:r>
              <a:rPr lang="tr-TR" b="1" dirty="0"/>
              <a:t>Türkiye Muhasebe Standartlarına </a:t>
            </a:r>
            <a:r>
              <a:rPr lang="tr-TR" dirty="0"/>
              <a:t>uygun olmalıdır</a:t>
            </a:r>
            <a:r>
              <a:rPr lang="tr-TR" dirty="0" smtClean="0"/>
              <a:t>.’’ denilmektedir.</a:t>
            </a: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UYGULAMA VE MEVZUAT</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44</a:t>
            </a:fld>
            <a:endParaRPr lang="tr-TR"/>
          </a:p>
        </p:txBody>
      </p:sp>
    </p:spTree>
    <p:extLst>
      <p:ext uri="{BB962C8B-B14F-4D97-AF65-F5344CB8AC3E}">
        <p14:creationId xmlns:p14="http://schemas.microsoft.com/office/powerpoint/2010/main" val="196125734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25000" lnSpcReduction="20000"/>
          </a:bodyPr>
          <a:lstStyle/>
          <a:p>
            <a:pPr marL="0" indent="0" algn="just">
              <a:buNone/>
            </a:pPr>
            <a:r>
              <a:rPr lang="tr-TR" sz="11600" dirty="0" smtClean="0"/>
              <a:t>Ayrıca Geçici 6. maddeye göre şirketler;</a:t>
            </a:r>
          </a:p>
          <a:p>
            <a:pPr algn="just"/>
            <a:r>
              <a:rPr lang="tr-TR" sz="11600" u="sng" dirty="0" smtClean="0"/>
              <a:t>01/01/2013</a:t>
            </a:r>
            <a:r>
              <a:rPr lang="tr-TR" sz="11600" dirty="0" smtClean="0"/>
              <a:t> </a:t>
            </a:r>
            <a:r>
              <a:rPr lang="tr-TR" sz="11600" dirty="0"/>
              <a:t>tarihinde </a:t>
            </a:r>
            <a:r>
              <a:rPr lang="tr-TR" sz="11600" dirty="0" smtClean="0"/>
              <a:t>başlayacak </a:t>
            </a:r>
            <a:r>
              <a:rPr lang="tr-TR" sz="11600" dirty="0"/>
              <a:t>hesap dönemi için, gerek ticari defterlerinin tutulmasında, gerek münferit ve konsolide finansal tablolarının </a:t>
            </a:r>
            <a:r>
              <a:rPr lang="tr-TR" sz="11600" dirty="0" smtClean="0"/>
              <a:t>düzenlenmesinde </a:t>
            </a:r>
            <a:r>
              <a:rPr lang="tr-TR" sz="11600" dirty="0"/>
              <a:t>Türkiye Muhasebe Standartlarını </a:t>
            </a:r>
            <a:r>
              <a:rPr lang="tr-TR" sz="11600" dirty="0" smtClean="0"/>
              <a:t>uygulamak,</a:t>
            </a:r>
          </a:p>
          <a:p>
            <a:pPr algn="just"/>
            <a:r>
              <a:rPr lang="tr-TR" sz="11600" u="sng" dirty="0"/>
              <a:t>31/12/2012</a:t>
            </a:r>
            <a:r>
              <a:rPr lang="tr-TR" sz="11600" dirty="0"/>
              <a:t> tarihinde </a:t>
            </a:r>
            <a:r>
              <a:rPr lang="tr-TR" sz="11600" dirty="0" smtClean="0"/>
              <a:t>sona </a:t>
            </a:r>
            <a:r>
              <a:rPr lang="tr-TR" sz="11600" dirty="0"/>
              <a:t>erecek olan hesap </a:t>
            </a:r>
            <a:r>
              <a:rPr lang="tr-TR" sz="11600" dirty="0" smtClean="0"/>
              <a:t>dönemine </a:t>
            </a:r>
            <a:r>
              <a:rPr lang="tr-TR" sz="11600" dirty="0"/>
              <a:t>ilişkin ticari defterlerine dayanarak hazırlayacakları bilançolarını, Türkiye Muhasebe Standartlarına göre düzeltmek ve düzeltilmiş bilançolarını </a:t>
            </a:r>
            <a:r>
              <a:rPr lang="tr-TR" sz="11600" u="sng" dirty="0" smtClean="0"/>
              <a:t>01/01/2013</a:t>
            </a:r>
            <a:r>
              <a:rPr lang="tr-TR" sz="11600" dirty="0" smtClean="0"/>
              <a:t> </a:t>
            </a:r>
            <a:r>
              <a:rPr lang="tr-TR" sz="11600" dirty="0"/>
              <a:t>tarihinde </a:t>
            </a:r>
            <a:r>
              <a:rPr lang="tr-TR" sz="11600" dirty="0" smtClean="0"/>
              <a:t>başlayacak </a:t>
            </a:r>
            <a:r>
              <a:rPr lang="tr-TR" sz="11600" dirty="0"/>
              <a:t>hesap döneminin açılış bilançosu olarak ticari defterlerine ve finansal tablolarına </a:t>
            </a:r>
            <a:r>
              <a:rPr lang="tr-TR" sz="11600" dirty="0" smtClean="0"/>
              <a:t>geçirmek </a:t>
            </a:r>
            <a:r>
              <a:rPr lang="tr-TR" sz="11600" dirty="0"/>
              <a:t>zorundadır.</a:t>
            </a:r>
            <a:endParaRPr lang="tr-TR" sz="11600" dirty="0" smtClean="0"/>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UYGULAMA VE MEVZUAT</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45</a:t>
            </a:fld>
            <a:endParaRPr lang="tr-TR"/>
          </a:p>
        </p:txBody>
      </p:sp>
    </p:spTree>
    <p:extLst>
      <p:ext uri="{BB962C8B-B14F-4D97-AF65-F5344CB8AC3E}">
        <p14:creationId xmlns:p14="http://schemas.microsoft.com/office/powerpoint/2010/main" val="339522572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lnSpcReduction="20000"/>
          </a:bodyPr>
          <a:lstStyle/>
          <a:p>
            <a:pPr marL="0" indent="0" algn="just">
              <a:buNone/>
            </a:pPr>
            <a:r>
              <a:rPr lang="tr-TR" b="1" dirty="0" smtClean="0"/>
              <a:t>Standartlara geçiş aşamasında </a:t>
            </a:r>
            <a:r>
              <a:rPr lang="tr-TR" dirty="0" smtClean="0"/>
              <a:t>mevzuat uyumluluğu ve bütünlüğünün düzenlenmesi öncesinde </a:t>
            </a:r>
            <a:r>
              <a:rPr lang="tr-TR" b="1" dirty="0" smtClean="0"/>
              <a:t>ikili uygulama</a:t>
            </a:r>
            <a:r>
              <a:rPr lang="tr-TR" dirty="0" smtClean="0"/>
              <a:t> öngörülmektedir. İşletmeler finansal tablolarını </a:t>
            </a:r>
            <a:r>
              <a:rPr lang="tr-TR" dirty="0" err="1" smtClean="0"/>
              <a:t>TMS’lere</a:t>
            </a:r>
            <a:r>
              <a:rPr lang="tr-TR" dirty="0" smtClean="0"/>
              <a:t> uygun olarak hazırlamanın yanında, yasal kayıtlarını eski uygulamalara göre de düzenlemeleri gerekebilecektir.</a:t>
            </a:r>
          </a:p>
          <a:p>
            <a:pPr marL="0" indent="0" algn="just">
              <a:buNone/>
            </a:pPr>
            <a:r>
              <a:rPr lang="tr-TR" dirty="0" smtClean="0"/>
              <a:t>Fakat defterlerin kanuni delil olması, TTK hükümlerine uygun olarak tutulmasını gerekli kılmaktadır. Yeni TTK ile ikili uygulamanın kısa sürede sona ereceği düşünülse de </a:t>
            </a:r>
            <a:r>
              <a:rPr lang="tr-TR" b="1" dirty="0" smtClean="0"/>
              <a:t>Maliye Bakanlığı</a:t>
            </a:r>
            <a:r>
              <a:rPr lang="tr-TR" dirty="0" smtClean="0"/>
              <a:t>’nın bu konuda şu ana kadar yayımlanmış herhangi </a:t>
            </a:r>
            <a:r>
              <a:rPr lang="tr-TR" b="1" dirty="0" smtClean="0"/>
              <a:t>bir çalışması bulunmamaktadır</a:t>
            </a:r>
            <a:r>
              <a:rPr lang="tr-TR" dirty="0" smtClean="0"/>
              <a:t>.</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STANDARTLARA GEÇİŞ</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46</a:t>
            </a:fld>
            <a:endParaRPr lang="tr-TR"/>
          </a:p>
        </p:txBody>
      </p:sp>
    </p:spTree>
    <p:extLst>
      <p:ext uri="{BB962C8B-B14F-4D97-AF65-F5344CB8AC3E}">
        <p14:creationId xmlns:p14="http://schemas.microsoft.com/office/powerpoint/2010/main" val="166665218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lnSpcReduction="10000"/>
          </a:bodyPr>
          <a:lstStyle/>
          <a:p>
            <a:pPr marL="0" indent="0">
              <a:buNone/>
            </a:pPr>
            <a:r>
              <a:rPr lang="tr-TR" dirty="0" smtClean="0"/>
              <a:t>VUK esaslı muhasebe kayıtları ve mali tablolardan, TMS esaslı muhasebe kayıtları ve mali tablolarına geçiş aşamasında, </a:t>
            </a:r>
          </a:p>
          <a:p>
            <a:pPr algn="just"/>
            <a:r>
              <a:rPr lang="tr-TR" dirty="0"/>
              <a:t>VUK ile TMS </a:t>
            </a:r>
            <a:r>
              <a:rPr lang="tr-TR" dirty="0" smtClean="0"/>
              <a:t>arasındaki farkların </a:t>
            </a:r>
            <a:r>
              <a:rPr lang="tr-TR" dirty="0"/>
              <a:t>tespiti </a:t>
            </a:r>
            <a:r>
              <a:rPr lang="tr-TR" dirty="0" smtClean="0"/>
              <a:t>ve muhasebe politikalarının oluşturulması,</a:t>
            </a:r>
          </a:p>
          <a:p>
            <a:pPr algn="just"/>
            <a:r>
              <a:rPr lang="tr-TR" dirty="0"/>
              <a:t>Teknoloji alt </a:t>
            </a:r>
            <a:r>
              <a:rPr lang="tr-TR" dirty="0" smtClean="0"/>
              <a:t>yapısının, insan kaynağının, muhasebe </a:t>
            </a:r>
            <a:r>
              <a:rPr lang="tr-TR" dirty="0"/>
              <a:t>ve </a:t>
            </a:r>
            <a:r>
              <a:rPr lang="tr-TR" dirty="0" smtClean="0"/>
              <a:t>raporlama süreçlerinin </a:t>
            </a:r>
            <a:r>
              <a:rPr lang="tr-TR" dirty="0"/>
              <a:t>TMS ile </a:t>
            </a:r>
            <a:r>
              <a:rPr lang="tr-TR" dirty="0" smtClean="0"/>
              <a:t>tam uyumlu </a:t>
            </a:r>
            <a:r>
              <a:rPr lang="tr-TR" dirty="0"/>
              <a:t>hale </a:t>
            </a:r>
            <a:r>
              <a:rPr lang="tr-TR" dirty="0" smtClean="0"/>
              <a:t>getirilmesi,</a:t>
            </a:r>
          </a:p>
          <a:p>
            <a:pPr algn="just"/>
            <a:r>
              <a:rPr lang="tr-TR" dirty="0" smtClean="0"/>
              <a:t>TMS’ ye uyumlu muhasebe </a:t>
            </a:r>
            <a:r>
              <a:rPr lang="tr-TR" dirty="0"/>
              <a:t>kayıtları </a:t>
            </a:r>
            <a:r>
              <a:rPr lang="tr-TR" dirty="0" smtClean="0"/>
              <a:t>mali tabloların hazırlanması, adımlarının atılması gerekmektedir.</a:t>
            </a: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STANDARTLARA GEÇİŞ</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47</a:t>
            </a:fld>
            <a:endParaRPr lang="tr-TR"/>
          </a:p>
        </p:txBody>
      </p:sp>
    </p:spTree>
    <p:extLst>
      <p:ext uri="{BB962C8B-B14F-4D97-AF65-F5344CB8AC3E}">
        <p14:creationId xmlns:p14="http://schemas.microsoft.com/office/powerpoint/2010/main" val="237256393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endParaRPr lang="tr-TR" dirty="0" smtClean="0"/>
          </a:p>
          <a:p>
            <a:r>
              <a:rPr lang="tr-TR" dirty="0" smtClean="0"/>
              <a:t>Biçimsel sınıflandırma yapısında değişiklik,</a:t>
            </a:r>
            <a:endParaRPr lang="tr-TR" dirty="0"/>
          </a:p>
          <a:p>
            <a:r>
              <a:rPr lang="tr-TR" dirty="0" smtClean="0"/>
              <a:t>Kapsam değişikliği,</a:t>
            </a:r>
            <a:endParaRPr lang="tr-TR" dirty="0"/>
          </a:p>
          <a:p>
            <a:r>
              <a:rPr lang="tr-TR" dirty="0" smtClean="0"/>
              <a:t>Ölçme/ Değerleme uygulamalarında değişiklik,</a:t>
            </a:r>
            <a:endParaRPr lang="tr-TR" dirty="0"/>
          </a:p>
          <a:p>
            <a:r>
              <a:rPr lang="tr-TR" dirty="0"/>
              <a:t>Dipnot ve açıklayıcı bilgilerdeki </a:t>
            </a:r>
            <a:r>
              <a:rPr lang="tr-TR" dirty="0" smtClean="0"/>
              <a:t>ayrıntılar.</a:t>
            </a:r>
            <a:endParaRPr lang="tr-TR" dirty="0"/>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TMS UYGULAMALARININ FİNANSAL TABLOLARA ETKİSİ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48</a:t>
            </a:fld>
            <a:endParaRPr lang="tr-TR"/>
          </a:p>
        </p:txBody>
      </p:sp>
    </p:spTree>
    <p:extLst>
      <p:ext uri="{BB962C8B-B14F-4D97-AF65-F5344CB8AC3E}">
        <p14:creationId xmlns:p14="http://schemas.microsoft.com/office/powerpoint/2010/main" val="353742646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algn="just"/>
            <a:r>
              <a:rPr lang="tr-TR" dirty="0" err="1" smtClean="0"/>
              <a:t>TMS’ler</a:t>
            </a:r>
            <a:r>
              <a:rPr lang="tr-TR" dirty="0" smtClean="0"/>
              <a:t> belge odaklı geleneksel uygulamaya karşı olarak getirdikleri </a:t>
            </a:r>
            <a:r>
              <a:rPr lang="tr-TR" b="1" dirty="0" smtClean="0"/>
              <a:t>bilgi odaklı bakış açısı </a:t>
            </a:r>
            <a:r>
              <a:rPr lang="tr-TR" dirty="0" smtClean="0"/>
              <a:t>ve detaylı raporlama yaklaşımı ile finansal tablolarda biçimsel değişikliklere neden olmaktadırlar.</a:t>
            </a:r>
          </a:p>
          <a:p>
            <a:r>
              <a:rPr lang="tr-TR" dirty="0" smtClean="0"/>
              <a:t>Bu suretle </a:t>
            </a:r>
            <a:r>
              <a:rPr lang="tr-TR" b="1" dirty="0" smtClean="0"/>
              <a:t>Aktif, pasif kalemler, gelir ve gider kalemleri ve nakit akışları yeniden düzenlenmekte</a:t>
            </a:r>
            <a:r>
              <a:rPr lang="tr-TR" dirty="0" smtClean="0"/>
              <a:t>, detaylandırılmakta ve sınıflandırılmaktadırlar.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BİÇİMSEL YAPI DEĞİŞİKLİKLERİ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49</a:t>
            </a:fld>
            <a:endParaRPr lang="tr-TR"/>
          </a:p>
        </p:txBody>
      </p:sp>
    </p:spTree>
    <p:extLst>
      <p:ext uri="{BB962C8B-B14F-4D97-AF65-F5344CB8AC3E}">
        <p14:creationId xmlns:p14="http://schemas.microsoft.com/office/powerpoint/2010/main" val="27538805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332656"/>
            <a:ext cx="8229600" cy="6192688"/>
          </a:xfrm>
        </p:spPr>
        <p:txBody>
          <a:bodyPr>
            <a:normAutofit/>
          </a:bodyPr>
          <a:lstStyle/>
          <a:p>
            <a:pPr marL="0" indent="0" algn="ctr">
              <a:buNone/>
            </a:pPr>
            <a:r>
              <a:rPr lang="tr-TR" sz="2800" b="1" dirty="0">
                <a:latin typeface="+mj-lt"/>
                <a:cs typeface="Times New Roman" pitchFamily="18" charset="0"/>
              </a:rPr>
              <a:t>LİMİTED ŞİRKET </a:t>
            </a:r>
            <a:r>
              <a:rPr lang="tr-TR" sz="2800" b="1" dirty="0" smtClean="0">
                <a:latin typeface="+mj-lt"/>
                <a:cs typeface="Times New Roman" pitchFamily="18" charset="0"/>
              </a:rPr>
              <a:t>SÖZLEŞMELERİ</a:t>
            </a:r>
          </a:p>
          <a:p>
            <a:pPr marL="0" indent="0" algn="ctr">
              <a:buNone/>
            </a:pPr>
            <a:endParaRPr lang="tr-TR" sz="2800" b="1" dirty="0" smtClean="0">
              <a:latin typeface="+mj-lt"/>
              <a:cs typeface="Times New Roman" pitchFamily="18" charset="0"/>
            </a:endParaRPr>
          </a:p>
          <a:p>
            <a:pPr marL="0" indent="0" algn="just">
              <a:buNone/>
            </a:pPr>
            <a:r>
              <a:rPr lang="tr-TR" sz="2800" dirty="0" smtClean="0">
                <a:cs typeface="Times New Roman" pitchFamily="18" charset="0"/>
              </a:rPr>
              <a:t>Limited şirketin, eski Kanuna göre en az iki kişi ile kurulması şartken, </a:t>
            </a:r>
            <a:r>
              <a:rPr lang="tr-TR" sz="2800" dirty="0" smtClean="0">
                <a:solidFill>
                  <a:srgbClr val="FF0000"/>
                </a:solidFill>
                <a:cs typeface="Times New Roman" pitchFamily="18" charset="0"/>
              </a:rPr>
              <a:t>yeni Kanuna göre bir kişi ile kurulması mümkündür. Ortak sayısı yine  elliden fazla olamayacak.</a:t>
            </a:r>
          </a:p>
          <a:p>
            <a:pPr marL="0" indent="0" algn="just">
              <a:buNone/>
            </a:pPr>
            <a:endParaRPr lang="tr-TR" sz="2800" dirty="0" smtClean="0">
              <a:latin typeface="Times New Roman" pitchFamily="18" charset="0"/>
              <a:cs typeface="Times New Roman" pitchFamily="18" charset="0"/>
            </a:endParaRPr>
          </a:p>
          <a:p>
            <a:pPr marL="0" indent="0" algn="just">
              <a:buNone/>
            </a:pPr>
            <a:r>
              <a:rPr lang="tr-TR" sz="2800" dirty="0" smtClean="0">
                <a:cs typeface="Times New Roman" pitchFamily="18" charset="0"/>
              </a:rPr>
              <a:t>Eski kanunda olduğu gibi </a:t>
            </a:r>
            <a:r>
              <a:rPr lang="tr-TR" sz="2800" u="sng" dirty="0" smtClean="0">
                <a:cs typeface="Times New Roman" pitchFamily="18" charset="0"/>
              </a:rPr>
              <a:t>sözleşme değişiklikleri </a:t>
            </a:r>
            <a:r>
              <a:rPr lang="tr-TR" sz="2800" u="sng" dirty="0">
                <a:cs typeface="Times New Roman" pitchFamily="18" charset="0"/>
              </a:rPr>
              <a:t>yine</a:t>
            </a:r>
            <a:r>
              <a:rPr lang="tr-TR" sz="2800" u="sng" dirty="0" smtClean="0">
                <a:cs typeface="Times New Roman" pitchFamily="18" charset="0"/>
              </a:rPr>
              <a:t> müdürler tarafından hazırlanır</a:t>
            </a:r>
            <a:r>
              <a:rPr lang="tr-TR" sz="2800" dirty="0" smtClean="0">
                <a:cs typeface="Times New Roman" pitchFamily="18" charset="0"/>
              </a:rPr>
              <a:t>, ortaklar kurulu toplantıya çağrılır. Aksi sözleşmede öngörülmediği takdirde, </a:t>
            </a:r>
            <a:r>
              <a:rPr lang="tr-TR" sz="2800" u="sng" dirty="0" smtClean="0">
                <a:cs typeface="Times New Roman" pitchFamily="18" charset="0"/>
              </a:rPr>
              <a:t>sözleşme, esas sermayenin üçte ikisini temsil eden ortakların kararı ile değiştirilir</a:t>
            </a:r>
            <a:r>
              <a:rPr lang="tr-TR" sz="2800" dirty="0" smtClean="0">
                <a:cs typeface="Times New Roman" pitchFamily="18" charset="0"/>
              </a:rPr>
              <a:t> ( Md. 589 ).</a:t>
            </a:r>
          </a:p>
          <a:p>
            <a:pPr marL="0" indent="0" algn="just">
              <a:buNone/>
            </a:pPr>
            <a:endParaRPr lang="tr-TR" sz="2800" dirty="0" smtClean="0">
              <a:cs typeface="Times New Roman" pitchFamily="18" charset="0"/>
            </a:endParaRPr>
          </a:p>
          <a:p>
            <a:pPr marL="0" indent="0" algn="ctr">
              <a:buNone/>
            </a:pPr>
            <a:endParaRPr lang="tr-TR" sz="2200" dirty="0" smtClean="0">
              <a:latin typeface="Times New Roman" pitchFamily="18" charset="0"/>
              <a:cs typeface="Times New Roman" pitchFamily="18" charset="0"/>
            </a:endParaRPr>
          </a:p>
          <a:p>
            <a:pPr marL="0" indent="0" algn="ctr">
              <a:buNone/>
            </a:pPr>
            <a:endParaRPr lang="tr-TR" sz="2000" b="1" dirty="0" smtClean="0">
              <a:latin typeface="Times New Roman" pitchFamily="18" charset="0"/>
              <a:cs typeface="Times New Roman" pitchFamily="18" charset="0"/>
            </a:endParaRPr>
          </a:p>
          <a:p>
            <a:pPr marL="0" indent="0" algn="ctr">
              <a:buNone/>
            </a:pPr>
            <a:endParaRPr lang="tr-TR" sz="2200" i="1" dirty="0">
              <a:latin typeface="Times New Roman" pitchFamily="18" charset="0"/>
              <a:cs typeface="Times New Roman" pitchFamily="18" charset="0"/>
            </a:endParaRPr>
          </a:p>
          <a:p>
            <a:pPr marL="0" indent="0">
              <a:buNone/>
            </a:pPr>
            <a:endParaRPr lang="tr-TR" sz="2400" i="1" dirty="0">
              <a:latin typeface="Times New Roman" pitchFamily="18" charset="0"/>
              <a:cs typeface="Times New Roman" pitchFamily="18" charset="0"/>
            </a:endParaRPr>
          </a:p>
          <a:p>
            <a:pPr marL="0" indent="0" algn="ctr">
              <a:buNone/>
            </a:pPr>
            <a:endParaRPr lang="tr-TR" sz="2400" b="1" i="1" dirty="0" smtClean="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5</a:t>
            </a:fld>
            <a:endParaRPr lang="tr-TR"/>
          </a:p>
        </p:txBody>
      </p:sp>
    </p:spTree>
    <p:extLst>
      <p:ext uri="{BB962C8B-B14F-4D97-AF65-F5344CB8AC3E}">
        <p14:creationId xmlns:p14="http://schemas.microsoft.com/office/powerpoint/2010/main" val="280706942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62500" lnSpcReduction="20000"/>
          </a:bodyPr>
          <a:lstStyle/>
          <a:p>
            <a:pPr marL="0" indent="0">
              <a:buNone/>
            </a:pPr>
            <a:r>
              <a:rPr lang="tr-TR" dirty="0" smtClean="0"/>
              <a:t>Aktif ve Pasif kalemlerinde aşağıdaki </a:t>
            </a:r>
            <a:r>
              <a:rPr lang="tr-TR" dirty="0" err="1" smtClean="0"/>
              <a:t>TMS’ler</a:t>
            </a:r>
            <a:r>
              <a:rPr lang="tr-TR" dirty="0" smtClean="0"/>
              <a:t> kapsamında sınıflandırmalar ve değişiklikler söz konusu olacaktır;</a:t>
            </a:r>
          </a:p>
          <a:p>
            <a:r>
              <a:rPr lang="tr-TR" dirty="0" smtClean="0"/>
              <a:t>Menkul </a:t>
            </a:r>
            <a:r>
              <a:rPr lang="tr-TR" dirty="0"/>
              <a:t>kıymetler (</a:t>
            </a:r>
            <a:r>
              <a:rPr lang="tr-TR" dirty="0" smtClean="0"/>
              <a:t>TMS 32, TMS 39, TFRS 7),</a:t>
            </a:r>
            <a:endParaRPr lang="tr-TR" dirty="0"/>
          </a:p>
          <a:p>
            <a:r>
              <a:rPr lang="tr-TR" dirty="0" smtClean="0"/>
              <a:t>Yatırım </a:t>
            </a:r>
            <a:r>
              <a:rPr lang="tr-TR" dirty="0"/>
              <a:t>amaçlı gayrimenkuller (TMS 40</a:t>
            </a:r>
            <a:r>
              <a:rPr lang="tr-TR" dirty="0" smtClean="0"/>
              <a:t>),</a:t>
            </a:r>
            <a:endParaRPr lang="tr-TR" dirty="0"/>
          </a:p>
          <a:p>
            <a:r>
              <a:rPr lang="tr-TR" dirty="0"/>
              <a:t>Canlı varlıklar (Biyolojik Varlıklar)(TMS 41</a:t>
            </a:r>
            <a:r>
              <a:rPr lang="tr-TR" dirty="0" smtClean="0"/>
              <a:t>),</a:t>
            </a:r>
            <a:endParaRPr lang="tr-TR" dirty="0"/>
          </a:p>
          <a:p>
            <a:r>
              <a:rPr lang="tr-TR" dirty="0"/>
              <a:t>Satış amacıyla elde tutulan ve durdurulan faaliyetlerle ilgili varlık ve </a:t>
            </a:r>
            <a:r>
              <a:rPr lang="tr-TR" dirty="0" smtClean="0"/>
              <a:t>borçlar (</a:t>
            </a:r>
            <a:r>
              <a:rPr lang="tr-TR" dirty="0"/>
              <a:t>TFRS 5</a:t>
            </a:r>
            <a:r>
              <a:rPr lang="tr-TR" dirty="0" smtClean="0"/>
              <a:t>),</a:t>
            </a:r>
            <a:endParaRPr lang="tr-TR" dirty="0"/>
          </a:p>
          <a:p>
            <a:r>
              <a:rPr lang="tr-TR" dirty="0"/>
              <a:t>İnşaat sözleşmeleri (</a:t>
            </a:r>
            <a:r>
              <a:rPr lang="tr-TR" dirty="0" smtClean="0"/>
              <a:t>TMS 11),</a:t>
            </a:r>
            <a:endParaRPr lang="tr-TR" dirty="0"/>
          </a:p>
          <a:p>
            <a:r>
              <a:rPr lang="tr-TR" dirty="0"/>
              <a:t>İlişkili taraflardan alacak ve borçlar (</a:t>
            </a:r>
            <a:r>
              <a:rPr lang="tr-TR" dirty="0" smtClean="0"/>
              <a:t>TMS 24),</a:t>
            </a:r>
            <a:endParaRPr lang="tr-TR" dirty="0"/>
          </a:p>
          <a:p>
            <a:r>
              <a:rPr lang="tr-TR" dirty="0"/>
              <a:t>Hizmet maliyetlerinin sınıflandırılması (TMS 2</a:t>
            </a:r>
            <a:r>
              <a:rPr lang="tr-TR" dirty="0" smtClean="0"/>
              <a:t>),</a:t>
            </a:r>
          </a:p>
          <a:p>
            <a:r>
              <a:rPr lang="tr-TR" dirty="0"/>
              <a:t>Ertelenmiş Vergi Varlığı ve Ertelenmiş Vergi  </a:t>
            </a:r>
            <a:r>
              <a:rPr lang="tr-TR" dirty="0" smtClean="0"/>
              <a:t>Borcu(TMS 12),</a:t>
            </a:r>
            <a:endParaRPr lang="tr-TR" dirty="0"/>
          </a:p>
          <a:p>
            <a:r>
              <a:rPr lang="tr-TR" dirty="0"/>
              <a:t>Maddi Olmayan Duran </a:t>
            </a:r>
            <a:r>
              <a:rPr lang="tr-TR" dirty="0" smtClean="0"/>
              <a:t>Varlıklar(TMS </a:t>
            </a:r>
            <a:r>
              <a:rPr lang="tr-TR" dirty="0"/>
              <a:t>38, </a:t>
            </a:r>
            <a:r>
              <a:rPr lang="tr-TR" dirty="0" smtClean="0"/>
              <a:t>TFRS 3),</a:t>
            </a:r>
            <a:endParaRPr lang="tr-TR" dirty="0"/>
          </a:p>
          <a:p>
            <a:r>
              <a:rPr lang="tr-TR" dirty="0"/>
              <a:t>Finansal(Mali) Duran Varlıklar (</a:t>
            </a:r>
            <a:r>
              <a:rPr lang="tr-TR" dirty="0" smtClean="0"/>
              <a:t>TMS 32</a:t>
            </a:r>
            <a:r>
              <a:rPr lang="tr-TR" dirty="0"/>
              <a:t>, </a:t>
            </a:r>
            <a:r>
              <a:rPr lang="tr-TR" dirty="0" smtClean="0"/>
              <a:t>TMS 39</a:t>
            </a:r>
            <a:r>
              <a:rPr lang="tr-TR" dirty="0"/>
              <a:t>, </a:t>
            </a:r>
            <a:r>
              <a:rPr lang="tr-TR" dirty="0" smtClean="0"/>
              <a:t>TMS 28</a:t>
            </a:r>
            <a:r>
              <a:rPr lang="tr-TR" dirty="0"/>
              <a:t>, </a:t>
            </a:r>
            <a:r>
              <a:rPr lang="tr-TR" dirty="0" smtClean="0"/>
              <a:t>TMS </a:t>
            </a:r>
            <a:r>
              <a:rPr lang="tr-TR" dirty="0"/>
              <a:t>31</a:t>
            </a:r>
            <a:r>
              <a:rPr lang="tr-TR" dirty="0" smtClean="0"/>
              <a:t>), </a:t>
            </a:r>
          </a:p>
          <a:p>
            <a:r>
              <a:rPr lang="tr-TR" dirty="0" smtClean="0"/>
              <a:t>Ertelenmiş </a:t>
            </a:r>
            <a:r>
              <a:rPr lang="tr-TR" dirty="0"/>
              <a:t>Vergi Varlığı ve Ertelenmiş Vergi  Borcu (Yükümlülüğü )(</a:t>
            </a:r>
            <a:r>
              <a:rPr lang="tr-TR" dirty="0" smtClean="0"/>
              <a:t>TMS 12),</a:t>
            </a:r>
            <a:endParaRPr lang="tr-TR" dirty="0"/>
          </a:p>
          <a:p>
            <a:r>
              <a:rPr lang="tr-TR" dirty="0"/>
              <a:t>Maddi Olmayan Duran </a:t>
            </a:r>
            <a:r>
              <a:rPr lang="tr-TR" dirty="0" smtClean="0"/>
              <a:t>Varlıklar(TMS 38</a:t>
            </a:r>
            <a:r>
              <a:rPr lang="tr-TR" dirty="0"/>
              <a:t>, </a:t>
            </a:r>
            <a:r>
              <a:rPr lang="tr-TR" dirty="0" smtClean="0"/>
              <a:t>TFRS 3),</a:t>
            </a:r>
            <a:endParaRPr lang="tr-TR" dirty="0"/>
          </a:p>
          <a:p>
            <a:r>
              <a:rPr lang="tr-TR" dirty="0"/>
              <a:t>Finansal(Mali) Duran Varlıklar (</a:t>
            </a:r>
            <a:r>
              <a:rPr lang="tr-TR" dirty="0" smtClean="0"/>
              <a:t>TMS 32</a:t>
            </a:r>
            <a:r>
              <a:rPr lang="tr-TR" dirty="0"/>
              <a:t>, </a:t>
            </a:r>
            <a:r>
              <a:rPr lang="tr-TR" dirty="0" smtClean="0"/>
              <a:t>TMS 39</a:t>
            </a:r>
            <a:r>
              <a:rPr lang="tr-TR" dirty="0"/>
              <a:t>, </a:t>
            </a:r>
            <a:r>
              <a:rPr lang="tr-TR" dirty="0" smtClean="0"/>
              <a:t>TMS 28</a:t>
            </a:r>
            <a:r>
              <a:rPr lang="tr-TR" dirty="0"/>
              <a:t>, </a:t>
            </a:r>
            <a:r>
              <a:rPr lang="tr-TR" dirty="0" smtClean="0"/>
              <a:t>TMS </a:t>
            </a:r>
            <a:r>
              <a:rPr lang="tr-TR" dirty="0"/>
              <a:t>31</a:t>
            </a:r>
            <a:r>
              <a:rPr lang="tr-TR" dirty="0" smtClean="0"/>
              <a:t>).</a:t>
            </a:r>
            <a:endParaRPr lang="tr-TR"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BİÇİMSEL YAPI DEĞİŞİKLİKLERİ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50</a:t>
            </a:fld>
            <a:endParaRPr lang="tr-TR"/>
          </a:p>
        </p:txBody>
      </p:sp>
    </p:spTree>
    <p:extLst>
      <p:ext uri="{BB962C8B-B14F-4D97-AF65-F5344CB8AC3E}">
        <p14:creationId xmlns:p14="http://schemas.microsoft.com/office/powerpoint/2010/main" val="338094134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85000" lnSpcReduction="10000"/>
          </a:bodyPr>
          <a:lstStyle/>
          <a:p>
            <a:pPr algn="just"/>
            <a:r>
              <a:rPr lang="tr-TR" dirty="0"/>
              <a:t>Gelir tablosunda, gelir ve giderlerin sınıflaması, karların oluşumu yeniden </a:t>
            </a:r>
            <a:r>
              <a:rPr lang="tr-TR" dirty="0" smtClean="0"/>
              <a:t>yapılacaktır. </a:t>
            </a:r>
            <a:r>
              <a:rPr lang="tr-TR" b="1" dirty="0"/>
              <a:t>Olağandışı gelir ve karlar ve olağandışı gider ve zararlar ayrı bölüm olarak </a:t>
            </a:r>
            <a:r>
              <a:rPr lang="tr-TR" b="1" dirty="0" smtClean="0"/>
              <a:t>raporlanmaz </a:t>
            </a:r>
            <a:r>
              <a:rPr lang="tr-TR" dirty="0" smtClean="0"/>
              <a:t>(TMS 1),</a:t>
            </a:r>
          </a:p>
          <a:p>
            <a:pPr algn="just">
              <a:lnSpc>
                <a:spcPct val="90000"/>
              </a:lnSpc>
            </a:pPr>
            <a:r>
              <a:rPr lang="tr-TR" dirty="0"/>
              <a:t>Durdurulan faaliyetler ve </a:t>
            </a:r>
            <a:r>
              <a:rPr lang="tr-TR" b="1" dirty="0"/>
              <a:t>satış   amacıyla elde tutulan varlıklarla ilgili gelir ve karlar , gider ve zararlar ayrı </a:t>
            </a:r>
            <a:r>
              <a:rPr lang="tr-TR" b="1" dirty="0" smtClean="0"/>
              <a:t>raporlanır </a:t>
            </a:r>
            <a:r>
              <a:rPr lang="tr-TR" dirty="0" smtClean="0"/>
              <a:t>(TFRS 5),</a:t>
            </a:r>
            <a:endParaRPr lang="tr-TR" dirty="0"/>
          </a:p>
          <a:p>
            <a:pPr algn="just">
              <a:lnSpc>
                <a:spcPct val="90000"/>
              </a:lnSpc>
            </a:pPr>
            <a:r>
              <a:rPr lang="en-US" dirty="0" err="1"/>
              <a:t>Konsolide</a:t>
            </a:r>
            <a:r>
              <a:rPr lang="en-US" dirty="0"/>
              <a:t> g</a:t>
            </a:r>
            <a:r>
              <a:rPr lang="tr-TR" dirty="0" err="1"/>
              <a:t>elir</a:t>
            </a:r>
            <a:r>
              <a:rPr lang="tr-TR" dirty="0"/>
              <a:t> tablosunda, iştiraklerin </a:t>
            </a:r>
            <a:r>
              <a:rPr lang="tr-TR" b="1" dirty="0" err="1"/>
              <a:t>özkaynak</a:t>
            </a:r>
            <a:r>
              <a:rPr lang="tr-TR" b="1" dirty="0"/>
              <a:t> yöntemiyle</a:t>
            </a:r>
            <a:r>
              <a:rPr lang="tr-TR" dirty="0"/>
              <a:t> </a:t>
            </a:r>
            <a:r>
              <a:rPr lang="tr-TR" b="1" dirty="0"/>
              <a:t>değerlenmesinden kaynaklanan </a:t>
            </a:r>
            <a:r>
              <a:rPr lang="tr-TR" b="1" dirty="0" smtClean="0"/>
              <a:t>karlar </a:t>
            </a:r>
            <a:r>
              <a:rPr lang="tr-TR" dirty="0" smtClean="0"/>
              <a:t>ve zararlar </a:t>
            </a:r>
            <a:r>
              <a:rPr lang="tr-TR" b="1" dirty="0" smtClean="0"/>
              <a:t>açık</a:t>
            </a:r>
            <a:r>
              <a:rPr lang="tr-TR" b="1" dirty="0"/>
              <a:t>ç</a:t>
            </a:r>
            <a:r>
              <a:rPr lang="tr-TR" b="1" dirty="0" smtClean="0"/>
              <a:t>a </a:t>
            </a:r>
            <a:r>
              <a:rPr lang="tr-TR" b="1" dirty="0"/>
              <a:t>görülecek </a:t>
            </a:r>
            <a:r>
              <a:rPr lang="tr-TR" dirty="0"/>
              <a:t>şekilde </a:t>
            </a:r>
            <a:r>
              <a:rPr lang="tr-TR" dirty="0" smtClean="0"/>
              <a:t>raporlanır( TMS 1,TMS 27,TMS 28),</a:t>
            </a:r>
            <a:endParaRPr lang="tr-TR" dirty="0"/>
          </a:p>
          <a:p>
            <a:pPr algn="just">
              <a:lnSpc>
                <a:spcPct val="90000"/>
              </a:lnSpc>
            </a:pPr>
            <a:r>
              <a:rPr lang="tr-TR" dirty="0"/>
              <a:t>Azınlık paylarına düşen dönem net kar veya zararları dönem net </a:t>
            </a:r>
            <a:r>
              <a:rPr lang="tr-TR" dirty="0" smtClean="0"/>
              <a:t>karının (</a:t>
            </a:r>
            <a:r>
              <a:rPr lang="tr-TR" dirty="0"/>
              <a:t>zararının) </a:t>
            </a:r>
            <a:r>
              <a:rPr lang="tr-TR" dirty="0" smtClean="0"/>
              <a:t>içeriğinde ancak </a:t>
            </a:r>
            <a:r>
              <a:rPr lang="tr-TR" dirty="0"/>
              <a:t>tutarı ayrıca gösterilmek suretiyle raporlanır. (</a:t>
            </a:r>
            <a:r>
              <a:rPr lang="tr-TR" dirty="0" smtClean="0"/>
              <a:t>TMS 1,TMS 27),</a:t>
            </a:r>
            <a:endParaRPr lang="tr-TR" dirty="0"/>
          </a:p>
          <a:p>
            <a:pPr marL="0" indent="0" algn="just">
              <a:buNone/>
            </a:pPr>
            <a:endParaRPr lang="tr-TR"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BİÇİMSEL YAPI DEĞİŞİKLİKLERİ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51</a:t>
            </a:fld>
            <a:endParaRPr lang="tr-TR"/>
          </a:p>
        </p:txBody>
      </p:sp>
    </p:spTree>
    <p:extLst>
      <p:ext uri="{BB962C8B-B14F-4D97-AF65-F5344CB8AC3E}">
        <p14:creationId xmlns:p14="http://schemas.microsoft.com/office/powerpoint/2010/main" val="242645747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algn="just"/>
            <a:r>
              <a:rPr lang="tr-TR" dirty="0"/>
              <a:t>Çalışmayan kısım giderlerinin raporlanacağı bölüm </a:t>
            </a:r>
            <a:r>
              <a:rPr lang="tr-TR" dirty="0" smtClean="0"/>
              <a:t>değişecektir (TMS 2),</a:t>
            </a:r>
            <a:endParaRPr lang="tr-TR" dirty="0"/>
          </a:p>
          <a:p>
            <a:pPr algn="just"/>
            <a:r>
              <a:rPr lang="tr-TR" b="1" dirty="0"/>
              <a:t>Stok değer düşüklüğü </a:t>
            </a:r>
            <a:r>
              <a:rPr lang="tr-TR" dirty="0"/>
              <a:t>karşılık giderleri, karşılık giderlerinin yer aldığı diğer olağan giderlerden çıkartılarak </a:t>
            </a:r>
            <a:r>
              <a:rPr lang="tr-TR" b="1" dirty="0"/>
              <a:t>satışların maliyeti bölümünde </a:t>
            </a:r>
            <a:r>
              <a:rPr lang="tr-TR" dirty="0"/>
              <a:t>yer almalıdır. </a:t>
            </a:r>
            <a:r>
              <a:rPr lang="tr-TR" dirty="0" smtClean="0"/>
              <a:t>Aynı </a:t>
            </a:r>
            <a:r>
              <a:rPr lang="tr-TR" dirty="0"/>
              <a:t>şekilde stoklarla ilgili konusu kalmayan karşılıklarda satışların maliyetini azaltacak şekilde </a:t>
            </a:r>
            <a:r>
              <a:rPr lang="tr-TR" dirty="0" smtClean="0"/>
              <a:t>raporlanmalıdır (TMS 2).</a:t>
            </a:r>
            <a:endParaRPr lang="tr-TR" dirty="0"/>
          </a:p>
          <a:p>
            <a:pPr marL="0" indent="0" algn="just">
              <a:buNone/>
            </a:pPr>
            <a:endParaRPr lang="tr-TR"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BİÇİMSEL YAPI DEĞİŞİKLİKLERİ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52</a:t>
            </a:fld>
            <a:endParaRPr lang="tr-TR"/>
          </a:p>
        </p:txBody>
      </p:sp>
    </p:spTree>
    <p:extLst>
      <p:ext uri="{BB962C8B-B14F-4D97-AF65-F5344CB8AC3E}">
        <p14:creationId xmlns:p14="http://schemas.microsoft.com/office/powerpoint/2010/main" val="350334390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just">
              <a:lnSpc>
                <a:spcPct val="90000"/>
              </a:lnSpc>
              <a:buNone/>
            </a:pPr>
            <a:r>
              <a:rPr lang="tr-TR" dirty="0"/>
              <a:t>TM</a:t>
            </a:r>
            <a:r>
              <a:rPr lang="tr-TR" dirty="0">
                <a:cs typeface="Times New Roman" pitchFamily="18" charset="0"/>
              </a:rPr>
              <a:t>S  </a:t>
            </a:r>
            <a:r>
              <a:rPr lang="tr-TR" dirty="0"/>
              <a:t>düzenlemelerine</a:t>
            </a:r>
            <a:r>
              <a:rPr lang="tr-TR" dirty="0">
                <a:cs typeface="Times New Roman" pitchFamily="18" charset="0"/>
              </a:rPr>
              <a:t> göre bilançoda yer almaması gereken ancak </a:t>
            </a:r>
            <a:r>
              <a:rPr lang="tr-TR" dirty="0"/>
              <a:t> önceki </a:t>
            </a:r>
            <a:r>
              <a:rPr lang="tr-TR" b="1" dirty="0">
                <a:cs typeface="Times New Roman" pitchFamily="18" charset="0"/>
              </a:rPr>
              <a:t>ulusal </a:t>
            </a:r>
            <a:r>
              <a:rPr lang="tr-TR" b="1" dirty="0" smtClean="0">
                <a:cs typeface="Times New Roman" pitchFamily="18" charset="0"/>
              </a:rPr>
              <a:t>mevzuat </a:t>
            </a:r>
            <a:r>
              <a:rPr lang="tr-TR" b="1" dirty="0">
                <a:cs typeface="Times New Roman" pitchFamily="18" charset="0"/>
              </a:rPr>
              <a:t>gerekleri</a:t>
            </a:r>
            <a:r>
              <a:rPr lang="tr-TR" dirty="0">
                <a:cs typeface="Times New Roman" pitchFamily="18" charset="0"/>
              </a:rPr>
              <a:t> nedeniyle bilançoda yer alan </a:t>
            </a:r>
            <a:r>
              <a:rPr lang="tr-TR" b="1" dirty="0">
                <a:cs typeface="Times New Roman" pitchFamily="18" charset="0"/>
              </a:rPr>
              <a:t>aktif</a:t>
            </a:r>
            <a:r>
              <a:rPr lang="tr-TR" dirty="0">
                <a:cs typeface="Times New Roman" pitchFamily="18" charset="0"/>
              </a:rPr>
              <a:t> ve pasif kalemler </a:t>
            </a:r>
            <a:r>
              <a:rPr lang="tr-TR" b="1" dirty="0">
                <a:cs typeface="Times New Roman" pitchFamily="18" charset="0"/>
              </a:rPr>
              <a:t>bilançodan</a:t>
            </a:r>
            <a:r>
              <a:rPr lang="tr-TR" dirty="0">
                <a:cs typeface="Times New Roman" pitchFamily="18" charset="0"/>
              </a:rPr>
              <a:t> </a:t>
            </a:r>
            <a:r>
              <a:rPr lang="tr-TR" b="1" dirty="0" smtClean="0">
                <a:cs typeface="Times New Roman" pitchFamily="18" charset="0"/>
              </a:rPr>
              <a:t>çıkartılacaktır(Gider Kalemi</a:t>
            </a:r>
            <a:r>
              <a:rPr lang="tr-TR" dirty="0" smtClean="0">
                <a:cs typeface="Times New Roman" pitchFamily="18" charset="0"/>
              </a:rPr>
              <a:t>)</a:t>
            </a:r>
            <a:r>
              <a:rPr lang="tr-TR" dirty="0" smtClean="0"/>
              <a:t>. </a:t>
            </a:r>
            <a:r>
              <a:rPr lang="tr-TR" dirty="0"/>
              <a:t>Örneğin;</a:t>
            </a:r>
          </a:p>
          <a:p>
            <a:pPr algn="just">
              <a:lnSpc>
                <a:spcPct val="90000"/>
              </a:lnSpc>
            </a:pPr>
            <a:r>
              <a:rPr lang="tr-TR" dirty="0" smtClean="0"/>
              <a:t>Özellikli </a:t>
            </a:r>
            <a:r>
              <a:rPr lang="tr-TR" dirty="0"/>
              <a:t>varlıklarla ilgili olmadığı halde aktifleştirilen finansman giderleri ve kur </a:t>
            </a:r>
            <a:r>
              <a:rPr lang="tr-TR" dirty="0" smtClean="0"/>
              <a:t>farkları(TMS 23)(</a:t>
            </a:r>
            <a:r>
              <a:rPr lang="tr-TR" b="1" dirty="0" smtClean="0"/>
              <a:t>Gemi, Bina dışında makine vs</a:t>
            </a:r>
            <a:r>
              <a:rPr lang="tr-TR" dirty="0" smtClean="0"/>
              <a:t>.),</a:t>
            </a:r>
            <a:endParaRPr lang="tr-TR" dirty="0"/>
          </a:p>
          <a:p>
            <a:pPr algn="just">
              <a:lnSpc>
                <a:spcPct val="90000"/>
              </a:lnSpc>
            </a:pPr>
            <a:r>
              <a:rPr lang="tr-TR" dirty="0" smtClean="0"/>
              <a:t>Araştırma </a:t>
            </a:r>
            <a:r>
              <a:rPr lang="tr-TR" dirty="0"/>
              <a:t>giderleri </a:t>
            </a:r>
            <a:r>
              <a:rPr lang="tr-TR" dirty="0" smtClean="0"/>
              <a:t>gibi (TMS 38)(Doğrudan gider kalemi).</a:t>
            </a:r>
            <a:endParaRPr lang="tr-TR" dirty="0"/>
          </a:p>
          <a:p>
            <a:pPr marL="0" indent="0" algn="just">
              <a:buNone/>
            </a:pPr>
            <a:endParaRPr lang="tr-TR"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KAPSAMDA YAPILAN DEĞİŞİKLİKLER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53</a:t>
            </a:fld>
            <a:endParaRPr lang="tr-TR"/>
          </a:p>
        </p:txBody>
      </p:sp>
    </p:spTree>
    <p:extLst>
      <p:ext uri="{BB962C8B-B14F-4D97-AF65-F5344CB8AC3E}">
        <p14:creationId xmlns:p14="http://schemas.microsoft.com/office/powerpoint/2010/main" val="410404294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25000" lnSpcReduction="20000"/>
          </a:bodyPr>
          <a:lstStyle/>
          <a:p>
            <a:pPr marL="0" indent="0" algn="just">
              <a:lnSpc>
                <a:spcPct val="120000"/>
              </a:lnSpc>
              <a:buNone/>
            </a:pPr>
            <a:r>
              <a:rPr lang="tr-TR" sz="10800" dirty="0"/>
              <a:t>Veya TM</a:t>
            </a:r>
            <a:r>
              <a:rPr lang="tr-TR" sz="10800" dirty="0">
                <a:cs typeface="Times New Roman" pitchFamily="18" charset="0"/>
              </a:rPr>
              <a:t>S  </a:t>
            </a:r>
            <a:r>
              <a:rPr lang="tr-TR" sz="10800" dirty="0"/>
              <a:t>düzenlemelerine</a:t>
            </a:r>
            <a:r>
              <a:rPr lang="tr-TR" sz="10800" dirty="0">
                <a:cs typeface="Times New Roman" pitchFamily="18" charset="0"/>
              </a:rPr>
              <a:t> göre bilançoda yer alması gereken ancak </a:t>
            </a:r>
            <a:r>
              <a:rPr lang="tr-TR" sz="10800" dirty="0"/>
              <a:t> önceki </a:t>
            </a:r>
            <a:r>
              <a:rPr lang="tr-TR" sz="10800" b="1" dirty="0" smtClean="0">
                <a:cs typeface="Times New Roman" pitchFamily="18" charset="0"/>
              </a:rPr>
              <a:t>mevzuat </a:t>
            </a:r>
            <a:r>
              <a:rPr lang="tr-TR" sz="10800" b="1" dirty="0">
                <a:cs typeface="Times New Roman" pitchFamily="18" charset="0"/>
              </a:rPr>
              <a:t>gerekleri </a:t>
            </a:r>
            <a:r>
              <a:rPr lang="tr-TR" sz="10800" dirty="0">
                <a:cs typeface="Times New Roman" pitchFamily="18" charset="0"/>
              </a:rPr>
              <a:t>nedeniyle bilançoda yer al</a:t>
            </a:r>
            <a:r>
              <a:rPr lang="tr-TR" sz="10800" dirty="0"/>
              <a:t>mayan</a:t>
            </a:r>
            <a:r>
              <a:rPr lang="tr-TR" sz="10800" dirty="0">
                <a:cs typeface="Times New Roman" pitchFamily="18" charset="0"/>
              </a:rPr>
              <a:t> </a:t>
            </a:r>
            <a:r>
              <a:rPr lang="tr-TR" sz="10800" b="1" dirty="0">
                <a:cs typeface="Times New Roman" pitchFamily="18" charset="0"/>
              </a:rPr>
              <a:t>aktif</a:t>
            </a:r>
            <a:r>
              <a:rPr lang="tr-TR" sz="10800" dirty="0">
                <a:cs typeface="Times New Roman" pitchFamily="18" charset="0"/>
              </a:rPr>
              <a:t> ve pasif kalemler </a:t>
            </a:r>
            <a:r>
              <a:rPr lang="tr-TR" sz="10800" b="1" dirty="0">
                <a:cs typeface="Times New Roman" pitchFamily="18" charset="0"/>
              </a:rPr>
              <a:t>bilanço</a:t>
            </a:r>
            <a:r>
              <a:rPr lang="tr-TR" sz="10800" b="1" dirty="0"/>
              <a:t>ya dahil </a:t>
            </a:r>
            <a:r>
              <a:rPr lang="tr-TR" sz="10800" dirty="0" smtClean="0"/>
              <a:t>edilecektir. Örneğin;</a:t>
            </a:r>
            <a:endParaRPr lang="tr-TR" sz="10800" dirty="0"/>
          </a:p>
          <a:p>
            <a:pPr algn="just">
              <a:lnSpc>
                <a:spcPct val="120000"/>
              </a:lnSpc>
            </a:pPr>
            <a:r>
              <a:rPr lang="tr-TR" sz="10800" dirty="0" smtClean="0"/>
              <a:t>Ertelenmiş </a:t>
            </a:r>
            <a:r>
              <a:rPr lang="tr-TR" sz="10800" dirty="0"/>
              <a:t>vergi varlığı veya ertelenmiş vergi </a:t>
            </a:r>
            <a:r>
              <a:rPr lang="tr-TR" sz="10800" dirty="0" smtClean="0"/>
              <a:t>borcu (TMS 12),</a:t>
            </a:r>
            <a:endParaRPr lang="en-US" sz="10800" dirty="0"/>
          </a:p>
          <a:p>
            <a:pPr algn="just">
              <a:lnSpc>
                <a:spcPct val="120000"/>
              </a:lnSpc>
            </a:pPr>
            <a:r>
              <a:rPr lang="tr-TR" sz="10800" dirty="0" smtClean="0"/>
              <a:t>Kıdem </a:t>
            </a:r>
            <a:r>
              <a:rPr lang="tr-TR" sz="10800" dirty="0"/>
              <a:t>tazminatı </a:t>
            </a:r>
            <a:r>
              <a:rPr lang="tr-TR" sz="10800" dirty="0" smtClean="0"/>
              <a:t>karşılıkları (TMS 19),</a:t>
            </a:r>
            <a:endParaRPr lang="tr-TR" sz="10800" dirty="0"/>
          </a:p>
          <a:p>
            <a:pPr algn="just">
              <a:lnSpc>
                <a:spcPct val="120000"/>
              </a:lnSpc>
            </a:pPr>
            <a:r>
              <a:rPr lang="tr-TR" sz="10800" dirty="0" smtClean="0"/>
              <a:t>Çalışanlara </a:t>
            </a:r>
            <a:r>
              <a:rPr lang="tr-TR" sz="10800" dirty="0"/>
              <a:t>sağlanan diğer fayda karşılıkları (</a:t>
            </a:r>
            <a:r>
              <a:rPr lang="tr-TR" sz="10800" dirty="0" smtClean="0"/>
              <a:t>TMS 19),</a:t>
            </a:r>
            <a:endParaRPr lang="tr-TR" sz="10800" dirty="0"/>
          </a:p>
          <a:p>
            <a:pPr algn="just">
              <a:lnSpc>
                <a:spcPct val="120000"/>
              </a:lnSpc>
            </a:pPr>
            <a:r>
              <a:rPr lang="tr-TR" sz="10800" dirty="0" smtClean="0"/>
              <a:t>Garanti </a:t>
            </a:r>
            <a:r>
              <a:rPr lang="tr-TR" sz="10800" dirty="0"/>
              <a:t>karşılıkları  </a:t>
            </a:r>
            <a:r>
              <a:rPr lang="tr-TR" sz="10800" dirty="0" smtClean="0"/>
              <a:t>(TMS 37),</a:t>
            </a:r>
            <a:endParaRPr lang="tr-TR" sz="10800" dirty="0"/>
          </a:p>
          <a:p>
            <a:pPr algn="just">
              <a:lnSpc>
                <a:spcPct val="120000"/>
              </a:lnSpc>
            </a:pPr>
            <a:r>
              <a:rPr lang="tr-TR" sz="10800" dirty="0" smtClean="0"/>
              <a:t>Finansal </a:t>
            </a:r>
            <a:r>
              <a:rPr lang="tr-TR" sz="10800" dirty="0"/>
              <a:t>varlıklar değerleme </a:t>
            </a:r>
            <a:r>
              <a:rPr lang="tr-TR" sz="10800" dirty="0" smtClean="0"/>
              <a:t>farkları(TMS 39),</a:t>
            </a:r>
            <a:endParaRPr lang="tr-TR" sz="10800" dirty="0"/>
          </a:p>
          <a:p>
            <a:pPr algn="just">
              <a:lnSpc>
                <a:spcPct val="120000"/>
              </a:lnSpc>
            </a:pPr>
            <a:r>
              <a:rPr lang="tr-TR" sz="10800" b="1" dirty="0" smtClean="0"/>
              <a:t>Kur </a:t>
            </a:r>
            <a:r>
              <a:rPr lang="tr-TR" sz="10800" b="1" dirty="0"/>
              <a:t>çevirim farkları </a:t>
            </a:r>
            <a:r>
              <a:rPr lang="tr-TR" sz="10800" dirty="0"/>
              <a:t>(</a:t>
            </a:r>
            <a:r>
              <a:rPr lang="tr-TR" sz="10800" dirty="0" smtClean="0"/>
              <a:t>TMS 21)(TL olarak ayrı ayrı gösterilecek).</a:t>
            </a:r>
            <a:endParaRPr lang="tr-TR" sz="10800" dirty="0"/>
          </a:p>
          <a:p>
            <a:pPr marL="0" indent="0" algn="just">
              <a:buNone/>
            </a:pPr>
            <a:endParaRPr lang="tr-TR"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KAPSAMDA YAPILAN DEĞİŞİKLİKLER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54</a:t>
            </a:fld>
            <a:endParaRPr lang="tr-TR"/>
          </a:p>
        </p:txBody>
      </p:sp>
    </p:spTree>
    <p:extLst>
      <p:ext uri="{BB962C8B-B14F-4D97-AF65-F5344CB8AC3E}">
        <p14:creationId xmlns:p14="http://schemas.microsoft.com/office/powerpoint/2010/main" val="3329161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just">
              <a:buNone/>
            </a:pPr>
            <a:r>
              <a:rPr lang="tr-TR" sz="2700" dirty="0"/>
              <a:t>TM</a:t>
            </a:r>
            <a:r>
              <a:rPr lang="tr-TR" sz="2700" dirty="0">
                <a:cs typeface="Times New Roman" pitchFamily="18" charset="0"/>
              </a:rPr>
              <a:t>S  </a:t>
            </a:r>
            <a:r>
              <a:rPr lang="tr-TR" sz="2700" dirty="0"/>
              <a:t>düzenlemelerine</a:t>
            </a:r>
            <a:r>
              <a:rPr lang="tr-TR" sz="2700" dirty="0">
                <a:cs typeface="Times New Roman" pitchFamily="18" charset="0"/>
              </a:rPr>
              <a:t> göre </a:t>
            </a:r>
            <a:r>
              <a:rPr lang="tr-TR" sz="2700" b="1" dirty="0"/>
              <a:t>gelir tablosunda</a:t>
            </a:r>
            <a:r>
              <a:rPr lang="tr-TR" sz="2700" b="1" dirty="0">
                <a:cs typeface="Times New Roman" pitchFamily="18" charset="0"/>
              </a:rPr>
              <a:t> </a:t>
            </a:r>
            <a:r>
              <a:rPr lang="tr-TR" sz="2700" dirty="0">
                <a:cs typeface="Times New Roman" pitchFamily="18" charset="0"/>
              </a:rPr>
              <a:t>yer almaması gereken ancak </a:t>
            </a:r>
            <a:r>
              <a:rPr lang="tr-TR" sz="2700" dirty="0"/>
              <a:t> önceki </a:t>
            </a:r>
            <a:r>
              <a:rPr lang="tr-TR" sz="2700" dirty="0" smtClean="0">
                <a:cs typeface="Times New Roman" pitchFamily="18" charset="0"/>
              </a:rPr>
              <a:t>mevzuat </a:t>
            </a:r>
            <a:r>
              <a:rPr lang="tr-TR" sz="2700" dirty="0">
                <a:cs typeface="Times New Roman" pitchFamily="18" charset="0"/>
              </a:rPr>
              <a:t>gerekleri nedeniyle </a:t>
            </a:r>
            <a:r>
              <a:rPr lang="tr-TR" sz="2700" dirty="0"/>
              <a:t>gelir tablosunda</a:t>
            </a:r>
            <a:r>
              <a:rPr lang="tr-TR" sz="2700" dirty="0">
                <a:cs typeface="Times New Roman" pitchFamily="18" charset="0"/>
              </a:rPr>
              <a:t> yer alan </a:t>
            </a:r>
            <a:r>
              <a:rPr lang="tr-TR" sz="2700" dirty="0"/>
              <a:t>gelir ve gider</a:t>
            </a:r>
            <a:r>
              <a:rPr lang="tr-TR" sz="2700" dirty="0">
                <a:cs typeface="Times New Roman" pitchFamily="18" charset="0"/>
              </a:rPr>
              <a:t> kaleml</a:t>
            </a:r>
            <a:r>
              <a:rPr lang="tr-TR" sz="2700" dirty="0"/>
              <a:t>eri</a:t>
            </a:r>
            <a:r>
              <a:rPr lang="tr-TR" sz="2700" dirty="0">
                <a:cs typeface="Times New Roman" pitchFamily="18" charset="0"/>
              </a:rPr>
              <a:t> </a:t>
            </a:r>
            <a:r>
              <a:rPr lang="tr-TR" sz="2700" dirty="0"/>
              <a:t>gelir tablosundan</a:t>
            </a:r>
            <a:r>
              <a:rPr lang="tr-TR" sz="2700" dirty="0">
                <a:cs typeface="Times New Roman" pitchFamily="18" charset="0"/>
              </a:rPr>
              <a:t> </a:t>
            </a:r>
            <a:r>
              <a:rPr lang="tr-TR" sz="2700" b="1" dirty="0" smtClean="0">
                <a:cs typeface="Times New Roman" pitchFamily="18" charset="0"/>
              </a:rPr>
              <a:t>çıkartılacaktır</a:t>
            </a:r>
            <a:r>
              <a:rPr lang="tr-TR" sz="2700" dirty="0" smtClean="0"/>
              <a:t>. </a:t>
            </a:r>
          </a:p>
          <a:p>
            <a:pPr marL="0" indent="0" algn="just">
              <a:buNone/>
            </a:pPr>
            <a:r>
              <a:rPr lang="tr-TR" sz="2700" dirty="0" smtClean="0"/>
              <a:t>Örneğin;</a:t>
            </a:r>
            <a:endParaRPr lang="tr-TR" sz="2700" dirty="0"/>
          </a:p>
          <a:p>
            <a:r>
              <a:rPr lang="tr-TR" sz="2700" dirty="0" smtClean="0"/>
              <a:t>Finansal </a:t>
            </a:r>
            <a:r>
              <a:rPr lang="tr-TR" sz="2700" dirty="0"/>
              <a:t>kiralama işlemlerindeki kira gelirleri ve kira giderleri gibi (TMS-17</a:t>
            </a:r>
            <a:r>
              <a:rPr lang="tr-TR" sz="2700" dirty="0" smtClean="0"/>
              <a:t>).</a:t>
            </a:r>
            <a:endParaRPr lang="tr-TR" sz="27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KAPSAMDA YAPILAN DEĞİŞİKLİKLER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55</a:t>
            </a:fld>
            <a:endParaRPr lang="tr-TR"/>
          </a:p>
        </p:txBody>
      </p:sp>
    </p:spTree>
    <p:extLst>
      <p:ext uri="{BB962C8B-B14F-4D97-AF65-F5344CB8AC3E}">
        <p14:creationId xmlns:p14="http://schemas.microsoft.com/office/powerpoint/2010/main" val="53105058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just">
              <a:lnSpc>
                <a:spcPct val="90000"/>
              </a:lnSpc>
              <a:buNone/>
            </a:pPr>
            <a:r>
              <a:rPr lang="tr-TR" sz="2800" dirty="0"/>
              <a:t>Veya TM</a:t>
            </a:r>
            <a:r>
              <a:rPr lang="tr-TR" sz="2800" dirty="0">
                <a:cs typeface="Times New Roman" pitchFamily="18" charset="0"/>
              </a:rPr>
              <a:t>S  </a:t>
            </a:r>
            <a:r>
              <a:rPr lang="tr-TR" sz="2800" dirty="0"/>
              <a:t>düzenlemelerine</a:t>
            </a:r>
            <a:r>
              <a:rPr lang="tr-TR" sz="2800" dirty="0">
                <a:cs typeface="Times New Roman" pitchFamily="18" charset="0"/>
              </a:rPr>
              <a:t> göre </a:t>
            </a:r>
            <a:r>
              <a:rPr lang="tr-TR" sz="2800" dirty="0"/>
              <a:t>gelir tablosunda </a:t>
            </a:r>
            <a:r>
              <a:rPr lang="tr-TR" sz="2800" dirty="0">
                <a:cs typeface="Times New Roman" pitchFamily="18" charset="0"/>
              </a:rPr>
              <a:t>yer alması gereken ancak </a:t>
            </a:r>
            <a:r>
              <a:rPr lang="tr-TR" sz="2800" dirty="0"/>
              <a:t> önceki </a:t>
            </a:r>
            <a:r>
              <a:rPr lang="tr-TR" sz="2800" dirty="0">
                <a:cs typeface="Times New Roman" pitchFamily="18" charset="0"/>
              </a:rPr>
              <a:t>ulusal </a:t>
            </a:r>
            <a:r>
              <a:rPr lang="tr-TR" sz="2800" dirty="0" smtClean="0">
                <a:cs typeface="Times New Roman" pitchFamily="18" charset="0"/>
              </a:rPr>
              <a:t>mevzuat </a:t>
            </a:r>
            <a:r>
              <a:rPr lang="tr-TR" sz="2800" dirty="0">
                <a:cs typeface="Times New Roman" pitchFamily="18" charset="0"/>
              </a:rPr>
              <a:t>gerekleri nedeniyle </a:t>
            </a:r>
            <a:r>
              <a:rPr lang="tr-TR" sz="2800" dirty="0"/>
              <a:t>gelir tablosunda</a:t>
            </a:r>
            <a:r>
              <a:rPr lang="tr-TR" sz="2800" dirty="0">
                <a:cs typeface="Times New Roman" pitchFamily="18" charset="0"/>
              </a:rPr>
              <a:t> yer al</a:t>
            </a:r>
            <a:r>
              <a:rPr lang="tr-TR" sz="2800" dirty="0"/>
              <a:t>mayan</a:t>
            </a:r>
            <a:r>
              <a:rPr lang="tr-TR" sz="2800" dirty="0">
                <a:cs typeface="Times New Roman" pitchFamily="18" charset="0"/>
              </a:rPr>
              <a:t> </a:t>
            </a:r>
            <a:r>
              <a:rPr lang="tr-TR" sz="2800" dirty="0"/>
              <a:t>gelir ve gider</a:t>
            </a:r>
            <a:r>
              <a:rPr lang="tr-TR" sz="2800" dirty="0">
                <a:cs typeface="Times New Roman" pitchFamily="18" charset="0"/>
              </a:rPr>
              <a:t> kalemler</a:t>
            </a:r>
            <a:r>
              <a:rPr lang="tr-TR" sz="2800" dirty="0"/>
              <a:t>i</a:t>
            </a:r>
            <a:r>
              <a:rPr lang="tr-TR" sz="2800" dirty="0">
                <a:cs typeface="Times New Roman" pitchFamily="18" charset="0"/>
              </a:rPr>
              <a:t> </a:t>
            </a:r>
            <a:r>
              <a:rPr lang="tr-TR" sz="2800" b="1" dirty="0"/>
              <a:t>gelir tablosuna dahil </a:t>
            </a:r>
            <a:r>
              <a:rPr lang="tr-TR" sz="2800" b="1" dirty="0" smtClean="0"/>
              <a:t>edilecektir</a:t>
            </a:r>
            <a:r>
              <a:rPr lang="tr-TR" sz="2800" dirty="0" smtClean="0"/>
              <a:t>. Örneğin;</a:t>
            </a:r>
            <a:endParaRPr lang="tr-TR" sz="2800" dirty="0"/>
          </a:p>
          <a:p>
            <a:pPr marL="514350" indent="-514350" algn="just">
              <a:lnSpc>
                <a:spcPct val="90000"/>
              </a:lnSpc>
              <a:buFont typeface="+mj-lt"/>
              <a:buAutoNum type="arabicPeriod"/>
            </a:pPr>
            <a:r>
              <a:rPr lang="tr-TR" sz="2800" b="1" dirty="0" smtClean="0"/>
              <a:t>Gerçeğe </a:t>
            </a:r>
            <a:r>
              <a:rPr lang="tr-TR" sz="2800" b="1" dirty="0"/>
              <a:t>uygun değer </a:t>
            </a:r>
            <a:r>
              <a:rPr lang="tr-TR" sz="2800" b="1" dirty="0" smtClean="0"/>
              <a:t>farkları,</a:t>
            </a:r>
            <a:r>
              <a:rPr lang="tr-TR" sz="2800" dirty="0" smtClean="0"/>
              <a:t> </a:t>
            </a:r>
            <a:r>
              <a:rPr lang="tr-TR" sz="2800" dirty="0"/>
              <a:t>kar-zarara yansıtılan menkul kıymetlerin gerçeğe uygun değerindeki artış veya </a:t>
            </a:r>
            <a:r>
              <a:rPr lang="tr-TR" sz="2800" dirty="0" smtClean="0"/>
              <a:t>azalışlar(TMS 32;TMS-39),</a:t>
            </a:r>
            <a:endParaRPr lang="tr-TR" sz="2800" dirty="0"/>
          </a:p>
          <a:p>
            <a:pPr marL="514350" indent="-514350" algn="just">
              <a:lnSpc>
                <a:spcPct val="90000"/>
              </a:lnSpc>
              <a:buFont typeface="+mj-lt"/>
              <a:buAutoNum type="arabicPeriod"/>
            </a:pPr>
            <a:r>
              <a:rPr lang="tr-TR" sz="2800" dirty="0" smtClean="0"/>
              <a:t>Ertelenmiş </a:t>
            </a:r>
            <a:r>
              <a:rPr lang="tr-TR" sz="2800" dirty="0"/>
              <a:t>vergi gelir etkisi, ertelenmiş vergi gider       </a:t>
            </a:r>
            <a:r>
              <a:rPr lang="tr-TR" sz="2800" dirty="0" smtClean="0"/>
              <a:t>etkisi(TMS 12),</a:t>
            </a:r>
          </a:p>
          <a:p>
            <a:pPr marL="514350" indent="-514350" algn="just">
              <a:lnSpc>
                <a:spcPct val="90000"/>
              </a:lnSpc>
              <a:buFont typeface="+mj-lt"/>
              <a:buAutoNum type="arabicPeriod"/>
            </a:pPr>
            <a:r>
              <a:rPr lang="tr-TR" sz="2800" b="1" dirty="0" smtClean="0"/>
              <a:t>Maddi </a:t>
            </a:r>
            <a:r>
              <a:rPr lang="tr-TR" sz="2800" b="1" dirty="0"/>
              <a:t>duran varlık, maddi olmayan duran varlık değer düşüklüğü karşılık giderleri </a:t>
            </a:r>
            <a:r>
              <a:rPr lang="tr-TR" sz="2800" dirty="0"/>
              <a:t>(</a:t>
            </a:r>
            <a:r>
              <a:rPr lang="tr-TR" sz="2800" dirty="0" smtClean="0"/>
              <a:t>TMS 36),</a:t>
            </a: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KAPSAMDA YAPILAN DEĞİŞİKLİKLER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56</a:t>
            </a:fld>
            <a:endParaRPr lang="tr-TR"/>
          </a:p>
        </p:txBody>
      </p:sp>
    </p:spTree>
    <p:extLst>
      <p:ext uri="{BB962C8B-B14F-4D97-AF65-F5344CB8AC3E}">
        <p14:creationId xmlns:p14="http://schemas.microsoft.com/office/powerpoint/2010/main" val="137553734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buNone/>
            </a:pPr>
            <a:r>
              <a:rPr lang="tr-TR" sz="3000" b="1" dirty="0" smtClean="0">
                <a:solidFill>
                  <a:srgbClr val="000000"/>
                </a:solidFill>
              </a:rPr>
              <a:t>4.   Taahhüt </a:t>
            </a:r>
            <a:r>
              <a:rPr lang="tr-TR" sz="3000" b="1" dirty="0">
                <a:solidFill>
                  <a:srgbClr val="000000"/>
                </a:solidFill>
              </a:rPr>
              <a:t>işlerinde işin tamamlanma yüzdesine göre gelir ve giderler </a:t>
            </a:r>
            <a:r>
              <a:rPr lang="tr-TR" sz="3000" dirty="0">
                <a:solidFill>
                  <a:srgbClr val="000000"/>
                </a:solidFill>
              </a:rPr>
              <a:t>(</a:t>
            </a:r>
            <a:r>
              <a:rPr lang="tr-TR" sz="3000" dirty="0" smtClean="0">
                <a:solidFill>
                  <a:srgbClr val="000000"/>
                </a:solidFill>
              </a:rPr>
              <a:t>TMS 11),</a:t>
            </a:r>
          </a:p>
          <a:p>
            <a:pPr marL="0" indent="0">
              <a:buNone/>
            </a:pPr>
            <a:r>
              <a:rPr lang="tr-TR" sz="3000" b="1" dirty="0" smtClean="0">
                <a:solidFill>
                  <a:srgbClr val="000000"/>
                </a:solidFill>
              </a:rPr>
              <a:t>5.   Sürdürülen faaliyetler ve durdurulan faaliyetler </a:t>
            </a:r>
            <a:r>
              <a:rPr lang="tr-TR" sz="3000" dirty="0" smtClean="0">
                <a:solidFill>
                  <a:srgbClr val="000000"/>
                </a:solidFill>
              </a:rPr>
              <a:t>ayırımına uygun olarak dönem karlarının hesaplanması için ilgili dönem kar/zarar tutarları,  vergi karşılık giderleri tutarları, dönem net kar/zarar tutarları (TMS 1)(</a:t>
            </a:r>
            <a:r>
              <a:rPr lang="tr-TR" sz="3000" b="1" dirty="0" smtClean="0">
                <a:solidFill>
                  <a:srgbClr val="000000"/>
                </a:solidFill>
              </a:rPr>
              <a:t>Gelir tablosunda iki ayrı kalem</a:t>
            </a:r>
            <a:r>
              <a:rPr lang="tr-TR" sz="3000" dirty="0" smtClean="0">
                <a:solidFill>
                  <a:srgbClr val="000000"/>
                </a:solidFill>
              </a:rPr>
              <a:t>),</a:t>
            </a: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KAPSAMDA YAPILAN DEĞİŞİKLİKLER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57</a:t>
            </a:fld>
            <a:endParaRPr lang="tr-TR"/>
          </a:p>
        </p:txBody>
      </p:sp>
    </p:spTree>
    <p:extLst>
      <p:ext uri="{BB962C8B-B14F-4D97-AF65-F5344CB8AC3E}">
        <p14:creationId xmlns:p14="http://schemas.microsoft.com/office/powerpoint/2010/main" val="296982657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buNone/>
            </a:pPr>
            <a:r>
              <a:rPr lang="tr-TR" sz="3100" b="1" dirty="0" smtClean="0">
                <a:solidFill>
                  <a:srgbClr val="000000"/>
                </a:solidFill>
              </a:rPr>
              <a:t>6.   </a:t>
            </a:r>
            <a:r>
              <a:rPr lang="tr-TR" sz="3100" dirty="0" smtClean="0">
                <a:solidFill>
                  <a:srgbClr val="000000"/>
                </a:solidFill>
              </a:rPr>
              <a:t>Çalışanlara </a:t>
            </a:r>
            <a:r>
              <a:rPr lang="tr-TR" sz="3100" dirty="0">
                <a:solidFill>
                  <a:srgbClr val="000000"/>
                </a:solidFill>
              </a:rPr>
              <a:t>sağlanan faydalara ilişkin gider karşılıkları(TMS19</a:t>
            </a:r>
            <a:r>
              <a:rPr lang="tr-TR" sz="3100" dirty="0" smtClean="0">
                <a:solidFill>
                  <a:srgbClr val="000000"/>
                </a:solidFill>
              </a:rPr>
              <a:t>),</a:t>
            </a:r>
            <a:endParaRPr lang="tr-TR" sz="3100" dirty="0">
              <a:solidFill>
                <a:srgbClr val="000000"/>
              </a:solidFill>
            </a:endParaRPr>
          </a:p>
          <a:p>
            <a:pPr marL="0" indent="0">
              <a:buNone/>
            </a:pPr>
            <a:r>
              <a:rPr lang="tr-TR" sz="3100" b="1" dirty="0" smtClean="0">
                <a:solidFill>
                  <a:srgbClr val="000000"/>
                </a:solidFill>
              </a:rPr>
              <a:t>7.   </a:t>
            </a:r>
            <a:r>
              <a:rPr lang="tr-TR" sz="3100" dirty="0" smtClean="0">
                <a:solidFill>
                  <a:srgbClr val="000000"/>
                </a:solidFill>
              </a:rPr>
              <a:t>Üretim </a:t>
            </a:r>
            <a:r>
              <a:rPr lang="tr-TR" sz="3100" dirty="0">
                <a:solidFill>
                  <a:srgbClr val="000000"/>
                </a:solidFill>
              </a:rPr>
              <a:t>maliyetlerine dağıtılmayan genel üretim giderleri (TMS-2</a:t>
            </a:r>
            <a:r>
              <a:rPr lang="tr-TR" sz="3100" dirty="0" smtClean="0">
                <a:solidFill>
                  <a:srgbClr val="000000"/>
                </a:solidFill>
              </a:rPr>
              <a:t>),</a:t>
            </a:r>
            <a:endParaRPr lang="tr-TR" sz="3100" dirty="0">
              <a:solidFill>
                <a:srgbClr val="000000"/>
              </a:solidFill>
            </a:endParaRPr>
          </a:p>
          <a:p>
            <a:pPr marL="0" indent="0">
              <a:buNone/>
            </a:pPr>
            <a:r>
              <a:rPr lang="tr-TR" sz="3100" b="1" dirty="0" smtClean="0">
                <a:solidFill>
                  <a:srgbClr val="000000"/>
                </a:solidFill>
              </a:rPr>
              <a:t>8.   </a:t>
            </a:r>
            <a:r>
              <a:rPr lang="tr-TR" sz="3100" dirty="0" smtClean="0">
                <a:solidFill>
                  <a:srgbClr val="000000"/>
                </a:solidFill>
              </a:rPr>
              <a:t>Anormal </a:t>
            </a:r>
            <a:r>
              <a:rPr lang="tr-TR" sz="3100" dirty="0">
                <a:solidFill>
                  <a:srgbClr val="000000"/>
                </a:solidFill>
              </a:rPr>
              <a:t>fire ve kayıp </a:t>
            </a:r>
            <a:r>
              <a:rPr lang="tr-TR" sz="3100" dirty="0" smtClean="0">
                <a:solidFill>
                  <a:srgbClr val="000000"/>
                </a:solidFill>
              </a:rPr>
              <a:t>zararları (</a:t>
            </a:r>
            <a:r>
              <a:rPr lang="tr-TR" sz="3100" dirty="0">
                <a:solidFill>
                  <a:srgbClr val="000000"/>
                </a:solidFill>
              </a:rPr>
              <a:t>TMS-2</a:t>
            </a:r>
            <a:r>
              <a:rPr lang="tr-TR" sz="3100" dirty="0" smtClean="0">
                <a:solidFill>
                  <a:srgbClr val="000000"/>
                </a:solidFill>
              </a:rPr>
              <a:t>),</a:t>
            </a:r>
            <a:endParaRPr lang="tr-TR" sz="3100" dirty="0">
              <a:solidFill>
                <a:srgbClr val="000000"/>
              </a:solidFill>
            </a:endParaRPr>
          </a:p>
          <a:p>
            <a:pPr marL="0" indent="0">
              <a:buNone/>
            </a:pPr>
            <a:r>
              <a:rPr lang="tr-TR" sz="3100" b="1" dirty="0" smtClean="0">
                <a:solidFill>
                  <a:srgbClr val="000000"/>
                </a:solidFill>
              </a:rPr>
              <a:t>9.   </a:t>
            </a:r>
            <a:r>
              <a:rPr lang="tr-TR" sz="3100" dirty="0" smtClean="0">
                <a:solidFill>
                  <a:srgbClr val="000000"/>
                </a:solidFill>
              </a:rPr>
              <a:t>Ve </a:t>
            </a:r>
            <a:r>
              <a:rPr lang="tr-TR" sz="3100" dirty="0">
                <a:solidFill>
                  <a:srgbClr val="000000"/>
                </a:solidFill>
              </a:rPr>
              <a:t>benzer gelir ve </a:t>
            </a:r>
            <a:r>
              <a:rPr lang="tr-TR" sz="3100" dirty="0" smtClean="0">
                <a:solidFill>
                  <a:srgbClr val="000000"/>
                </a:solidFill>
              </a:rPr>
              <a:t>giderler.</a:t>
            </a:r>
            <a:endParaRPr lang="tr-TR" sz="3100" dirty="0">
              <a:solidFill>
                <a:srgbClr val="000000"/>
              </a:solidFill>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KAPSAMDA YAPILAN DEĞİŞİKLİKLER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58</a:t>
            </a:fld>
            <a:endParaRPr lang="tr-TR"/>
          </a:p>
        </p:txBody>
      </p:sp>
    </p:spTree>
    <p:extLst>
      <p:ext uri="{BB962C8B-B14F-4D97-AF65-F5344CB8AC3E}">
        <p14:creationId xmlns:p14="http://schemas.microsoft.com/office/powerpoint/2010/main" val="132392086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FİNANSAL TABLO SETLERİ</a:t>
            </a:r>
            <a:endParaRPr lang="tr-TR" sz="2800" b="1" dirty="0"/>
          </a:p>
        </p:txBody>
      </p:sp>
      <p:graphicFrame>
        <p:nvGraphicFramePr>
          <p:cNvPr id="2" name="Tablo 1"/>
          <p:cNvGraphicFramePr>
            <a:graphicFrameLocks noGrp="1"/>
          </p:cNvGraphicFramePr>
          <p:nvPr>
            <p:extLst>
              <p:ext uri="{D42A27DB-BD31-4B8C-83A1-F6EECF244321}">
                <p14:modId xmlns:p14="http://schemas.microsoft.com/office/powerpoint/2010/main" val="1094636671"/>
              </p:ext>
            </p:extLst>
          </p:nvPr>
        </p:nvGraphicFramePr>
        <p:xfrm>
          <a:off x="395536" y="960782"/>
          <a:ext cx="8352928" cy="5120640"/>
        </p:xfrm>
        <a:graphic>
          <a:graphicData uri="http://schemas.openxmlformats.org/drawingml/2006/table">
            <a:tbl>
              <a:tblPr firstRow="1" bandRow="1">
                <a:tableStyleId>{5C22544A-7EE6-4342-B048-85BDC9FD1C3A}</a:tableStyleId>
              </a:tblPr>
              <a:tblGrid>
                <a:gridCol w="4176464"/>
                <a:gridCol w="4176464"/>
              </a:tblGrid>
              <a:tr h="722897">
                <a:tc>
                  <a:txBody>
                    <a:bodyPr/>
                    <a:lstStyle/>
                    <a:p>
                      <a:pPr marL="342900" indent="-342900" algn="ctr" eaLnBrk="1" hangingPunct="1">
                        <a:lnSpc>
                          <a:spcPct val="90000"/>
                        </a:lnSpc>
                        <a:buFont typeface="Wingdings" pitchFamily="2" charset="2"/>
                        <a:buNone/>
                      </a:pPr>
                      <a:r>
                        <a:rPr lang="tr-TR" sz="2700" b="1" dirty="0" smtClean="0">
                          <a:solidFill>
                            <a:schemeClr val="tx1"/>
                          </a:solidFill>
                        </a:rPr>
                        <a:t>TMS/TFRS Tam Set</a:t>
                      </a:r>
                    </a:p>
                    <a:p>
                      <a:pPr marL="342900" indent="-342900" algn="ctr" eaLnBrk="1" hangingPunct="1">
                        <a:lnSpc>
                          <a:spcPct val="90000"/>
                        </a:lnSpc>
                        <a:buFont typeface="Wingdings" pitchFamily="2" charset="2"/>
                        <a:buNone/>
                      </a:pPr>
                      <a:r>
                        <a:rPr lang="tr-TR" sz="2700" b="1" dirty="0" smtClean="0">
                          <a:solidFill>
                            <a:schemeClr val="tx1"/>
                          </a:solidFill>
                        </a:rPr>
                        <a:t>Uygulama</a:t>
                      </a:r>
                    </a:p>
                  </a:txBody>
                  <a:tcPr>
                    <a:solidFill>
                      <a:schemeClr val="accent1">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700" b="1" dirty="0" smtClean="0">
                          <a:solidFill>
                            <a:schemeClr val="tx1"/>
                          </a:solidFill>
                        </a:rPr>
                        <a:t>Küçük ve orta ölçekli işletmelerde(Taslak)</a:t>
                      </a:r>
                      <a:endParaRPr lang="tr-TR" sz="2700" b="1" dirty="0">
                        <a:solidFill>
                          <a:schemeClr val="tx1"/>
                        </a:solidFill>
                      </a:endParaRPr>
                    </a:p>
                  </a:txBody>
                  <a:tcPr>
                    <a:solidFill>
                      <a:schemeClr val="accent1">
                        <a:lumMod val="40000"/>
                        <a:lumOff val="60000"/>
                      </a:schemeClr>
                    </a:solidFill>
                  </a:tcPr>
                </a:tc>
              </a:tr>
              <a:tr h="3325327">
                <a:tc>
                  <a:txBody>
                    <a:bodyPr/>
                    <a:lstStyle/>
                    <a:p>
                      <a:pPr marL="342900" indent="-342900" eaLnBrk="1" hangingPunct="1">
                        <a:lnSpc>
                          <a:spcPct val="90000"/>
                        </a:lnSpc>
                        <a:buFont typeface="+mj-lt"/>
                        <a:buAutoNum type="arabicPeriod"/>
                      </a:pPr>
                      <a:r>
                        <a:rPr lang="tr-TR" sz="2700" b="0" dirty="0" smtClean="0">
                          <a:solidFill>
                            <a:schemeClr val="tx1"/>
                          </a:solidFill>
                        </a:rPr>
                        <a:t>Bilanço (Finansal durum Tablosu)</a:t>
                      </a:r>
                    </a:p>
                    <a:p>
                      <a:pPr marL="342900" indent="-342900" eaLnBrk="1" hangingPunct="1">
                        <a:lnSpc>
                          <a:spcPct val="90000"/>
                        </a:lnSpc>
                        <a:buFont typeface="+mj-lt"/>
                        <a:buAutoNum type="arabicPeriod"/>
                      </a:pPr>
                      <a:r>
                        <a:rPr lang="tr-TR" sz="2700" b="0" dirty="0" smtClean="0">
                          <a:solidFill>
                            <a:schemeClr val="tx1"/>
                          </a:solidFill>
                        </a:rPr>
                        <a:t>Gelir Tablosu (gelir-gider tablosu)</a:t>
                      </a:r>
                    </a:p>
                    <a:p>
                      <a:pPr marL="342900" indent="-342900" eaLnBrk="1" hangingPunct="1">
                        <a:lnSpc>
                          <a:spcPct val="90000"/>
                        </a:lnSpc>
                        <a:buFont typeface="+mj-lt"/>
                        <a:buAutoNum type="arabicPeriod"/>
                      </a:pPr>
                      <a:r>
                        <a:rPr lang="tr-TR" sz="2700" b="0" dirty="0" smtClean="0">
                          <a:solidFill>
                            <a:schemeClr val="tx1"/>
                          </a:solidFill>
                        </a:rPr>
                        <a:t>Öz Kaynak Değişim Tablosu</a:t>
                      </a:r>
                    </a:p>
                    <a:p>
                      <a:pPr marL="342900" indent="-342900" eaLnBrk="1" hangingPunct="1">
                        <a:lnSpc>
                          <a:spcPct val="90000"/>
                        </a:lnSpc>
                        <a:buFont typeface="+mj-lt"/>
                        <a:buAutoNum type="arabicPeriod"/>
                      </a:pPr>
                      <a:r>
                        <a:rPr lang="tr-TR" sz="2700" b="0" dirty="0" smtClean="0">
                          <a:solidFill>
                            <a:schemeClr val="tx1"/>
                          </a:solidFill>
                        </a:rPr>
                        <a:t>Nakit Akış Tablosu</a:t>
                      </a:r>
                    </a:p>
                    <a:p>
                      <a:pPr marL="342900" indent="-342900" eaLnBrk="1" hangingPunct="1">
                        <a:lnSpc>
                          <a:spcPct val="90000"/>
                        </a:lnSpc>
                        <a:buFont typeface="+mj-lt"/>
                        <a:buAutoNum type="arabicPeriod"/>
                      </a:pPr>
                      <a:r>
                        <a:rPr lang="tr-TR" sz="2700" b="0" dirty="0" smtClean="0">
                          <a:solidFill>
                            <a:schemeClr val="tx1"/>
                          </a:solidFill>
                        </a:rPr>
                        <a:t>Dipnot ve Açıklayıcı Bilgiler</a:t>
                      </a:r>
                    </a:p>
                    <a:p>
                      <a:endParaRPr lang="tr-TR" sz="2700" b="0" dirty="0">
                        <a:solidFill>
                          <a:schemeClr val="tx1"/>
                        </a:solidFill>
                      </a:endParaRPr>
                    </a:p>
                  </a:txBody>
                  <a:tcPr/>
                </a:tc>
                <a:tc>
                  <a:txBody>
                    <a:bodyPr/>
                    <a:lstStyle/>
                    <a:p>
                      <a:pPr marL="342900" marR="0" indent="-342900" algn="l" defTabSz="914400" rtl="0" eaLnBrk="1" fontAlgn="auto" latinLnBrk="0" hangingPunct="1">
                        <a:lnSpc>
                          <a:spcPct val="90000"/>
                        </a:lnSpc>
                        <a:spcBef>
                          <a:spcPts val="0"/>
                        </a:spcBef>
                        <a:spcAft>
                          <a:spcPts val="0"/>
                        </a:spcAft>
                        <a:buClrTx/>
                        <a:buSzTx/>
                        <a:buFont typeface="+mj-lt"/>
                        <a:buAutoNum type="arabicPeriod"/>
                        <a:tabLst/>
                        <a:defRPr/>
                      </a:pPr>
                      <a:r>
                        <a:rPr lang="tr-TR" sz="2700" b="0" dirty="0" smtClean="0">
                          <a:solidFill>
                            <a:schemeClr val="tx1"/>
                          </a:solidFill>
                        </a:rPr>
                        <a:t>Bilanço(Finansal durum Tablosu)</a:t>
                      </a:r>
                    </a:p>
                    <a:p>
                      <a:pPr marL="342900" marR="0" indent="-342900" algn="l" defTabSz="914400" rtl="0" eaLnBrk="1" fontAlgn="auto" latinLnBrk="0" hangingPunct="1">
                        <a:lnSpc>
                          <a:spcPct val="90000"/>
                        </a:lnSpc>
                        <a:spcBef>
                          <a:spcPts val="0"/>
                        </a:spcBef>
                        <a:spcAft>
                          <a:spcPts val="0"/>
                        </a:spcAft>
                        <a:buClrTx/>
                        <a:buSzTx/>
                        <a:buFont typeface="+mj-lt"/>
                        <a:buAutoNum type="arabicPeriod"/>
                        <a:tabLst/>
                        <a:defRPr/>
                      </a:pPr>
                      <a:r>
                        <a:rPr lang="tr-TR" sz="2700" b="0" dirty="0" smtClean="0">
                          <a:solidFill>
                            <a:schemeClr val="tx1"/>
                          </a:solidFill>
                        </a:rPr>
                        <a:t>Gelir Tablosu</a:t>
                      </a:r>
                    </a:p>
                    <a:p>
                      <a:pPr marL="342900" indent="-342900" eaLnBrk="1" hangingPunct="1">
                        <a:lnSpc>
                          <a:spcPct val="90000"/>
                        </a:lnSpc>
                        <a:buFont typeface="+mj-lt"/>
                        <a:buAutoNum type="arabicPeriod"/>
                      </a:pPr>
                      <a:r>
                        <a:rPr lang="tr-TR" sz="2700" b="0" dirty="0" smtClean="0">
                          <a:solidFill>
                            <a:schemeClr val="tx1"/>
                          </a:solidFill>
                        </a:rPr>
                        <a:t>Öz Kaynak Değişim Tablosu</a:t>
                      </a:r>
                    </a:p>
                    <a:p>
                      <a:pPr marL="342900" indent="-342900" eaLnBrk="1" hangingPunct="1">
                        <a:lnSpc>
                          <a:spcPct val="90000"/>
                        </a:lnSpc>
                        <a:buFont typeface="+mj-lt"/>
                        <a:buAutoNum type="arabicPeriod"/>
                      </a:pPr>
                      <a:r>
                        <a:rPr lang="tr-TR" sz="2700" b="0" dirty="0" smtClean="0">
                          <a:solidFill>
                            <a:schemeClr val="tx1"/>
                          </a:solidFill>
                        </a:rPr>
                        <a:t>Gelir ve Dağıtılmamış karlar</a:t>
                      </a:r>
                      <a:r>
                        <a:rPr lang="tr-TR" sz="2700" b="0" baseline="0" dirty="0" smtClean="0">
                          <a:solidFill>
                            <a:schemeClr val="tx1"/>
                          </a:solidFill>
                        </a:rPr>
                        <a:t> </a:t>
                      </a:r>
                      <a:r>
                        <a:rPr lang="tr-TR" sz="2700" b="0" dirty="0" smtClean="0">
                          <a:solidFill>
                            <a:schemeClr val="tx1"/>
                          </a:solidFill>
                        </a:rPr>
                        <a:t>tablosu</a:t>
                      </a:r>
                    </a:p>
                    <a:p>
                      <a:pPr marL="342900" indent="-342900" eaLnBrk="1" hangingPunct="1">
                        <a:lnSpc>
                          <a:spcPct val="90000"/>
                        </a:lnSpc>
                        <a:buFont typeface="+mj-lt"/>
                        <a:buAutoNum type="arabicPeriod"/>
                      </a:pPr>
                      <a:r>
                        <a:rPr lang="tr-TR" sz="2700" b="0" dirty="0" smtClean="0">
                          <a:solidFill>
                            <a:schemeClr val="tx1"/>
                          </a:solidFill>
                        </a:rPr>
                        <a:t>Nakit Akış Tablosu</a:t>
                      </a:r>
                    </a:p>
                    <a:p>
                      <a:pPr marL="342900" indent="-342900" eaLnBrk="1" hangingPunct="1">
                        <a:lnSpc>
                          <a:spcPct val="90000"/>
                        </a:lnSpc>
                        <a:buFont typeface="+mj-lt"/>
                        <a:buAutoNum type="arabicPeriod"/>
                      </a:pPr>
                      <a:r>
                        <a:rPr lang="tr-TR" sz="2700" b="0" dirty="0" smtClean="0">
                          <a:solidFill>
                            <a:schemeClr val="tx1"/>
                          </a:solidFill>
                        </a:rPr>
                        <a:t>Dipnot ve Açıklayıcı Bilgiler</a:t>
                      </a:r>
                    </a:p>
                    <a:p>
                      <a:endParaRPr lang="tr-TR" sz="2700" b="0" dirty="0">
                        <a:solidFill>
                          <a:schemeClr val="tx1"/>
                        </a:solidFill>
                      </a:endParaRPr>
                    </a:p>
                  </a:txBody>
                  <a:tcPr/>
                </a:tc>
              </a:tr>
            </a:tbl>
          </a:graphicData>
        </a:graphic>
      </p:graphicFrame>
      <p:sp>
        <p:nvSpPr>
          <p:cNvPr id="5" name="4 Slayt Numarası Yer Tutucusu"/>
          <p:cNvSpPr>
            <a:spLocks noGrp="1"/>
          </p:cNvSpPr>
          <p:nvPr>
            <p:ph type="sldNum" sz="quarter" idx="12"/>
          </p:nvPr>
        </p:nvSpPr>
        <p:spPr/>
        <p:txBody>
          <a:bodyPr/>
          <a:lstStyle/>
          <a:p>
            <a:fld id="{A83EBCD1-A007-4106-859D-37DFF5E7E6BE}" type="slidenum">
              <a:rPr lang="tr-TR" smtClean="0"/>
              <a:pPr/>
              <a:t>59</a:t>
            </a:fld>
            <a:endParaRPr lang="tr-TR"/>
          </a:p>
        </p:txBody>
      </p:sp>
    </p:spTree>
    <p:extLst>
      <p:ext uri="{BB962C8B-B14F-4D97-AF65-F5344CB8AC3E}">
        <p14:creationId xmlns:p14="http://schemas.microsoft.com/office/powerpoint/2010/main" val="2697771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976664"/>
          </a:xfrm>
        </p:spPr>
        <p:txBody>
          <a:bodyPr>
            <a:normAutofit fontScale="32500" lnSpcReduction="20000"/>
          </a:bodyPr>
          <a:lstStyle/>
          <a:p>
            <a:pPr marL="0" indent="0" algn="ctr">
              <a:buNone/>
            </a:pPr>
            <a:r>
              <a:rPr lang="tr-TR" sz="8000" b="1" dirty="0" smtClean="0">
                <a:latin typeface="+mj-lt"/>
                <a:cs typeface="Times New Roman" pitchFamily="18" charset="0"/>
              </a:rPr>
              <a:t>LİMİTED ŞİRKET SÖZLEŞMELERİ</a:t>
            </a:r>
          </a:p>
          <a:p>
            <a:pPr marL="0" indent="0" algn="ctr">
              <a:buNone/>
            </a:pPr>
            <a:endParaRPr lang="tr-TR" sz="8000" b="1" dirty="0" smtClean="0">
              <a:latin typeface="+mj-lt"/>
              <a:cs typeface="Times New Roman" pitchFamily="18" charset="0"/>
            </a:endParaRPr>
          </a:p>
          <a:p>
            <a:pPr marL="0" indent="0" algn="ctr">
              <a:buNone/>
            </a:pPr>
            <a:endParaRPr lang="tr-TR" sz="2700" b="1" dirty="0" smtClean="0">
              <a:latin typeface="+mj-lt"/>
              <a:cs typeface="Times New Roman" pitchFamily="18" charset="0"/>
            </a:endParaRPr>
          </a:p>
          <a:p>
            <a:pPr marL="0" indent="0" algn="just">
              <a:buNone/>
            </a:pPr>
            <a:r>
              <a:rPr lang="tr-TR" sz="10000" dirty="0" smtClean="0">
                <a:latin typeface="+mj-lt"/>
                <a:cs typeface="Times New Roman" pitchFamily="18" charset="0"/>
              </a:rPr>
              <a:t>Asgari sermaye tutarı </a:t>
            </a:r>
            <a:r>
              <a:rPr lang="tr-TR" sz="10000" dirty="0" smtClean="0">
                <a:solidFill>
                  <a:srgbClr val="FF0000"/>
                </a:solidFill>
                <a:latin typeface="+mj-lt"/>
                <a:cs typeface="Times New Roman" pitchFamily="18" charset="0"/>
              </a:rPr>
              <a:t>5.000 TL’ den, 10.000 TL</a:t>
            </a:r>
            <a:r>
              <a:rPr lang="tr-TR" sz="10000" dirty="0" smtClean="0">
                <a:latin typeface="+mj-lt"/>
                <a:cs typeface="Times New Roman" pitchFamily="18" charset="0"/>
              </a:rPr>
              <a:t>’ ye çıkarılmıştır.  Sermayesi, asgari sermaye tutarının altında olan şirketlerin en geç </a:t>
            </a:r>
            <a:r>
              <a:rPr lang="tr-TR" sz="10000" dirty="0" smtClean="0">
                <a:solidFill>
                  <a:srgbClr val="FF0000"/>
                </a:solidFill>
                <a:latin typeface="+mj-lt"/>
                <a:cs typeface="Times New Roman" pitchFamily="18" charset="0"/>
              </a:rPr>
              <a:t>14.02.2014</a:t>
            </a:r>
            <a:r>
              <a:rPr lang="tr-TR" sz="10000" dirty="0" smtClean="0">
                <a:latin typeface="+mj-lt"/>
                <a:cs typeface="Times New Roman" pitchFamily="18" charset="0"/>
              </a:rPr>
              <a:t>’ e kadar sermayelerini arttırmaları gerekmekte</a:t>
            </a:r>
            <a:r>
              <a:rPr lang="tr-TR" sz="10000" dirty="0">
                <a:cs typeface="Times New Roman" pitchFamily="18" charset="0"/>
              </a:rPr>
              <a:t> ( 6103/20 ).</a:t>
            </a:r>
            <a:r>
              <a:rPr lang="tr-TR" sz="10000" dirty="0" smtClean="0">
                <a:latin typeface="+mj-lt"/>
                <a:cs typeface="Times New Roman" pitchFamily="18" charset="0"/>
              </a:rPr>
              <a:t> </a:t>
            </a:r>
          </a:p>
          <a:p>
            <a:pPr marL="0" indent="0" algn="just">
              <a:buNone/>
            </a:pPr>
            <a:endParaRPr lang="tr-TR" sz="10000" dirty="0" smtClean="0">
              <a:latin typeface="+mj-lt"/>
              <a:cs typeface="Times New Roman" pitchFamily="18" charset="0"/>
            </a:endParaRPr>
          </a:p>
          <a:p>
            <a:pPr marL="0" indent="0" algn="just">
              <a:buNone/>
            </a:pPr>
            <a:r>
              <a:rPr lang="tr-TR" sz="10000" dirty="0" smtClean="0">
                <a:latin typeface="+mj-lt"/>
                <a:cs typeface="Times New Roman" pitchFamily="18" charset="0"/>
              </a:rPr>
              <a:t>Sermayenin Türk Ticaret Kanunu’nda öngörülen </a:t>
            </a:r>
            <a:r>
              <a:rPr lang="tr-TR" sz="10000" u="sng" dirty="0" smtClean="0">
                <a:latin typeface="+mj-lt"/>
                <a:cs typeface="Times New Roman" pitchFamily="18" charset="0"/>
              </a:rPr>
              <a:t>tutara yükseltilmesi için yapılacak genel kurullarda</a:t>
            </a:r>
            <a:r>
              <a:rPr lang="tr-TR" sz="10000" dirty="0" smtClean="0">
                <a:latin typeface="+mj-lt"/>
                <a:cs typeface="Times New Roman" pitchFamily="18" charset="0"/>
              </a:rPr>
              <a:t> </a:t>
            </a:r>
            <a:r>
              <a:rPr lang="tr-TR" sz="10000" dirty="0" smtClean="0">
                <a:solidFill>
                  <a:srgbClr val="FF0000"/>
                </a:solidFill>
                <a:latin typeface="+mj-lt"/>
                <a:cs typeface="Times New Roman" pitchFamily="18" charset="0"/>
              </a:rPr>
              <a:t>toplantı nisabı aranmaz</a:t>
            </a:r>
            <a:r>
              <a:rPr lang="tr-TR" sz="10000" dirty="0" smtClean="0">
                <a:latin typeface="+mj-lt"/>
                <a:cs typeface="Times New Roman" pitchFamily="18" charset="0"/>
              </a:rPr>
              <a:t>, kararlar toplantıda mevcut oyların çoğunluğu ile alınır  ( 6103/20 ).</a:t>
            </a:r>
          </a:p>
          <a:p>
            <a:pPr marL="0" indent="0" algn="ctr">
              <a:buNone/>
            </a:pPr>
            <a:endParaRPr lang="tr-TR" sz="2000" b="1" i="1" dirty="0">
              <a:latin typeface="Times New Roman" pitchFamily="18" charset="0"/>
              <a:cs typeface="Times New Roman" pitchFamily="18" charset="0"/>
            </a:endParaRPr>
          </a:p>
          <a:p>
            <a:pPr marL="0" indent="0" algn="ctr">
              <a:buNone/>
            </a:pPr>
            <a:endParaRPr lang="tr-TR" sz="2400" dirty="0">
              <a:latin typeface="Times New Roman" pitchFamily="18" charset="0"/>
              <a:cs typeface="Times New Roman" pitchFamily="18" charset="0"/>
            </a:endParaRPr>
          </a:p>
        </p:txBody>
      </p:sp>
      <p:sp>
        <p:nvSpPr>
          <p:cNvPr id="4" name="İçerik Yer Tutucusu 2"/>
          <p:cNvSpPr txBox="1">
            <a:spLocks/>
          </p:cNvSpPr>
          <p:nvPr/>
        </p:nvSpPr>
        <p:spPr>
          <a:xfrm>
            <a:off x="467544" y="16288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tr-TR"/>
          </a:p>
        </p:txBody>
      </p:sp>
      <p:sp>
        <p:nvSpPr>
          <p:cNvPr id="5" name="4 Slayt Numarası Yer Tutucusu"/>
          <p:cNvSpPr>
            <a:spLocks noGrp="1"/>
          </p:cNvSpPr>
          <p:nvPr>
            <p:ph type="sldNum" sz="quarter" idx="12"/>
          </p:nvPr>
        </p:nvSpPr>
        <p:spPr/>
        <p:txBody>
          <a:bodyPr/>
          <a:lstStyle/>
          <a:p>
            <a:fld id="{A83EBCD1-A007-4106-859D-37DFF5E7E6BE}" type="slidenum">
              <a:rPr lang="tr-TR" smtClean="0"/>
              <a:pPr/>
              <a:t>6</a:t>
            </a:fld>
            <a:endParaRPr lang="tr-TR"/>
          </a:p>
        </p:txBody>
      </p:sp>
    </p:spTree>
    <p:extLst>
      <p:ext uri="{BB962C8B-B14F-4D97-AF65-F5344CB8AC3E}">
        <p14:creationId xmlns:p14="http://schemas.microsoft.com/office/powerpoint/2010/main" val="4302949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lnSpcReduction="20000"/>
          </a:bodyPr>
          <a:lstStyle/>
          <a:p>
            <a:pPr marL="0" indent="0" algn="ctr">
              <a:buNone/>
            </a:pPr>
            <a:r>
              <a:rPr lang="tr-TR" sz="2800" b="1" u="sng" dirty="0">
                <a:ea typeface="MS Mincho" charset="-128"/>
              </a:rPr>
              <a:t>I-	DÖNEN VARLIKLAR</a:t>
            </a:r>
            <a:endParaRPr lang="tr-TR" sz="2800" u="sng" dirty="0">
              <a:ea typeface="MS Mincho" charset="-128"/>
            </a:endParaRPr>
          </a:p>
          <a:p>
            <a:pPr marL="0" indent="0" algn="just">
              <a:buNone/>
            </a:pPr>
            <a:r>
              <a:rPr lang="tr-TR" sz="2800" dirty="0">
                <a:ea typeface="MS Mincho" charset="-128"/>
              </a:rPr>
              <a:t>A.	</a:t>
            </a:r>
            <a:r>
              <a:rPr lang="tr-TR" sz="2800" dirty="0"/>
              <a:t>Nakit ve Nakit Benzeri Varlıklar</a:t>
            </a:r>
          </a:p>
          <a:p>
            <a:pPr marL="0" indent="0" algn="just">
              <a:buNone/>
            </a:pPr>
            <a:r>
              <a:rPr lang="tr-TR" sz="2800" b="1" dirty="0">
                <a:ea typeface="MS Mincho" charset="-128"/>
              </a:rPr>
              <a:t>B.	Finansal Varlıklar </a:t>
            </a:r>
            <a:r>
              <a:rPr lang="tr-TR" sz="2800" b="1" dirty="0"/>
              <a:t>(</a:t>
            </a:r>
            <a:r>
              <a:rPr lang="tr-TR" sz="2800" b="1" dirty="0">
                <a:ea typeface="MS Mincho" charset="-128"/>
              </a:rPr>
              <a:t>Menkul Kıymetler </a:t>
            </a:r>
            <a:r>
              <a:rPr lang="tr-TR" sz="2800" b="1" dirty="0"/>
              <a:t>)</a:t>
            </a:r>
          </a:p>
          <a:p>
            <a:pPr marL="0" indent="0" algn="just">
              <a:buNone/>
            </a:pPr>
            <a:r>
              <a:rPr lang="tr-TR" sz="2800" dirty="0">
                <a:ea typeface="MS Mincho" charset="-128"/>
              </a:rPr>
              <a:t>C.	Ticari Alacaklar</a:t>
            </a:r>
          </a:p>
          <a:p>
            <a:pPr marL="0" indent="0" algn="just">
              <a:buNone/>
            </a:pPr>
            <a:r>
              <a:rPr lang="tr-TR" sz="2800" b="1" dirty="0">
                <a:ea typeface="MS Mincho" charset="-128"/>
              </a:rPr>
              <a:t>D.	İlişkili Taraflardan Alacaklar</a:t>
            </a:r>
          </a:p>
          <a:p>
            <a:pPr marL="0" indent="0" algn="just">
              <a:buNone/>
            </a:pPr>
            <a:r>
              <a:rPr lang="tr-TR" sz="2800" dirty="0">
                <a:ea typeface="MS Mincho" charset="-128"/>
              </a:rPr>
              <a:t>E.	Diğer Alaca</a:t>
            </a:r>
            <a:r>
              <a:rPr lang="tr-TR" sz="2800" dirty="0"/>
              <a:t>k</a:t>
            </a:r>
            <a:r>
              <a:rPr lang="tr-TR" sz="2800" dirty="0">
                <a:ea typeface="MS Mincho" charset="-128"/>
              </a:rPr>
              <a:t>lar</a:t>
            </a:r>
          </a:p>
          <a:p>
            <a:pPr marL="514350" indent="-514350" algn="just">
              <a:buAutoNum type="alphaUcPeriod" startAt="6"/>
            </a:pPr>
            <a:r>
              <a:rPr lang="tr-TR" sz="2800" dirty="0" smtClean="0">
                <a:ea typeface="MS Mincho" charset="-128"/>
              </a:rPr>
              <a:t>      Stoklar</a:t>
            </a:r>
          </a:p>
          <a:p>
            <a:pPr marL="0" indent="0" algn="just">
              <a:lnSpc>
                <a:spcPct val="90000"/>
              </a:lnSpc>
              <a:buNone/>
            </a:pPr>
            <a:r>
              <a:rPr lang="tr-TR" sz="2800" b="1" dirty="0">
                <a:ea typeface="MS Mincho" charset="-128"/>
              </a:rPr>
              <a:t>G.	Canl</a:t>
            </a:r>
            <a:r>
              <a:rPr lang="tr-TR" sz="2800" b="1" dirty="0"/>
              <a:t>ı</a:t>
            </a:r>
            <a:r>
              <a:rPr lang="tr-TR" sz="2800" b="1" dirty="0">
                <a:ea typeface="MS Mincho" charset="-128"/>
              </a:rPr>
              <a:t> </a:t>
            </a:r>
            <a:r>
              <a:rPr lang="tr-TR" sz="2800" b="1" dirty="0" smtClean="0">
                <a:ea typeface="MS Mincho" charset="-128"/>
              </a:rPr>
              <a:t>Varl</a:t>
            </a:r>
            <a:r>
              <a:rPr lang="tr-TR" sz="2800" b="1" dirty="0" smtClean="0"/>
              <a:t>ı</a:t>
            </a:r>
            <a:r>
              <a:rPr lang="tr-TR" sz="2800" b="1" dirty="0" smtClean="0">
                <a:ea typeface="MS Mincho" charset="-128"/>
              </a:rPr>
              <a:t>klar(Bitkiler dahil)</a:t>
            </a:r>
            <a:endParaRPr lang="tr-TR" sz="2800" b="1" dirty="0">
              <a:ea typeface="MS Mincho" charset="-128"/>
            </a:endParaRPr>
          </a:p>
          <a:p>
            <a:pPr marL="0" indent="0" algn="just">
              <a:lnSpc>
                <a:spcPct val="90000"/>
              </a:lnSpc>
              <a:buNone/>
            </a:pPr>
            <a:r>
              <a:rPr lang="tr-TR" sz="2800" b="1" dirty="0">
                <a:ea typeface="MS Mincho" charset="-128"/>
              </a:rPr>
              <a:t>H.	</a:t>
            </a:r>
            <a:r>
              <a:rPr lang="tr-TR" sz="2800" b="1" dirty="0" smtClean="0">
                <a:ea typeface="MS Mincho" charset="-128"/>
              </a:rPr>
              <a:t>İnşaat </a:t>
            </a:r>
            <a:r>
              <a:rPr lang="tr-TR" sz="2800" b="1" dirty="0">
                <a:ea typeface="MS Mincho" charset="-128"/>
              </a:rPr>
              <a:t>Sözleşmesi Varl</a:t>
            </a:r>
            <a:r>
              <a:rPr lang="tr-TR" sz="2800" b="1" dirty="0"/>
              <a:t>ı</a:t>
            </a:r>
            <a:r>
              <a:rPr lang="tr-TR" sz="2800" b="1" dirty="0">
                <a:ea typeface="MS Mincho" charset="-128"/>
              </a:rPr>
              <a:t>klar</a:t>
            </a:r>
            <a:r>
              <a:rPr lang="tr-TR" sz="2800" b="1" dirty="0"/>
              <a:t>ı</a:t>
            </a:r>
            <a:r>
              <a:rPr lang="tr-TR" sz="2800" dirty="0">
                <a:ea typeface="MS Mincho" charset="-128"/>
              </a:rPr>
              <a:t> </a:t>
            </a:r>
            <a:r>
              <a:rPr lang="tr-TR" sz="2800" dirty="0"/>
              <a:t>(</a:t>
            </a:r>
            <a:r>
              <a:rPr lang="tr-TR" sz="2800" dirty="0">
                <a:ea typeface="MS Mincho" charset="-128"/>
              </a:rPr>
              <a:t>Y</a:t>
            </a:r>
            <a:r>
              <a:rPr lang="tr-TR" sz="2800" dirty="0"/>
              <a:t>ı</a:t>
            </a:r>
            <a:r>
              <a:rPr lang="tr-TR" sz="2800" dirty="0">
                <a:ea typeface="MS Mincho" charset="-128"/>
              </a:rPr>
              <a:t>llara Yayg</a:t>
            </a:r>
            <a:r>
              <a:rPr lang="tr-TR" sz="2800" dirty="0"/>
              <a:t>ı</a:t>
            </a:r>
            <a:r>
              <a:rPr lang="tr-TR" sz="2800" dirty="0">
                <a:ea typeface="MS Mincho" charset="-128"/>
              </a:rPr>
              <a:t>n İn</a:t>
            </a:r>
            <a:r>
              <a:rPr lang="tr-TR" sz="2800" dirty="0"/>
              <a:t>ş</a:t>
            </a:r>
            <a:r>
              <a:rPr lang="tr-TR" sz="2800" dirty="0">
                <a:ea typeface="MS Mincho" charset="-128"/>
              </a:rPr>
              <a:t>aat ve </a:t>
            </a:r>
            <a:r>
              <a:rPr lang="tr-TR" sz="2800" dirty="0" smtClean="0">
                <a:ea typeface="MS Mincho" charset="-128"/>
              </a:rPr>
              <a:t>    onar</a:t>
            </a:r>
            <a:r>
              <a:rPr lang="tr-TR" sz="2800" dirty="0" smtClean="0"/>
              <a:t>ı</a:t>
            </a:r>
            <a:r>
              <a:rPr lang="tr-TR" sz="2800" dirty="0" smtClean="0">
                <a:ea typeface="MS Mincho" charset="-128"/>
              </a:rPr>
              <a:t>m </a:t>
            </a:r>
            <a:r>
              <a:rPr lang="tr-TR" sz="2800" dirty="0">
                <a:ea typeface="MS Mincho" charset="-128"/>
              </a:rPr>
              <a:t>Maliyetleri</a:t>
            </a:r>
            <a:r>
              <a:rPr lang="tr-TR" sz="2800" dirty="0"/>
              <a:t>)</a:t>
            </a:r>
          </a:p>
          <a:p>
            <a:pPr marL="0" indent="0" algn="just">
              <a:lnSpc>
                <a:spcPct val="90000"/>
              </a:lnSpc>
              <a:buNone/>
            </a:pPr>
            <a:r>
              <a:rPr lang="tr-TR" sz="2800" dirty="0">
                <a:ea typeface="MS Mincho" charset="-128"/>
              </a:rPr>
              <a:t>I.	Gelecek Aylara Ait Gider</a:t>
            </a:r>
            <a:r>
              <a:rPr lang="tr-TR" sz="2800" dirty="0"/>
              <a:t>ler</a:t>
            </a:r>
            <a:r>
              <a:rPr lang="tr-TR" sz="2800" dirty="0">
                <a:ea typeface="MS Mincho" charset="-128"/>
              </a:rPr>
              <a:t> ve Gelir Tahakkukları</a:t>
            </a:r>
          </a:p>
          <a:p>
            <a:pPr marL="0" indent="0" algn="just">
              <a:lnSpc>
                <a:spcPct val="90000"/>
              </a:lnSpc>
              <a:buNone/>
            </a:pPr>
            <a:r>
              <a:rPr lang="tr-TR" sz="2800" dirty="0">
                <a:ea typeface="MS Mincho" charset="-128"/>
              </a:rPr>
              <a:t>İ.	Di</a:t>
            </a:r>
            <a:r>
              <a:rPr lang="tr-TR" sz="2800" dirty="0"/>
              <a:t>ğ</a:t>
            </a:r>
            <a:r>
              <a:rPr lang="tr-TR" sz="2800" dirty="0">
                <a:ea typeface="MS Mincho" charset="-128"/>
              </a:rPr>
              <a:t>er Dönen Varl</a:t>
            </a:r>
            <a:r>
              <a:rPr lang="tr-TR" sz="2800" dirty="0"/>
              <a:t>ı</a:t>
            </a:r>
            <a:r>
              <a:rPr lang="tr-TR" sz="2800" dirty="0">
                <a:ea typeface="MS Mincho" charset="-128"/>
              </a:rPr>
              <a:t>klar</a:t>
            </a:r>
          </a:p>
          <a:p>
            <a:pPr marL="0" indent="0" algn="just">
              <a:lnSpc>
                <a:spcPct val="90000"/>
              </a:lnSpc>
              <a:buNone/>
            </a:pPr>
            <a:r>
              <a:rPr lang="tr-TR" sz="2800" b="1" dirty="0">
                <a:ea typeface="MS Mincho" charset="-128"/>
              </a:rPr>
              <a:t>J.	Sat</a:t>
            </a:r>
            <a:r>
              <a:rPr lang="tr-TR" sz="2800" b="1" dirty="0"/>
              <a:t>ı</a:t>
            </a:r>
            <a:r>
              <a:rPr lang="tr-TR" sz="2800" b="1" dirty="0">
                <a:ea typeface="MS Mincho" charset="-128"/>
              </a:rPr>
              <a:t>ş Ama</a:t>
            </a:r>
            <a:r>
              <a:rPr lang="tr-TR" sz="2800" b="1" dirty="0"/>
              <a:t>cıyla</a:t>
            </a:r>
            <a:r>
              <a:rPr lang="tr-TR" sz="2800" b="1" dirty="0">
                <a:ea typeface="MS Mincho" charset="-128"/>
              </a:rPr>
              <a:t> Elde Tutulan Duran Varl</a:t>
            </a:r>
            <a:r>
              <a:rPr lang="tr-TR" sz="2800" b="1" dirty="0"/>
              <a:t>ı</a:t>
            </a:r>
            <a:r>
              <a:rPr lang="tr-TR" sz="2800" b="1" dirty="0">
                <a:ea typeface="MS Mincho" charset="-128"/>
              </a:rPr>
              <a:t>klar ve Durdurulan Faaliyetle</a:t>
            </a:r>
            <a:r>
              <a:rPr lang="tr-TR" sz="2800" b="1" dirty="0"/>
              <a:t>r</a:t>
            </a:r>
          </a:p>
          <a:p>
            <a:pPr marL="514350" indent="-514350" algn="just">
              <a:buAutoNum type="alphaUcPeriod" startAt="6"/>
            </a:pPr>
            <a:endParaRPr lang="tr-TR" sz="2800" dirty="0">
              <a:ea typeface="MS Mincho" charset="-128"/>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BİLANÇO ÖNERİSİ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60</a:t>
            </a:fld>
            <a:endParaRPr lang="tr-TR"/>
          </a:p>
        </p:txBody>
      </p:sp>
    </p:spTree>
    <p:extLst>
      <p:ext uri="{BB962C8B-B14F-4D97-AF65-F5344CB8AC3E}">
        <p14:creationId xmlns:p14="http://schemas.microsoft.com/office/powerpoint/2010/main" val="211333858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85000" lnSpcReduction="20000"/>
          </a:bodyPr>
          <a:lstStyle/>
          <a:p>
            <a:pPr marL="0" indent="0" algn="ctr">
              <a:buNone/>
            </a:pPr>
            <a:r>
              <a:rPr lang="tr-TR" sz="2800" b="1" u="sng" dirty="0">
                <a:ea typeface="MS Mincho" charset="-128"/>
              </a:rPr>
              <a:t>I-	</a:t>
            </a:r>
            <a:r>
              <a:rPr lang="tr-TR" sz="2800" b="1" u="sng" dirty="0" smtClean="0">
                <a:ea typeface="MS Mincho" charset="-128"/>
              </a:rPr>
              <a:t>DURAN VARLIKLAR</a:t>
            </a:r>
            <a:endParaRPr lang="tr-TR" sz="2800" u="sng" dirty="0">
              <a:ea typeface="MS Mincho" charset="-128"/>
            </a:endParaRPr>
          </a:p>
          <a:p>
            <a:pPr marL="0" indent="0" algn="just">
              <a:buNone/>
            </a:pPr>
            <a:r>
              <a:rPr lang="tr-TR" sz="2800" dirty="0" smtClean="0">
                <a:ea typeface="MS Mincho" charset="-128"/>
              </a:rPr>
              <a:t>A.	Ticari </a:t>
            </a:r>
            <a:r>
              <a:rPr lang="tr-TR" sz="2800" dirty="0">
                <a:ea typeface="MS Mincho" charset="-128"/>
              </a:rPr>
              <a:t>Alacaklar</a:t>
            </a:r>
            <a:endParaRPr lang="tr-TR" sz="2800" dirty="0"/>
          </a:p>
          <a:p>
            <a:pPr marL="0" indent="0" algn="just">
              <a:buNone/>
            </a:pPr>
            <a:r>
              <a:rPr lang="tr-TR" sz="2800" b="1" dirty="0" smtClean="0"/>
              <a:t>B.	İlişkili </a:t>
            </a:r>
            <a:r>
              <a:rPr lang="tr-TR" sz="2800" b="1" dirty="0"/>
              <a:t>Taraflardan Alacaklar</a:t>
            </a:r>
          </a:p>
          <a:p>
            <a:pPr marL="0" indent="0" algn="just">
              <a:buNone/>
            </a:pPr>
            <a:r>
              <a:rPr lang="tr-TR" sz="2800" dirty="0" smtClean="0"/>
              <a:t>C</a:t>
            </a:r>
            <a:r>
              <a:rPr lang="tr-TR" sz="2800" dirty="0" smtClean="0">
                <a:ea typeface="MS Mincho" charset="-128"/>
              </a:rPr>
              <a:t>.	Di</a:t>
            </a:r>
            <a:r>
              <a:rPr lang="tr-TR" sz="2800" dirty="0" smtClean="0"/>
              <a:t>ğ</a:t>
            </a:r>
            <a:r>
              <a:rPr lang="tr-TR" sz="2800" dirty="0" smtClean="0">
                <a:ea typeface="MS Mincho" charset="-128"/>
              </a:rPr>
              <a:t>er </a:t>
            </a:r>
            <a:r>
              <a:rPr lang="tr-TR" sz="2800" dirty="0">
                <a:ea typeface="MS Mincho" charset="-128"/>
              </a:rPr>
              <a:t>Alacaklar</a:t>
            </a:r>
          </a:p>
          <a:p>
            <a:pPr marL="0" indent="0" algn="just">
              <a:buNone/>
            </a:pPr>
            <a:r>
              <a:rPr lang="tr-TR" sz="2800" dirty="0" smtClean="0"/>
              <a:t>D</a:t>
            </a:r>
            <a:r>
              <a:rPr lang="tr-TR" sz="2800" dirty="0" smtClean="0">
                <a:ea typeface="MS Mincho" charset="-128"/>
              </a:rPr>
              <a:t>.	</a:t>
            </a:r>
            <a:r>
              <a:rPr lang="tr-TR" sz="2800" dirty="0" smtClean="0"/>
              <a:t>Finansal(mali</a:t>
            </a:r>
            <a:r>
              <a:rPr lang="tr-TR" sz="2800" dirty="0"/>
              <a:t>)</a:t>
            </a:r>
            <a:r>
              <a:rPr lang="tr-TR" sz="2800" dirty="0">
                <a:ea typeface="MS Mincho" charset="-128"/>
              </a:rPr>
              <a:t> Duran Varl</a:t>
            </a:r>
            <a:r>
              <a:rPr lang="tr-TR" sz="2800" dirty="0"/>
              <a:t>ı</a:t>
            </a:r>
            <a:r>
              <a:rPr lang="tr-TR" sz="2800" dirty="0">
                <a:ea typeface="MS Mincho" charset="-128"/>
              </a:rPr>
              <a:t>klar</a:t>
            </a:r>
            <a:endParaRPr lang="tr-TR" sz="2800" dirty="0"/>
          </a:p>
          <a:p>
            <a:pPr marL="0" indent="0" algn="just">
              <a:buNone/>
            </a:pPr>
            <a:r>
              <a:rPr lang="tr-TR" sz="2800" b="1" dirty="0" smtClean="0"/>
              <a:t>E.	Canlı </a:t>
            </a:r>
            <a:r>
              <a:rPr lang="tr-TR" sz="2800" b="1" dirty="0"/>
              <a:t>Varlıklar</a:t>
            </a:r>
          </a:p>
          <a:p>
            <a:pPr marL="0" indent="0" algn="just">
              <a:buNone/>
            </a:pPr>
            <a:r>
              <a:rPr lang="tr-TR" sz="2800" b="1" dirty="0" smtClean="0"/>
              <a:t>F</a:t>
            </a:r>
            <a:r>
              <a:rPr lang="tr-TR" sz="2800" b="1" dirty="0" smtClean="0">
                <a:ea typeface="MS Mincho" charset="-128"/>
              </a:rPr>
              <a:t>.	</a:t>
            </a:r>
            <a:r>
              <a:rPr lang="tr-TR" sz="2800" b="1" dirty="0" smtClean="0"/>
              <a:t>Yatırım </a:t>
            </a:r>
            <a:r>
              <a:rPr lang="tr-TR" sz="2800" b="1" dirty="0"/>
              <a:t>Amaçlı </a:t>
            </a:r>
            <a:r>
              <a:rPr lang="tr-TR" sz="2800" b="1" dirty="0" smtClean="0"/>
              <a:t>Gayrimenkuller</a:t>
            </a:r>
          </a:p>
          <a:p>
            <a:pPr marL="0" indent="0" algn="just">
              <a:buNone/>
            </a:pPr>
            <a:r>
              <a:rPr lang="tr-TR" sz="2800" dirty="0" smtClean="0"/>
              <a:t>G.	</a:t>
            </a:r>
            <a:r>
              <a:rPr lang="tr-TR" sz="2800" dirty="0" smtClean="0">
                <a:ea typeface="MS Mincho" charset="-128"/>
              </a:rPr>
              <a:t>Maddi </a:t>
            </a:r>
            <a:r>
              <a:rPr lang="tr-TR" sz="2800" dirty="0">
                <a:ea typeface="MS Mincho" charset="-128"/>
              </a:rPr>
              <a:t>Duran Varl</a:t>
            </a:r>
            <a:r>
              <a:rPr lang="tr-TR" sz="2800" dirty="0"/>
              <a:t>ı</a:t>
            </a:r>
            <a:r>
              <a:rPr lang="tr-TR" sz="2800" dirty="0">
                <a:ea typeface="MS Mincho" charset="-128"/>
              </a:rPr>
              <a:t>klar</a:t>
            </a:r>
          </a:p>
          <a:p>
            <a:pPr marL="0" indent="0" algn="just">
              <a:buNone/>
            </a:pPr>
            <a:r>
              <a:rPr lang="tr-TR" sz="2800" b="1" dirty="0" smtClean="0"/>
              <a:t>H.	Şerefiye</a:t>
            </a:r>
            <a:endParaRPr lang="tr-TR" sz="2800" b="1" dirty="0"/>
          </a:p>
          <a:p>
            <a:pPr marL="0" indent="0" algn="just">
              <a:buNone/>
            </a:pPr>
            <a:r>
              <a:rPr lang="tr-TR" sz="2800" dirty="0" smtClean="0"/>
              <a:t>I.</a:t>
            </a:r>
            <a:r>
              <a:rPr lang="tr-TR" sz="2800" dirty="0" smtClean="0">
                <a:ea typeface="MS Mincho" charset="-128"/>
              </a:rPr>
              <a:t>	Maddi </a:t>
            </a:r>
            <a:r>
              <a:rPr lang="tr-TR" sz="2800" dirty="0">
                <a:ea typeface="MS Mincho" charset="-128"/>
              </a:rPr>
              <a:t>Olmayan Duran Varl</a:t>
            </a:r>
            <a:r>
              <a:rPr lang="tr-TR" sz="2800" dirty="0"/>
              <a:t>ı</a:t>
            </a:r>
            <a:r>
              <a:rPr lang="tr-TR" sz="2800" dirty="0">
                <a:ea typeface="MS Mincho" charset="-128"/>
              </a:rPr>
              <a:t>k</a:t>
            </a:r>
            <a:r>
              <a:rPr lang="tr-TR" sz="2800" dirty="0"/>
              <a:t>lar</a:t>
            </a:r>
          </a:p>
          <a:p>
            <a:pPr marL="0" indent="0" algn="just">
              <a:buNone/>
            </a:pPr>
            <a:r>
              <a:rPr lang="tr-TR" sz="2800" dirty="0" smtClean="0"/>
              <a:t>İ</a:t>
            </a:r>
            <a:r>
              <a:rPr lang="tr-TR" sz="2800" dirty="0" smtClean="0">
                <a:ea typeface="MS Mincho" charset="-128"/>
              </a:rPr>
              <a:t>.	Özel </a:t>
            </a:r>
            <a:r>
              <a:rPr lang="tr-TR" sz="2800" dirty="0">
                <a:ea typeface="MS Mincho" charset="-128"/>
              </a:rPr>
              <a:t>Tükenmeye Tabi Varl</a:t>
            </a:r>
            <a:r>
              <a:rPr lang="tr-TR" sz="2800" dirty="0"/>
              <a:t>ı</a:t>
            </a:r>
            <a:r>
              <a:rPr lang="tr-TR" sz="2800" dirty="0">
                <a:ea typeface="MS Mincho" charset="-128"/>
              </a:rPr>
              <a:t>klar</a:t>
            </a:r>
          </a:p>
          <a:p>
            <a:pPr marL="0" indent="0" algn="just">
              <a:buNone/>
            </a:pPr>
            <a:r>
              <a:rPr lang="tr-TR" sz="2800" dirty="0" smtClean="0"/>
              <a:t>J</a:t>
            </a:r>
            <a:r>
              <a:rPr lang="tr-TR" sz="2800" dirty="0" smtClean="0">
                <a:ea typeface="MS Mincho" charset="-128"/>
              </a:rPr>
              <a:t>.	Gelecek </a:t>
            </a:r>
            <a:r>
              <a:rPr lang="tr-TR" sz="2800" dirty="0">
                <a:ea typeface="MS Mincho" charset="-128"/>
              </a:rPr>
              <a:t>Y</a:t>
            </a:r>
            <a:r>
              <a:rPr lang="tr-TR" sz="2800" dirty="0"/>
              <a:t>ı</a:t>
            </a:r>
            <a:r>
              <a:rPr lang="tr-TR" sz="2800" dirty="0">
                <a:ea typeface="MS Mincho" charset="-128"/>
              </a:rPr>
              <a:t>llara Ait Giderler Ve Gelir Tahakkuklar</a:t>
            </a:r>
            <a:r>
              <a:rPr lang="tr-TR" sz="2800" dirty="0"/>
              <a:t>ı</a:t>
            </a:r>
          </a:p>
          <a:p>
            <a:pPr marL="0" indent="0" algn="just">
              <a:buNone/>
            </a:pPr>
            <a:r>
              <a:rPr lang="tr-TR" sz="2800" b="1" dirty="0"/>
              <a:t>K</a:t>
            </a:r>
            <a:r>
              <a:rPr lang="tr-TR" sz="2800" b="1" dirty="0" smtClean="0"/>
              <a:t>.	Ertelenmiş </a:t>
            </a:r>
            <a:r>
              <a:rPr lang="tr-TR" sz="2800" b="1" dirty="0"/>
              <a:t>Vergi Varlığı</a:t>
            </a:r>
          </a:p>
          <a:p>
            <a:pPr marL="0" indent="0" algn="just">
              <a:buNone/>
            </a:pPr>
            <a:r>
              <a:rPr lang="tr-TR" sz="2800" dirty="0" smtClean="0"/>
              <a:t>L</a:t>
            </a:r>
            <a:r>
              <a:rPr lang="tr-TR" sz="2800" dirty="0" smtClean="0">
                <a:ea typeface="MS Mincho" charset="-128"/>
              </a:rPr>
              <a:t>.	Di</a:t>
            </a:r>
            <a:r>
              <a:rPr lang="tr-TR" sz="2800" dirty="0" smtClean="0"/>
              <a:t>ğ</a:t>
            </a:r>
            <a:r>
              <a:rPr lang="tr-TR" sz="2800" dirty="0" smtClean="0">
                <a:ea typeface="MS Mincho" charset="-128"/>
              </a:rPr>
              <a:t>er </a:t>
            </a:r>
            <a:r>
              <a:rPr lang="tr-TR" sz="2800" dirty="0">
                <a:ea typeface="MS Mincho" charset="-128"/>
              </a:rPr>
              <a:t>Duran Varl</a:t>
            </a:r>
            <a:r>
              <a:rPr lang="tr-TR" sz="2800" dirty="0"/>
              <a:t>ı</a:t>
            </a:r>
            <a:r>
              <a:rPr lang="tr-TR" sz="2800" dirty="0">
                <a:ea typeface="MS Mincho" charset="-128"/>
              </a:rPr>
              <a:t>klar</a:t>
            </a:r>
          </a:p>
          <a:p>
            <a:pPr marL="0" indent="0" algn="just">
              <a:buNone/>
            </a:pPr>
            <a:endParaRPr lang="tr-TR" sz="2800" b="1" dirty="0">
              <a:solidFill>
                <a:schemeClr val="tx2"/>
              </a:solidFill>
            </a:endParaRPr>
          </a:p>
          <a:p>
            <a:pPr marL="514350" indent="-514350" algn="just">
              <a:buAutoNum type="alphaUcPeriod" startAt="6"/>
            </a:pPr>
            <a:endParaRPr lang="tr-TR" sz="2800" dirty="0">
              <a:ea typeface="MS Mincho" charset="-128"/>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BİLANÇO ÖNERİSİ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61</a:t>
            </a:fld>
            <a:endParaRPr lang="tr-TR"/>
          </a:p>
        </p:txBody>
      </p:sp>
    </p:spTree>
    <p:extLst>
      <p:ext uri="{BB962C8B-B14F-4D97-AF65-F5344CB8AC3E}">
        <p14:creationId xmlns:p14="http://schemas.microsoft.com/office/powerpoint/2010/main" val="74495767"/>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lnSpcReduction="20000"/>
          </a:bodyPr>
          <a:lstStyle/>
          <a:p>
            <a:pPr marL="0" indent="0" algn="ctr">
              <a:buNone/>
            </a:pPr>
            <a:r>
              <a:rPr lang="tr-TR" sz="2800" b="1" u="sng" dirty="0">
                <a:ea typeface="MS Mincho" charset="-128"/>
              </a:rPr>
              <a:t>I-	</a:t>
            </a:r>
            <a:r>
              <a:rPr lang="tr-TR" sz="2800" b="1" u="sng" dirty="0" smtClean="0">
                <a:ea typeface="MS Mincho" charset="-128"/>
              </a:rPr>
              <a:t>KISA VADELİ YABANCI KAYNAKLAR</a:t>
            </a:r>
            <a:endParaRPr lang="tr-TR" sz="2800" u="sng" dirty="0">
              <a:ea typeface="MS Mincho" charset="-128"/>
            </a:endParaRPr>
          </a:p>
          <a:p>
            <a:pPr marL="0" indent="0" algn="just">
              <a:buNone/>
            </a:pPr>
            <a:r>
              <a:rPr lang="tr-TR" sz="2800" dirty="0" smtClean="0">
                <a:ea typeface="MS Mincho" charset="-128"/>
              </a:rPr>
              <a:t>A.	Mali </a:t>
            </a:r>
            <a:r>
              <a:rPr lang="tr-TR" sz="2800" dirty="0">
                <a:ea typeface="MS Mincho" charset="-128"/>
              </a:rPr>
              <a:t>Borçlar (Finansal Borçlar)</a:t>
            </a:r>
          </a:p>
          <a:p>
            <a:pPr marL="0" indent="0" algn="just">
              <a:buNone/>
            </a:pPr>
            <a:r>
              <a:rPr lang="tr-TR" sz="2800" dirty="0" smtClean="0">
                <a:ea typeface="MS Mincho" charset="-128"/>
              </a:rPr>
              <a:t>B.	Ticari </a:t>
            </a:r>
            <a:r>
              <a:rPr lang="tr-TR" sz="2800" dirty="0">
                <a:ea typeface="MS Mincho" charset="-128"/>
              </a:rPr>
              <a:t>Borçlar</a:t>
            </a:r>
          </a:p>
          <a:p>
            <a:pPr marL="0" indent="0" algn="just">
              <a:buNone/>
            </a:pPr>
            <a:r>
              <a:rPr lang="tr-TR" sz="2800" b="1" dirty="0" smtClean="0">
                <a:ea typeface="MS Mincho" charset="-128"/>
              </a:rPr>
              <a:t>C.	İlişkili </a:t>
            </a:r>
            <a:r>
              <a:rPr lang="tr-TR" sz="2800" b="1" dirty="0">
                <a:ea typeface="MS Mincho" charset="-128"/>
              </a:rPr>
              <a:t>Taraflara Borçlar</a:t>
            </a:r>
          </a:p>
          <a:p>
            <a:pPr marL="0" indent="0" algn="just">
              <a:buNone/>
            </a:pPr>
            <a:r>
              <a:rPr lang="tr-TR" sz="2800" dirty="0" smtClean="0">
                <a:ea typeface="MS Mincho" charset="-128"/>
              </a:rPr>
              <a:t>D.	Di</a:t>
            </a:r>
            <a:r>
              <a:rPr lang="tr-TR" sz="2800" dirty="0" smtClean="0"/>
              <a:t>ğ</a:t>
            </a:r>
            <a:r>
              <a:rPr lang="tr-TR" sz="2800" dirty="0" smtClean="0">
                <a:ea typeface="MS Mincho" charset="-128"/>
              </a:rPr>
              <a:t>er </a:t>
            </a:r>
            <a:r>
              <a:rPr lang="tr-TR" sz="2800" dirty="0">
                <a:ea typeface="MS Mincho" charset="-128"/>
              </a:rPr>
              <a:t>Borçlar</a:t>
            </a:r>
          </a:p>
          <a:p>
            <a:pPr marL="0" indent="0" algn="just">
              <a:buNone/>
            </a:pPr>
            <a:r>
              <a:rPr lang="tr-TR" sz="2800" dirty="0" smtClean="0">
                <a:ea typeface="MS Mincho" charset="-128"/>
              </a:rPr>
              <a:t>E.	Al</a:t>
            </a:r>
            <a:r>
              <a:rPr lang="tr-TR" sz="2800" dirty="0" smtClean="0"/>
              <a:t>ı</a:t>
            </a:r>
            <a:r>
              <a:rPr lang="tr-TR" sz="2800" dirty="0" smtClean="0">
                <a:ea typeface="MS Mincho" charset="-128"/>
              </a:rPr>
              <a:t>nan </a:t>
            </a:r>
            <a:r>
              <a:rPr lang="tr-TR" sz="2800" dirty="0">
                <a:ea typeface="MS Mincho" charset="-128"/>
              </a:rPr>
              <a:t>Avanslar</a:t>
            </a:r>
          </a:p>
          <a:p>
            <a:pPr marL="0" indent="0" algn="just">
              <a:buNone/>
            </a:pPr>
            <a:r>
              <a:rPr lang="tr-TR" sz="2800" dirty="0" smtClean="0">
                <a:ea typeface="MS Mincho" charset="-128"/>
              </a:rPr>
              <a:t>       E</a:t>
            </a:r>
            <a:r>
              <a:rPr lang="tr-TR" sz="2800" baseline="-30000" dirty="0" smtClean="0">
                <a:ea typeface="MS Mincho" charset="-128"/>
              </a:rPr>
              <a:t>1</a:t>
            </a:r>
            <a:r>
              <a:rPr lang="tr-TR" sz="2800" dirty="0" smtClean="0">
                <a:ea typeface="MS Mincho" charset="-128"/>
              </a:rPr>
              <a:t>.(</a:t>
            </a:r>
            <a:r>
              <a:rPr lang="tr-TR" sz="2800" dirty="0">
                <a:ea typeface="MS Mincho" charset="-128"/>
              </a:rPr>
              <a:t>Y</a:t>
            </a:r>
            <a:r>
              <a:rPr lang="tr-TR" sz="2800" dirty="0"/>
              <a:t>ı</a:t>
            </a:r>
            <a:r>
              <a:rPr lang="tr-TR" sz="2800" dirty="0">
                <a:ea typeface="MS Mincho" charset="-128"/>
              </a:rPr>
              <a:t>llara Yayg</a:t>
            </a:r>
            <a:r>
              <a:rPr lang="tr-TR" sz="2800" dirty="0"/>
              <a:t>ı</a:t>
            </a:r>
            <a:r>
              <a:rPr lang="tr-TR" sz="2800" dirty="0">
                <a:ea typeface="MS Mincho" charset="-128"/>
              </a:rPr>
              <a:t>n İn</a:t>
            </a:r>
            <a:r>
              <a:rPr lang="tr-TR" sz="2800" dirty="0"/>
              <a:t>ş</a:t>
            </a:r>
            <a:r>
              <a:rPr lang="tr-TR" sz="2800" dirty="0">
                <a:ea typeface="MS Mincho" charset="-128"/>
              </a:rPr>
              <a:t>aat ve Onar</a:t>
            </a:r>
            <a:r>
              <a:rPr lang="tr-TR" sz="2800" dirty="0"/>
              <a:t>ı</a:t>
            </a:r>
            <a:r>
              <a:rPr lang="tr-TR" sz="2800" dirty="0">
                <a:ea typeface="MS Mincho" charset="-128"/>
              </a:rPr>
              <a:t>m Hak Edi</a:t>
            </a:r>
            <a:r>
              <a:rPr lang="tr-TR" sz="2800" dirty="0"/>
              <a:t>ş</a:t>
            </a:r>
            <a:r>
              <a:rPr lang="tr-TR" sz="2800" dirty="0">
                <a:ea typeface="MS Mincho" charset="-128"/>
              </a:rPr>
              <a:t>leri</a:t>
            </a:r>
            <a:r>
              <a:rPr lang="tr-TR" sz="2800" dirty="0" smtClean="0">
                <a:ea typeface="MS Mincho" charset="-128"/>
              </a:rPr>
              <a:t>)</a:t>
            </a:r>
          </a:p>
          <a:p>
            <a:pPr marL="0" indent="0" algn="just">
              <a:buNone/>
            </a:pPr>
            <a:r>
              <a:rPr lang="tr-TR" sz="2800" dirty="0" smtClean="0">
                <a:ea typeface="MS Mincho" charset="-128"/>
              </a:rPr>
              <a:t>F.	Ödenecek </a:t>
            </a:r>
            <a:r>
              <a:rPr lang="tr-TR" sz="2800" dirty="0">
                <a:ea typeface="MS Mincho" charset="-128"/>
              </a:rPr>
              <a:t>Vergi Ve Di</a:t>
            </a:r>
            <a:r>
              <a:rPr lang="tr-TR" sz="2800" dirty="0"/>
              <a:t>ğ</a:t>
            </a:r>
            <a:r>
              <a:rPr lang="tr-TR" sz="2800" dirty="0">
                <a:ea typeface="MS Mincho" charset="-128"/>
              </a:rPr>
              <a:t>er Yükümlülükler</a:t>
            </a:r>
          </a:p>
          <a:p>
            <a:pPr marL="0" indent="0" algn="just">
              <a:buNone/>
            </a:pPr>
            <a:r>
              <a:rPr lang="tr-TR" sz="2800" dirty="0" smtClean="0">
                <a:ea typeface="MS Mincho" charset="-128"/>
              </a:rPr>
              <a:t>G.	Borç </a:t>
            </a:r>
            <a:r>
              <a:rPr lang="tr-TR" sz="2800" dirty="0">
                <a:ea typeface="MS Mincho" charset="-128"/>
              </a:rPr>
              <a:t>Ve Gider Kar</a:t>
            </a:r>
            <a:r>
              <a:rPr lang="tr-TR" sz="2800" dirty="0"/>
              <a:t>şı</a:t>
            </a:r>
            <a:r>
              <a:rPr lang="tr-TR" sz="2800" dirty="0">
                <a:ea typeface="MS Mincho" charset="-128"/>
              </a:rPr>
              <a:t>l</a:t>
            </a:r>
            <a:r>
              <a:rPr lang="tr-TR" sz="2800" dirty="0"/>
              <a:t>ı</a:t>
            </a:r>
            <a:r>
              <a:rPr lang="tr-TR" sz="2800" dirty="0">
                <a:ea typeface="MS Mincho" charset="-128"/>
              </a:rPr>
              <a:t>klar</a:t>
            </a:r>
            <a:r>
              <a:rPr lang="tr-TR" sz="2800" dirty="0"/>
              <a:t>ı</a:t>
            </a:r>
          </a:p>
          <a:p>
            <a:pPr marL="0" indent="0" algn="just">
              <a:buNone/>
            </a:pPr>
            <a:r>
              <a:rPr lang="tr-TR" sz="2800" dirty="0" smtClean="0">
                <a:ea typeface="MS Mincho" charset="-128"/>
              </a:rPr>
              <a:t>H.	Gelecek </a:t>
            </a:r>
            <a:r>
              <a:rPr lang="tr-TR" sz="2800" dirty="0">
                <a:ea typeface="MS Mincho" charset="-128"/>
              </a:rPr>
              <a:t>Aylara Ait Gelirler Ve Gider Tahakkuklar</a:t>
            </a:r>
            <a:r>
              <a:rPr lang="tr-TR" sz="2800" dirty="0"/>
              <a:t>ı</a:t>
            </a:r>
          </a:p>
          <a:p>
            <a:pPr marL="0" indent="0" algn="just">
              <a:buNone/>
            </a:pPr>
            <a:r>
              <a:rPr lang="tr-TR" sz="2800" dirty="0" smtClean="0">
                <a:ea typeface="MS Mincho" charset="-128"/>
              </a:rPr>
              <a:t>I.	Di</a:t>
            </a:r>
            <a:r>
              <a:rPr lang="tr-TR" sz="2800" dirty="0" smtClean="0"/>
              <a:t>ğ</a:t>
            </a:r>
            <a:r>
              <a:rPr lang="tr-TR" sz="2800" dirty="0" smtClean="0">
                <a:ea typeface="MS Mincho" charset="-128"/>
              </a:rPr>
              <a:t>er </a:t>
            </a:r>
            <a:r>
              <a:rPr lang="tr-TR" sz="2800" dirty="0">
                <a:ea typeface="MS Mincho" charset="-128"/>
              </a:rPr>
              <a:t>K</a:t>
            </a:r>
            <a:r>
              <a:rPr lang="tr-TR" sz="2800" dirty="0"/>
              <a:t>ı</a:t>
            </a:r>
            <a:r>
              <a:rPr lang="tr-TR" sz="2800" dirty="0">
                <a:ea typeface="MS Mincho" charset="-128"/>
              </a:rPr>
              <a:t>sa Vadeli Yabanc</a:t>
            </a:r>
            <a:r>
              <a:rPr lang="tr-TR" sz="2800" dirty="0"/>
              <a:t>ı</a:t>
            </a:r>
            <a:r>
              <a:rPr lang="tr-TR" sz="2800" dirty="0">
                <a:ea typeface="MS Mincho" charset="-128"/>
              </a:rPr>
              <a:t> Kaynaklar</a:t>
            </a:r>
          </a:p>
          <a:p>
            <a:pPr marL="0" indent="0" algn="just">
              <a:buNone/>
            </a:pPr>
            <a:r>
              <a:rPr lang="tr-TR" sz="2800" b="1" dirty="0" smtClean="0">
                <a:ea typeface="MS Mincho" charset="-128"/>
              </a:rPr>
              <a:t>İ.	Satış </a:t>
            </a:r>
            <a:r>
              <a:rPr lang="tr-TR" sz="2800" b="1" dirty="0">
                <a:ea typeface="MS Mincho" charset="-128"/>
              </a:rPr>
              <a:t>Amaçlı Elde Tutulan Duran Varlıklar ve Durdurulan Faaliyetlere     İlişkin Borçlar</a:t>
            </a:r>
          </a:p>
          <a:p>
            <a:pPr marL="0" indent="0" algn="just">
              <a:buNone/>
            </a:pPr>
            <a:endParaRPr lang="tr-TR" sz="2800" dirty="0">
              <a:ea typeface="MS Mincho" charset="-128"/>
            </a:endParaRPr>
          </a:p>
          <a:p>
            <a:pPr marL="0" indent="0" algn="just">
              <a:buNone/>
            </a:pPr>
            <a:endParaRPr lang="tr-TR" sz="2800" b="1" dirty="0">
              <a:solidFill>
                <a:schemeClr val="tx2"/>
              </a:solidFill>
            </a:endParaRPr>
          </a:p>
          <a:p>
            <a:pPr marL="514350" indent="-514350" algn="just">
              <a:buAutoNum type="alphaUcPeriod" startAt="6"/>
            </a:pPr>
            <a:endParaRPr lang="tr-TR" sz="2800" dirty="0">
              <a:ea typeface="MS Mincho" charset="-128"/>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BİLANÇO ÖNERİSİ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62</a:t>
            </a:fld>
            <a:endParaRPr lang="tr-TR"/>
          </a:p>
        </p:txBody>
      </p:sp>
    </p:spTree>
    <p:extLst>
      <p:ext uri="{BB962C8B-B14F-4D97-AF65-F5344CB8AC3E}">
        <p14:creationId xmlns:p14="http://schemas.microsoft.com/office/powerpoint/2010/main" val="3655998793"/>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ctr">
              <a:buNone/>
            </a:pPr>
            <a:r>
              <a:rPr lang="tr-TR" sz="2800" b="1" u="sng" dirty="0">
                <a:ea typeface="MS Mincho" charset="-128"/>
              </a:rPr>
              <a:t>I-	</a:t>
            </a:r>
            <a:r>
              <a:rPr lang="tr-TR" sz="2800" b="1" u="sng" dirty="0" smtClean="0">
                <a:ea typeface="MS Mincho" charset="-128"/>
              </a:rPr>
              <a:t>UZUN VADELİ </a:t>
            </a:r>
            <a:r>
              <a:rPr lang="tr-TR" sz="2800" b="1" u="sng" dirty="0">
                <a:ea typeface="MS Mincho" charset="-128"/>
              </a:rPr>
              <a:t>YABANCI KAYNAKLAR</a:t>
            </a:r>
            <a:endParaRPr lang="tr-TR" sz="2800" u="sng" dirty="0">
              <a:ea typeface="MS Mincho" charset="-128"/>
            </a:endParaRPr>
          </a:p>
          <a:p>
            <a:pPr marL="0" indent="0" algn="just">
              <a:lnSpc>
                <a:spcPct val="90000"/>
              </a:lnSpc>
              <a:buNone/>
            </a:pPr>
            <a:r>
              <a:rPr lang="tr-TR" sz="2800" dirty="0" smtClean="0">
                <a:ea typeface="MS Mincho" charset="-128"/>
              </a:rPr>
              <a:t>A.	Mali Borçlar (Finansal Borçlar)</a:t>
            </a:r>
          </a:p>
          <a:p>
            <a:pPr marL="0" indent="0" algn="just">
              <a:lnSpc>
                <a:spcPct val="90000"/>
              </a:lnSpc>
              <a:buNone/>
            </a:pPr>
            <a:r>
              <a:rPr lang="tr-TR" sz="2800" dirty="0" smtClean="0">
                <a:ea typeface="MS Mincho" charset="-128"/>
              </a:rPr>
              <a:t>B.	Ticari Borçlar</a:t>
            </a:r>
          </a:p>
          <a:p>
            <a:pPr marL="0" indent="0" algn="just">
              <a:lnSpc>
                <a:spcPct val="90000"/>
              </a:lnSpc>
              <a:buNone/>
            </a:pPr>
            <a:r>
              <a:rPr lang="tr-TR" sz="2800" b="1" dirty="0" smtClean="0">
                <a:ea typeface="MS Mincho" charset="-128"/>
              </a:rPr>
              <a:t>C.	İlişkili Taraflara Borçlar</a:t>
            </a:r>
          </a:p>
          <a:p>
            <a:pPr marL="0" indent="0" algn="just">
              <a:lnSpc>
                <a:spcPct val="90000"/>
              </a:lnSpc>
              <a:buNone/>
            </a:pPr>
            <a:r>
              <a:rPr lang="tr-TR" sz="2800" dirty="0" smtClean="0">
                <a:ea typeface="MS Mincho" charset="-128"/>
              </a:rPr>
              <a:t>D.	Diğer Borçlar</a:t>
            </a:r>
          </a:p>
          <a:p>
            <a:pPr marL="0" indent="0" algn="just">
              <a:lnSpc>
                <a:spcPct val="90000"/>
              </a:lnSpc>
              <a:buNone/>
            </a:pPr>
            <a:r>
              <a:rPr lang="tr-TR" sz="2800" dirty="0" smtClean="0">
                <a:ea typeface="MS Mincho" charset="-128"/>
              </a:rPr>
              <a:t>E.	Alınan Avanslar</a:t>
            </a:r>
          </a:p>
          <a:p>
            <a:pPr marL="0" indent="0" algn="just">
              <a:lnSpc>
                <a:spcPct val="90000"/>
              </a:lnSpc>
              <a:buNone/>
            </a:pPr>
            <a:r>
              <a:rPr lang="tr-TR" sz="2800" dirty="0" smtClean="0">
                <a:ea typeface="MS Mincho" charset="-128"/>
              </a:rPr>
              <a:t>F.	Borç Ve Gider Karşılıkları</a:t>
            </a:r>
          </a:p>
          <a:p>
            <a:pPr marL="0" indent="0" algn="just">
              <a:lnSpc>
                <a:spcPct val="90000"/>
              </a:lnSpc>
              <a:buNone/>
            </a:pPr>
            <a:r>
              <a:rPr lang="tr-TR" sz="2800" dirty="0" smtClean="0"/>
              <a:t>G.	</a:t>
            </a:r>
            <a:r>
              <a:rPr lang="tr-TR" sz="2800" dirty="0" smtClean="0">
                <a:ea typeface="MS Mincho" charset="-128"/>
              </a:rPr>
              <a:t>Gel</a:t>
            </a:r>
            <a:r>
              <a:rPr lang="tr-TR" sz="2800" dirty="0" smtClean="0"/>
              <a:t>ecek Yıllara</a:t>
            </a:r>
            <a:r>
              <a:rPr lang="tr-TR" sz="2800" dirty="0" smtClean="0">
                <a:ea typeface="MS Mincho" charset="-128"/>
              </a:rPr>
              <a:t> Ait Gelirler Ve Gider Tahakkukları</a:t>
            </a:r>
            <a:endParaRPr lang="tr-TR" sz="2800" dirty="0" smtClean="0"/>
          </a:p>
          <a:p>
            <a:pPr marL="0" indent="0" algn="just">
              <a:lnSpc>
                <a:spcPct val="90000"/>
              </a:lnSpc>
              <a:buNone/>
            </a:pPr>
            <a:r>
              <a:rPr lang="tr-TR" sz="2800" b="1" dirty="0" smtClean="0"/>
              <a:t>H.	Ertelenmiş Vergi Borcu</a:t>
            </a:r>
          </a:p>
          <a:p>
            <a:pPr marL="0" indent="0" algn="just">
              <a:lnSpc>
                <a:spcPct val="90000"/>
              </a:lnSpc>
              <a:buNone/>
            </a:pPr>
            <a:r>
              <a:rPr lang="tr-TR" sz="2800" dirty="0" smtClean="0">
                <a:ea typeface="MS Mincho" charset="-128"/>
              </a:rPr>
              <a:t>I.	Diğer </a:t>
            </a:r>
            <a:r>
              <a:rPr lang="tr-TR" sz="2800" dirty="0" smtClean="0"/>
              <a:t>uzun</a:t>
            </a:r>
            <a:r>
              <a:rPr lang="tr-TR" sz="2800" dirty="0" smtClean="0">
                <a:ea typeface="MS Mincho" charset="-128"/>
              </a:rPr>
              <a:t> Vadeli Yabancı Kaynaklar</a:t>
            </a:r>
          </a:p>
          <a:p>
            <a:pPr marL="0" indent="0" algn="just">
              <a:buNone/>
            </a:pPr>
            <a:endParaRPr lang="tr-TR" sz="2800" b="1" dirty="0">
              <a:solidFill>
                <a:schemeClr val="tx2"/>
              </a:solidFill>
            </a:endParaRPr>
          </a:p>
          <a:p>
            <a:pPr marL="514350" indent="-514350" algn="just">
              <a:buAutoNum type="alphaUcPeriod" startAt="6"/>
            </a:pPr>
            <a:endParaRPr lang="tr-TR" sz="2800" dirty="0">
              <a:ea typeface="MS Mincho" charset="-128"/>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BİLANÇO ÖNERİSİ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63</a:t>
            </a:fld>
            <a:endParaRPr lang="tr-TR"/>
          </a:p>
        </p:txBody>
      </p:sp>
    </p:spTree>
    <p:extLst>
      <p:ext uri="{BB962C8B-B14F-4D97-AF65-F5344CB8AC3E}">
        <p14:creationId xmlns:p14="http://schemas.microsoft.com/office/powerpoint/2010/main" val="365599879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ctr">
              <a:buNone/>
            </a:pPr>
            <a:r>
              <a:rPr lang="tr-TR" sz="2800" b="1" u="sng" dirty="0" smtClean="0">
                <a:ea typeface="MS Mincho" charset="-128"/>
              </a:rPr>
              <a:t>III-</a:t>
            </a:r>
            <a:r>
              <a:rPr lang="tr-TR" sz="2800" b="1" u="sng" dirty="0">
                <a:ea typeface="MS Mincho" charset="-128"/>
              </a:rPr>
              <a:t>	</a:t>
            </a:r>
            <a:r>
              <a:rPr lang="tr-TR" sz="2800" b="1" u="sng" dirty="0" smtClean="0">
                <a:ea typeface="MS Mincho" charset="-128"/>
              </a:rPr>
              <a:t>ÖZKAYNAKLAR</a:t>
            </a:r>
            <a:endParaRPr lang="tr-TR" sz="2800" u="sng" dirty="0">
              <a:ea typeface="MS Mincho" charset="-128"/>
            </a:endParaRPr>
          </a:p>
          <a:p>
            <a:pPr marL="0" indent="0" algn="just">
              <a:buNone/>
            </a:pPr>
            <a:r>
              <a:rPr lang="tr-TR" sz="2800" dirty="0" smtClean="0">
                <a:ea typeface="MS Mincho" charset="-128"/>
              </a:rPr>
              <a:t>A.	Ödenmiş </a:t>
            </a:r>
            <a:r>
              <a:rPr lang="tr-TR" sz="2800" dirty="0">
                <a:ea typeface="MS Mincho" charset="-128"/>
              </a:rPr>
              <a:t>Sermaye</a:t>
            </a:r>
          </a:p>
          <a:p>
            <a:pPr marL="0" indent="0" algn="just">
              <a:buNone/>
            </a:pPr>
            <a:r>
              <a:rPr lang="tr-TR" sz="2800" dirty="0" smtClean="0">
                <a:ea typeface="MS Mincho" charset="-128"/>
              </a:rPr>
              <a:t>B.	Sermaye </a:t>
            </a:r>
            <a:r>
              <a:rPr lang="tr-TR" sz="2800" dirty="0">
                <a:ea typeface="MS Mincho" charset="-128"/>
              </a:rPr>
              <a:t>Yedekleri</a:t>
            </a:r>
          </a:p>
          <a:p>
            <a:pPr marL="0" indent="0" algn="just">
              <a:buNone/>
            </a:pPr>
            <a:r>
              <a:rPr lang="tr-TR" sz="2800" dirty="0" smtClean="0">
                <a:ea typeface="MS Mincho" charset="-128"/>
              </a:rPr>
              <a:t>C.	Kar </a:t>
            </a:r>
            <a:r>
              <a:rPr lang="tr-TR" sz="2800" dirty="0">
                <a:ea typeface="MS Mincho" charset="-128"/>
              </a:rPr>
              <a:t>Yedekleri</a:t>
            </a:r>
          </a:p>
          <a:p>
            <a:pPr marL="0" indent="0" algn="just">
              <a:buNone/>
            </a:pPr>
            <a:r>
              <a:rPr lang="tr-TR" sz="2800" dirty="0" smtClean="0">
                <a:ea typeface="MS Mincho" charset="-128"/>
              </a:rPr>
              <a:t>D.	Geçmiş </a:t>
            </a:r>
            <a:r>
              <a:rPr lang="tr-TR" sz="2800" dirty="0">
                <a:ea typeface="MS Mincho" charset="-128"/>
              </a:rPr>
              <a:t>Yıllar </a:t>
            </a:r>
            <a:r>
              <a:rPr lang="tr-TR" sz="2800" dirty="0" smtClean="0">
                <a:ea typeface="MS Mincho" charset="-128"/>
              </a:rPr>
              <a:t>Karları</a:t>
            </a:r>
            <a:endParaRPr lang="tr-TR" sz="2800" dirty="0">
              <a:ea typeface="MS Mincho" charset="-128"/>
            </a:endParaRPr>
          </a:p>
          <a:p>
            <a:pPr marL="0" indent="0" algn="just">
              <a:buNone/>
            </a:pPr>
            <a:r>
              <a:rPr lang="tr-TR" sz="2800" dirty="0" smtClean="0">
                <a:ea typeface="MS Mincho" charset="-128"/>
              </a:rPr>
              <a:t>E.	Geçmiş </a:t>
            </a:r>
            <a:r>
              <a:rPr lang="tr-TR" sz="2800" dirty="0">
                <a:ea typeface="MS Mincho" charset="-128"/>
              </a:rPr>
              <a:t>Yıllar Zararları (-)</a:t>
            </a:r>
          </a:p>
          <a:p>
            <a:pPr marL="0" indent="0" algn="just">
              <a:buNone/>
            </a:pPr>
            <a:r>
              <a:rPr lang="tr-TR" sz="2800" dirty="0" smtClean="0">
                <a:ea typeface="MS Mincho" charset="-128"/>
              </a:rPr>
              <a:t>F.	Dönem </a:t>
            </a:r>
            <a:r>
              <a:rPr lang="tr-TR" sz="2800" dirty="0">
                <a:ea typeface="MS Mincho" charset="-128"/>
              </a:rPr>
              <a:t>Net </a:t>
            </a:r>
            <a:r>
              <a:rPr lang="tr-TR" sz="2800" dirty="0" smtClean="0">
                <a:ea typeface="MS Mincho" charset="-128"/>
              </a:rPr>
              <a:t>Karı </a:t>
            </a:r>
            <a:r>
              <a:rPr lang="tr-TR" sz="2800" dirty="0">
                <a:ea typeface="MS Mincho" charset="-128"/>
              </a:rPr>
              <a:t>(Zararı)</a:t>
            </a:r>
          </a:p>
          <a:p>
            <a:pPr marL="0" indent="0">
              <a:buNone/>
            </a:pPr>
            <a:r>
              <a:rPr lang="tr-TR" sz="2800" b="1" dirty="0" smtClean="0"/>
              <a:t>G.	Azınlık  </a:t>
            </a:r>
            <a:r>
              <a:rPr lang="tr-TR" sz="2800" b="1" dirty="0"/>
              <a:t>Payları (konsolide tablolarda)</a:t>
            </a:r>
          </a:p>
          <a:p>
            <a:pPr marL="0" indent="0" algn="just">
              <a:buNone/>
            </a:pPr>
            <a:endParaRPr lang="tr-TR" sz="2800" b="1" dirty="0">
              <a:solidFill>
                <a:schemeClr val="tx2"/>
              </a:solidFill>
            </a:endParaRPr>
          </a:p>
          <a:p>
            <a:pPr marL="514350" indent="-514350" algn="just">
              <a:buAutoNum type="alphaUcPeriod" startAt="6"/>
            </a:pPr>
            <a:endParaRPr lang="tr-TR" sz="2800" dirty="0">
              <a:ea typeface="MS Mincho" charset="-128"/>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BİLANÇO ÖNERİSİ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64</a:t>
            </a:fld>
            <a:endParaRPr lang="tr-TR"/>
          </a:p>
        </p:txBody>
      </p:sp>
    </p:spTree>
    <p:extLst>
      <p:ext uri="{BB962C8B-B14F-4D97-AF65-F5344CB8AC3E}">
        <p14:creationId xmlns:p14="http://schemas.microsoft.com/office/powerpoint/2010/main" val="143644429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ctr">
              <a:buNone/>
            </a:pPr>
            <a:r>
              <a:rPr lang="tr-TR" sz="2800" b="1" u="sng" dirty="0" smtClean="0">
                <a:ea typeface="MS Mincho" charset="-128"/>
              </a:rPr>
              <a:t>SERMAYE YEDEKLERİ</a:t>
            </a:r>
            <a:endParaRPr lang="tr-TR" sz="2800" u="sng" dirty="0">
              <a:ea typeface="MS Mincho" charset="-128"/>
            </a:endParaRPr>
          </a:p>
          <a:p>
            <a:pPr marL="0" indent="0">
              <a:lnSpc>
                <a:spcPct val="90000"/>
              </a:lnSpc>
              <a:buNone/>
            </a:pPr>
            <a:r>
              <a:rPr lang="tr-TR" sz="2800" dirty="0">
                <a:ea typeface="MS Mincho" charset="-128"/>
              </a:rPr>
              <a:t>1.	Hisse Senetleri İhraç Primleri</a:t>
            </a:r>
          </a:p>
          <a:p>
            <a:pPr marL="0" indent="0">
              <a:lnSpc>
                <a:spcPct val="90000"/>
              </a:lnSpc>
              <a:buNone/>
            </a:pPr>
            <a:r>
              <a:rPr lang="tr-TR" sz="2800" dirty="0">
                <a:ea typeface="MS Mincho" charset="-128"/>
              </a:rPr>
              <a:t>2.	Hisse Senetleri İptal </a:t>
            </a:r>
            <a:r>
              <a:rPr lang="tr-TR" sz="2800" dirty="0" smtClean="0">
                <a:ea typeface="MS Mincho" charset="-128"/>
              </a:rPr>
              <a:t>Karları</a:t>
            </a:r>
            <a:endParaRPr lang="tr-TR" sz="2800" dirty="0">
              <a:ea typeface="MS Mincho" charset="-128"/>
            </a:endParaRPr>
          </a:p>
          <a:p>
            <a:pPr marL="0" indent="0">
              <a:lnSpc>
                <a:spcPct val="90000"/>
              </a:lnSpc>
              <a:buNone/>
            </a:pPr>
            <a:r>
              <a:rPr lang="tr-TR" sz="2800" dirty="0">
                <a:ea typeface="MS Mincho" charset="-128"/>
              </a:rPr>
              <a:t>3.	M.D.V. Yeniden Değerleme Artışları</a:t>
            </a:r>
          </a:p>
          <a:p>
            <a:pPr marL="0" indent="0">
              <a:lnSpc>
                <a:spcPct val="90000"/>
              </a:lnSpc>
              <a:buNone/>
            </a:pPr>
            <a:r>
              <a:rPr lang="tr-TR" sz="2800" dirty="0">
                <a:ea typeface="MS Mincho" charset="-128"/>
              </a:rPr>
              <a:t>4.	İştirakler Yeniden Değerleme Artışları</a:t>
            </a:r>
          </a:p>
          <a:p>
            <a:pPr marL="0" indent="0">
              <a:lnSpc>
                <a:spcPct val="90000"/>
              </a:lnSpc>
              <a:buNone/>
            </a:pPr>
            <a:r>
              <a:rPr lang="tr-TR" sz="2800" dirty="0">
                <a:ea typeface="MS Mincho" charset="-128"/>
              </a:rPr>
              <a:t>5.	Maddi Olmayan Duran </a:t>
            </a:r>
            <a:r>
              <a:rPr lang="tr-TR" sz="2800" dirty="0" smtClean="0">
                <a:ea typeface="MS Mincho" charset="-128"/>
              </a:rPr>
              <a:t>Varlık Değer</a:t>
            </a:r>
            <a:r>
              <a:rPr lang="tr-TR" sz="2800" dirty="0" smtClean="0"/>
              <a:t> </a:t>
            </a:r>
            <a:r>
              <a:rPr lang="tr-TR" sz="2800" dirty="0" smtClean="0">
                <a:ea typeface="MS Mincho" charset="-128"/>
              </a:rPr>
              <a:t>Artışları</a:t>
            </a:r>
            <a:endParaRPr lang="tr-TR" sz="2800" dirty="0">
              <a:ea typeface="MS Mincho" charset="-128"/>
            </a:endParaRPr>
          </a:p>
          <a:p>
            <a:pPr marL="0" indent="0">
              <a:lnSpc>
                <a:spcPct val="90000"/>
              </a:lnSpc>
              <a:buNone/>
            </a:pPr>
            <a:r>
              <a:rPr lang="tr-TR" sz="2800" dirty="0">
                <a:ea typeface="MS Mincho" charset="-128"/>
              </a:rPr>
              <a:t>6.	Özel Tükenmeye Tabi Varlıklar </a:t>
            </a:r>
            <a:r>
              <a:rPr lang="tr-TR" sz="2800" dirty="0" smtClean="0">
                <a:ea typeface="MS Mincho" charset="-128"/>
              </a:rPr>
              <a:t>Değe</a:t>
            </a:r>
            <a:r>
              <a:rPr lang="tr-TR" sz="2800" dirty="0" smtClean="0"/>
              <a:t>r </a:t>
            </a:r>
            <a:r>
              <a:rPr lang="tr-TR" sz="2800" dirty="0" smtClean="0">
                <a:ea typeface="MS Mincho" charset="-128"/>
              </a:rPr>
              <a:t>Artışları</a:t>
            </a:r>
            <a:endParaRPr lang="tr-TR" sz="2800" dirty="0">
              <a:ea typeface="MS Mincho" charset="-128"/>
            </a:endParaRPr>
          </a:p>
          <a:p>
            <a:pPr marL="0" indent="0">
              <a:lnSpc>
                <a:spcPct val="90000"/>
              </a:lnSpc>
              <a:buNone/>
            </a:pPr>
            <a:r>
              <a:rPr lang="tr-TR" sz="2800" b="1" dirty="0">
                <a:ea typeface="MS Mincho" charset="-128"/>
              </a:rPr>
              <a:t>7.	Finansal Varlıklar Değerleme Farkları (±)</a:t>
            </a:r>
            <a:endParaRPr lang="tr-TR" sz="2800" b="1" dirty="0"/>
          </a:p>
          <a:p>
            <a:pPr marL="0" indent="0">
              <a:lnSpc>
                <a:spcPct val="90000"/>
              </a:lnSpc>
              <a:buNone/>
            </a:pPr>
            <a:r>
              <a:rPr lang="tr-TR" sz="2800" b="1" dirty="0"/>
              <a:t>8</a:t>
            </a:r>
            <a:r>
              <a:rPr lang="tr-TR" sz="2800" b="1" dirty="0" smtClean="0"/>
              <a:t>.	Kur </a:t>
            </a:r>
            <a:r>
              <a:rPr lang="tr-TR" sz="2800" b="1"/>
              <a:t>Çevirim </a:t>
            </a:r>
            <a:r>
              <a:rPr lang="tr-TR" sz="2800" b="1" smtClean="0"/>
              <a:t>Farkları </a:t>
            </a:r>
            <a:r>
              <a:rPr lang="tr-TR" sz="2800" b="1" smtClean="0">
                <a:ea typeface="MS Mincho" charset="-128"/>
              </a:rPr>
              <a:t>(±)</a:t>
            </a:r>
            <a:endParaRPr lang="tr-TR" sz="2800" b="1" dirty="0"/>
          </a:p>
          <a:p>
            <a:pPr marL="0" indent="0">
              <a:lnSpc>
                <a:spcPct val="90000"/>
              </a:lnSpc>
              <a:buNone/>
            </a:pPr>
            <a:r>
              <a:rPr lang="tr-TR" sz="2800" dirty="0"/>
              <a:t>9</a:t>
            </a:r>
            <a:r>
              <a:rPr lang="tr-TR" sz="2800" dirty="0">
                <a:ea typeface="MS Mincho" charset="-128"/>
              </a:rPr>
              <a:t>.	Diğer Sermaye Yedekleri</a:t>
            </a:r>
            <a:r>
              <a:rPr lang="tr-TR" sz="2800" dirty="0"/>
              <a:t> </a:t>
            </a:r>
          </a:p>
          <a:p>
            <a:pPr marL="0" indent="0" algn="just">
              <a:buNone/>
            </a:pPr>
            <a:endParaRPr lang="tr-TR" sz="2800" b="1" dirty="0">
              <a:solidFill>
                <a:schemeClr val="tx2"/>
              </a:solidFill>
            </a:endParaRPr>
          </a:p>
          <a:p>
            <a:pPr marL="514350" indent="-514350" algn="just">
              <a:buAutoNum type="alphaUcPeriod" startAt="6"/>
            </a:pPr>
            <a:endParaRPr lang="tr-TR" sz="2800" dirty="0">
              <a:ea typeface="MS Mincho" charset="-128"/>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BİLANÇO ÖNERİSİ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65</a:t>
            </a:fld>
            <a:endParaRPr lang="tr-TR"/>
          </a:p>
        </p:txBody>
      </p:sp>
    </p:spTree>
    <p:extLst>
      <p:ext uri="{BB962C8B-B14F-4D97-AF65-F5344CB8AC3E}">
        <p14:creationId xmlns:p14="http://schemas.microsoft.com/office/powerpoint/2010/main" val="365684620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70000" lnSpcReduction="20000"/>
          </a:bodyPr>
          <a:lstStyle/>
          <a:p>
            <a:pPr marL="0" indent="0">
              <a:buNone/>
              <a:tabLst>
                <a:tab pos="146050" algn="l"/>
                <a:tab pos="296863" algn="l"/>
                <a:tab pos="465138" algn="l"/>
                <a:tab pos="635000" algn="l"/>
              </a:tabLst>
            </a:pPr>
            <a:r>
              <a:rPr lang="en-US" sz="3600" dirty="0">
                <a:latin typeface="+mj-lt"/>
                <a:ea typeface="MS Mincho" charset="-128"/>
              </a:rPr>
              <a:t>A.	</a:t>
            </a:r>
            <a:r>
              <a:rPr lang="tr-TR" sz="3600" dirty="0" smtClean="0">
                <a:latin typeface="+mj-lt"/>
                <a:ea typeface="MS Mincho" charset="-128"/>
              </a:rPr>
              <a:t>	</a:t>
            </a:r>
            <a:r>
              <a:rPr lang="en-US" sz="3600" dirty="0" smtClean="0">
                <a:latin typeface="+mj-lt"/>
                <a:ea typeface="MS Mincho" charset="-128"/>
              </a:rPr>
              <a:t>BRÜT </a:t>
            </a:r>
            <a:r>
              <a:rPr lang="en-US" sz="3600" dirty="0">
                <a:latin typeface="+mj-lt"/>
                <a:ea typeface="MS Mincho" charset="-128"/>
              </a:rPr>
              <a:t>ESAS FAALİYET </a:t>
            </a:r>
            <a:r>
              <a:rPr lang="en-US" sz="3600" dirty="0" smtClean="0">
                <a:latin typeface="+mj-lt"/>
                <a:ea typeface="MS Mincho" charset="-128"/>
              </a:rPr>
              <a:t>GELİRLERİ</a:t>
            </a:r>
            <a:r>
              <a:rPr lang="tr-TR" sz="3600" dirty="0" smtClean="0">
                <a:latin typeface="+mj-lt"/>
                <a:ea typeface="MS Mincho" charset="-128"/>
              </a:rPr>
              <a:t> </a:t>
            </a:r>
            <a:r>
              <a:rPr lang="tr-TR" sz="3600" dirty="0" smtClean="0">
                <a:latin typeface="+mj-lt"/>
              </a:rPr>
              <a:t>(Brüt </a:t>
            </a:r>
            <a:r>
              <a:rPr lang="tr-TR" sz="3600" dirty="0">
                <a:latin typeface="+mj-lt"/>
              </a:rPr>
              <a:t>Hasılat)</a:t>
            </a:r>
            <a:endParaRPr lang="en-US" sz="3600" dirty="0">
              <a:latin typeface="+mj-lt"/>
            </a:endParaRPr>
          </a:p>
          <a:p>
            <a:pPr marL="0" indent="0" eaLnBrk="0" hangingPunct="0">
              <a:buNone/>
              <a:tabLst>
                <a:tab pos="146050" algn="l"/>
                <a:tab pos="296863" algn="l"/>
                <a:tab pos="465138" algn="l"/>
                <a:tab pos="635000" algn="l"/>
              </a:tabLst>
            </a:pPr>
            <a:r>
              <a:rPr lang="en-US" sz="3600" dirty="0">
                <a:latin typeface="+mj-lt"/>
                <a:ea typeface="MS Mincho" charset="-128"/>
              </a:rPr>
              <a:t>B</a:t>
            </a:r>
            <a:r>
              <a:rPr lang="en-US" sz="3600" dirty="0" smtClean="0">
                <a:latin typeface="+mj-lt"/>
                <a:ea typeface="MS Mincho" charset="-128"/>
              </a:rPr>
              <a:t>.</a:t>
            </a:r>
            <a:r>
              <a:rPr lang="tr-TR" sz="3600" dirty="0" smtClean="0">
                <a:latin typeface="+mj-lt"/>
                <a:ea typeface="MS Mincho" charset="-128"/>
              </a:rPr>
              <a:t>	</a:t>
            </a:r>
            <a:r>
              <a:rPr lang="en-US" sz="3600" dirty="0">
                <a:latin typeface="+mj-lt"/>
                <a:ea typeface="MS Mincho" charset="-128"/>
              </a:rPr>
              <a:t>	İNDİRİMLER (-)</a:t>
            </a:r>
          </a:p>
          <a:p>
            <a:pPr marL="0" indent="0" eaLnBrk="0" hangingPunct="0">
              <a:buNone/>
              <a:tabLst>
                <a:tab pos="146050" algn="l"/>
                <a:tab pos="296863" algn="l"/>
                <a:tab pos="465138" algn="l"/>
                <a:tab pos="635000" algn="l"/>
              </a:tabLst>
            </a:pPr>
            <a:r>
              <a:rPr lang="en-US" sz="3600" dirty="0" smtClean="0">
                <a:latin typeface="+mj-lt"/>
                <a:ea typeface="MS Mincho" charset="-128"/>
              </a:rPr>
              <a:t>C.</a:t>
            </a:r>
            <a:r>
              <a:rPr lang="tr-TR" sz="3600" dirty="0" smtClean="0">
                <a:latin typeface="+mj-lt"/>
                <a:ea typeface="MS Mincho" charset="-128"/>
              </a:rPr>
              <a:t>		</a:t>
            </a:r>
            <a:r>
              <a:rPr lang="en-US" sz="3600" dirty="0" smtClean="0">
                <a:latin typeface="+mj-lt"/>
                <a:ea typeface="MS Mincho" charset="-128"/>
              </a:rPr>
              <a:t>NET </a:t>
            </a:r>
            <a:r>
              <a:rPr lang="en-US" sz="3600" dirty="0">
                <a:latin typeface="+mj-lt"/>
                <a:ea typeface="MS Mincho" charset="-128"/>
              </a:rPr>
              <a:t>ESAS FAALİYET </a:t>
            </a:r>
            <a:r>
              <a:rPr lang="en-US" sz="3600" dirty="0" smtClean="0">
                <a:latin typeface="+mj-lt"/>
                <a:ea typeface="MS Mincho" charset="-128"/>
              </a:rPr>
              <a:t>GELİRLERİ</a:t>
            </a:r>
            <a:r>
              <a:rPr lang="tr-TR" sz="3600" dirty="0" smtClean="0">
                <a:latin typeface="+mj-lt"/>
                <a:ea typeface="MS Mincho" charset="-128"/>
              </a:rPr>
              <a:t> </a:t>
            </a:r>
            <a:r>
              <a:rPr lang="tr-TR" sz="3600" dirty="0" smtClean="0">
                <a:latin typeface="+mj-lt"/>
              </a:rPr>
              <a:t>(</a:t>
            </a:r>
            <a:r>
              <a:rPr lang="tr-TR" sz="3600" dirty="0">
                <a:latin typeface="+mj-lt"/>
              </a:rPr>
              <a:t>Net Hasılat)</a:t>
            </a:r>
            <a:endParaRPr lang="en-US" sz="3600" dirty="0">
              <a:latin typeface="+mj-lt"/>
            </a:endParaRPr>
          </a:p>
          <a:p>
            <a:pPr marL="0" indent="0" eaLnBrk="0" hangingPunct="0">
              <a:buNone/>
              <a:tabLst>
                <a:tab pos="146050" algn="l"/>
                <a:tab pos="296863" algn="l"/>
                <a:tab pos="465138" algn="l"/>
                <a:tab pos="635000" algn="l"/>
              </a:tabLst>
            </a:pPr>
            <a:r>
              <a:rPr lang="en-US" sz="3600" dirty="0" smtClean="0">
                <a:latin typeface="+mj-lt"/>
                <a:ea typeface="MS Mincho" charset="-128"/>
              </a:rPr>
              <a:t>D.</a:t>
            </a:r>
            <a:r>
              <a:rPr lang="tr-TR" sz="3600" dirty="0" smtClean="0">
                <a:latin typeface="+mj-lt"/>
                <a:ea typeface="MS Mincho" charset="-128"/>
              </a:rPr>
              <a:t>		</a:t>
            </a:r>
            <a:r>
              <a:rPr lang="en-US" sz="3600" dirty="0" smtClean="0">
                <a:latin typeface="+mj-lt"/>
                <a:ea typeface="MS Mincho" charset="-128"/>
              </a:rPr>
              <a:t>SATIŞLARIN </a:t>
            </a:r>
            <a:r>
              <a:rPr lang="en-US" sz="3600" dirty="0">
                <a:latin typeface="+mj-lt"/>
                <a:ea typeface="MS Mincho" charset="-128"/>
              </a:rPr>
              <a:t>MALİYETİ (-)</a:t>
            </a:r>
          </a:p>
          <a:p>
            <a:pPr marL="0" indent="0" eaLnBrk="0" hangingPunct="0">
              <a:buNone/>
              <a:tabLst>
                <a:tab pos="146050" algn="l"/>
                <a:tab pos="296863" algn="l"/>
                <a:tab pos="465138" algn="l"/>
                <a:tab pos="635000" algn="l"/>
              </a:tabLst>
            </a:pPr>
            <a:r>
              <a:rPr lang="tr-TR" sz="3600" dirty="0" smtClean="0">
                <a:latin typeface="+mj-lt"/>
                <a:ea typeface="MS Mincho" charset="-128"/>
              </a:rPr>
              <a:t>			</a:t>
            </a:r>
            <a:r>
              <a:rPr lang="en-US" sz="3600" b="1" dirty="0" smtClean="0">
                <a:latin typeface="+mj-lt"/>
                <a:ea typeface="MS Mincho" charset="-128"/>
              </a:rPr>
              <a:t>BRÜT K</a:t>
            </a:r>
            <a:r>
              <a:rPr lang="tr-TR" sz="3600" b="1" dirty="0" smtClean="0">
                <a:latin typeface="+mj-lt"/>
                <a:ea typeface="MS Mincho" charset="-128"/>
              </a:rPr>
              <a:t>A</a:t>
            </a:r>
            <a:r>
              <a:rPr lang="en-US" sz="3600" b="1" dirty="0" smtClean="0">
                <a:latin typeface="+mj-lt"/>
                <a:ea typeface="MS Mincho" charset="-128"/>
              </a:rPr>
              <a:t>R </a:t>
            </a:r>
            <a:r>
              <a:rPr lang="en-US" sz="3600" b="1" dirty="0">
                <a:latin typeface="+mj-lt"/>
                <a:ea typeface="MS Mincho" charset="-128"/>
              </a:rPr>
              <a:t>VEYA ZARAR</a:t>
            </a:r>
          </a:p>
          <a:p>
            <a:pPr marL="0" indent="0" eaLnBrk="0" hangingPunct="0">
              <a:buNone/>
              <a:tabLst>
                <a:tab pos="146050" algn="l"/>
                <a:tab pos="296863" algn="l"/>
                <a:tab pos="465138" algn="l"/>
                <a:tab pos="635000" algn="l"/>
              </a:tabLst>
            </a:pPr>
            <a:r>
              <a:rPr lang="en-US" sz="3600" dirty="0" smtClean="0">
                <a:latin typeface="+mj-lt"/>
                <a:ea typeface="MS Mincho" charset="-128"/>
              </a:rPr>
              <a:t>E.	</a:t>
            </a:r>
            <a:r>
              <a:rPr lang="tr-TR" sz="3600" dirty="0" smtClean="0">
                <a:latin typeface="+mj-lt"/>
                <a:ea typeface="MS Mincho" charset="-128"/>
              </a:rPr>
              <a:t>	</a:t>
            </a:r>
            <a:r>
              <a:rPr lang="en-US" sz="3600" dirty="0" smtClean="0">
                <a:latin typeface="+mj-lt"/>
                <a:ea typeface="MS Mincho" charset="-128"/>
              </a:rPr>
              <a:t>FAALİYET </a:t>
            </a:r>
            <a:r>
              <a:rPr lang="en-US" sz="3600" dirty="0">
                <a:latin typeface="+mj-lt"/>
                <a:ea typeface="MS Mincho" charset="-128"/>
              </a:rPr>
              <a:t>GİDERLERİ </a:t>
            </a:r>
            <a:r>
              <a:rPr lang="en-US" sz="3600" dirty="0" smtClean="0">
                <a:latin typeface="+mj-lt"/>
                <a:ea typeface="MS Mincho" charset="-128"/>
              </a:rPr>
              <a:t>(-)</a:t>
            </a:r>
            <a:endParaRPr lang="tr-TR" sz="3600" dirty="0" smtClean="0">
              <a:latin typeface="+mj-lt"/>
              <a:ea typeface="MS Mincho" charset="-128"/>
            </a:endParaRPr>
          </a:p>
          <a:p>
            <a:pPr marL="0" indent="0" eaLnBrk="0" hangingPunct="0">
              <a:buNone/>
              <a:tabLst>
                <a:tab pos="146050" algn="l"/>
                <a:tab pos="296863" algn="l"/>
                <a:tab pos="465138" algn="l"/>
                <a:tab pos="635000" algn="l"/>
              </a:tabLst>
            </a:pPr>
            <a:r>
              <a:rPr lang="tr-TR" sz="3600" dirty="0" smtClean="0">
                <a:latin typeface="+mj-lt"/>
                <a:ea typeface="MS Mincho" charset="-128"/>
              </a:rPr>
              <a:t>			</a:t>
            </a:r>
            <a:r>
              <a:rPr lang="en-US" sz="3600" b="1" dirty="0" smtClean="0">
                <a:latin typeface="+mj-lt"/>
                <a:ea typeface="MS Mincho" charset="-128"/>
              </a:rPr>
              <a:t>FAALİYET K</a:t>
            </a:r>
            <a:r>
              <a:rPr lang="tr-TR" sz="3600" b="1" dirty="0" smtClean="0">
                <a:latin typeface="+mj-lt"/>
                <a:ea typeface="MS Mincho" charset="-128"/>
              </a:rPr>
              <a:t>A</a:t>
            </a:r>
            <a:r>
              <a:rPr lang="en-US" sz="3600" b="1" dirty="0" smtClean="0">
                <a:latin typeface="+mj-lt"/>
                <a:ea typeface="MS Mincho" charset="-128"/>
              </a:rPr>
              <a:t>RI </a:t>
            </a:r>
            <a:r>
              <a:rPr lang="en-US" sz="3600" b="1" dirty="0">
                <a:latin typeface="+mj-lt"/>
                <a:ea typeface="MS Mincho" charset="-128"/>
              </a:rPr>
              <a:t>VEYA ZARARI</a:t>
            </a:r>
          </a:p>
          <a:p>
            <a:pPr marL="0" indent="0" eaLnBrk="0" hangingPunct="0">
              <a:buNone/>
              <a:tabLst>
                <a:tab pos="146050" algn="l"/>
                <a:tab pos="296863" algn="l"/>
                <a:tab pos="465138" algn="l"/>
                <a:tab pos="635000" algn="l"/>
              </a:tabLst>
            </a:pPr>
            <a:r>
              <a:rPr lang="en-US" sz="3600" dirty="0" smtClean="0">
                <a:latin typeface="+mj-lt"/>
                <a:ea typeface="MS Mincho" charset="-128"/>
              </a:rPr>
              <a:t>F.</a:t>
            </a:r>
            <a:r>
              <a:rPr lang="tr-TR" sz="3600" dirty="0" smtClean="0">
                <a:latin typeface="+mj-lt"/>
                <a:ea typeface="MS Mincho" charset="-128"/>
              </a:rPr>
              <a:t>		</a:t>
            </a:r>
            <a:r>
              <a:rPr lang="en-US" sz="3600" dirty="0" smtClean="0">
                <a:latin typeface="+mj-lt"/>
                <a:ea typeface="MS Mincho" charset="-128"/>
              </a:rPr>
              <a:t>DİĞER </a:t>
            </a:r>
            <a:r>
              <a:rPr lang="en-US" sz="3600" dirty="0">
                <a:latin typeface="+mj-lt"/>
                <a:ea typeface="MS Mincho" charset="-128"/>
              </a:rPr>
              <a:t>FAALİYETLERDEN GELİR VE </a:t>
            </a:r>
            <a:r>
              <a:rPr lang="en-US" sz="3600" dirty="0" smtClean="0">
                <a:latin typeface="+mj-lt"/>
                <a:ea typeface="MS Mincho" charset="-128"/>
              </a:rPr>
              <a:t>K</a:t>
            </a:r>
            <a:r>
              <a:rPr lang="tr-TR" sz="3600" dirty="0" smtClean="0">
                <a:latin typeface="+mj-lt"/>
                <a:ea typeface="MS Mincho" charset="-128"/>
              </a:rPr>
              <a:t>A</a:t>
            </a:r>
            <a:r>
              <a:rPr lang="en-US" sz="3600" dirty="0" smtClean="0">
                <a:latin typeface="+mj-lt"/>
                <a:ea typeface="MS Mincho" charset="-128"/>
              </a:rPr>
              <a:t>RLAR </a:t>
            </a:r>
            <a:r>
              <a:rPr lang="en-US" sz="3600" dirty="0">
                <a:latin typeface="+mj-lt"/>
                <a:ea typeface="MS Mincho" charset="-128"/>
              </a:rPr>
              <a:t>(+)</a:t>
            </a:r>
          </a:p>
          <a:p>
            <a:pPr marL="0" indent="0" eaLnBrk="0" hangingPunct="0">
              <a:buNone/>
              <a:tabLst>
                <a:tab pos="146050" algn="l"/>
                <a:tab pos="296863" algn="l"/>
                <a:tab pos="465138" algn="l"/>
                <a:tab pos="635000" algn="l"/>
              </a:tabLst>
            </a:pPr>
            <a:r>
              <a:rPr lang="en-US" sz="3600" dirty="0" smtClean="0">
                <a:latin typeface="+mj-lt"/>
                <a:ea typeface="MS Mincho" charset="-128"/>
              </a:rPr>
              <a:t>G.</a:t>
            </a:r>
            <a:r>
              <a:rPr lang="tr-TR" sz="3600" dirty="0" smtClean="0">
                <a:latin typeface="+mj-lt"/>
                <a:ea typeface="MS Mincho" charset="-128"/>
              </a:rPr>
              <a:t>		</a:t>
            </a:r>
            <a:r>
              <a:rPr lang="en-US" sz="3600" dirty="0" smtClean="0">
                <a:latin typeface="+mj-lt"/>
                <a:ea typeface="MS Mincho" charset="-128"/>
              </a:rPr>
              <a:t>DİĞER </a:t>
            </a:r>
            <a:r>
              <a:rPr lang="en-US" sz="3600" dirty="0">
                <a:latin typeface="+mj-lt"/>
                <a:ea typeface="MS Mincho" charset="-128"/>
              </a:rPr>
              <a:t>FAALİYETLERDEN GİDER VE ZARARLAR (-)</a:t>
            </a:r>
          </a:p>
          <a:p>
            <a:pPr marL="0" indent="0" eaLnBrk="0" hangingPunct="0">
              <a:buNone/>
              <a:tabLst>
                <a:tab pos="146050" algn="l"/>
                <a:tab pos="296863" algn="l"/>
                <a:tab pos="465138" algn="l"/>
                <a:tab pos="635000" algn="l"/>
              </a:tabLst>
            </a:pPr>
            <a:r>
              <a:rPr lang="tr-TR" sz="3600" dirty="0" smtClean="0">
                <a:latin typeface="+mj-lt"/>
                <a:ea typeface="MS Mincho" charset="-128"/>
              </a:rPr>
              <a:t>H.		</a:t>
            </a:r>
            <a:r>
              <a:rPr lang="en-US" sz="3600" dirty="0" smtClean="0">
                <a:latin typeface="+mj-lt"/>
                <a:ea typeface="MS Mincho" charset="-128"/>
              </a:rPr>
              <a:t>FİNANSMAN </a:t>
            </a:r>
            <a:r>
              <a:rPr lang="en-US" sz="3600" dirty="0">
                <a:latin typeface="+mj-lt"/>
                <a:ea typeface="MS Mincho" charset="-128"/>
              </a:rPr>
              <a:t>GİDERLERİ (-)</a:t>
            </a:r>
            <a:endParaRPr lang="tr-TR" sz="3600" dirty="0">
              <a:latin typeface="+mj-lt"/>
            </a:endParaRPr>
          </a:p>
          <a:p>
            <a:pPr marL="0" indent="0" eaLnBrk="0" hangingPunct="0">
              <a:buNone/>
              <a:tabLst>
                <a:tab pos="146050" algn="l"/>
                <a:tab pos="296863" algn="l"/>
                <a:tab pos="465138" algn="l"/>
                <a:tab pos="635000" algn="l"/>
              </a:tabLst>
            </a:pPr>
            <a:r>
              <a:rPr lang="tr-TR" sz="3600" b="1" dirty="0" smtClean="0">
                <a:latin typeface="+mj-lt"/>
              </a:rPr>
              <a:t>I.		</a:t>
            </a:r>
            <a:r>
              <a:rPr lang="en-US" sz="3600" b="1" dirty="0" smtClean="0">
                <a:latin typeface="+mj-lt"/>
                <a:ea typeface="MS Mincho" charset="-128"/>
              </a:rPr>
              <a:t>ÖZKAYNAK </a:t>
            </a:r>
            <a:r>
              <a:rPr lang="en-US" sz="3600" b="1" dirty="0">
                <a:latin typeface="+mj-lt"/>
                <a:ea typeface="MS Mincho" charset="-128"/>
              </a:rPr>
              <a:t>YÖNTEMİ İLE DEĞERLENEN İŞTİRAK KAR/ZARAR </a:t>
            </a:r>
            <a:r>
              <a:rPr lang="en-US" sz="3600" b="1" dirty="0" smtClean="0">
                <a:latin typeface="+mj-lt"/>
                <a:ea typeface="MS Mincho" charset="-128"/>
              </a:rPr>
              <a:t>PAYLARI</a:t>
            </a:r>
            <a:endParaRPr lang="tr-TR" sz="3600" b="1" dirty="0" smtClean="0">
              <a:latin typeface="+mj-lt"/>
            </a:endParaRPr>
          </a:p>
          <a:p>
            <a:pPr marL="0" indent="0" eaLnBrk="0" hangingPunct="0">
              <a:buNone/>
              <a:tabLst>
                <a:tab pos="146050" algn="l"/>
                <a:tab pos="296863" algn="l"/>
                <a:tab pos="465138" algn="l"/>
                <a:tab pos="635000" algn="l"/>
              </a:tabLst>
            </a:pPr>
            <a:r>
              <a:rPr lang="tr-TR" sz="3600" b="1" dirty="0">
                <a:latin typeface="+mj-lt"/>
                <a:ea typeface="MS Mincho" charset="-128"/>
              </a:rPr>
              <a:t>	</a:t>
            </a:r>
            <a:r>
              <a:rPr lang="tr-TR" sz="3600" b="1" dirty="0" smtClean="0">
                <a:latin typeface="+mj-lt"/>
                <a:ea typeface="MS Mincho" charset="-128"/>
              </a:rPr>
              <a:t>		</a:t>
            </a:r>
            <a:r>
              <a:rPr lang="en-US" sz="3600" b="1" dirty="0" smtClean="0">
                <a:latin typeface="+mj-lt"/>
                <a:ea typeface="MS Mincho" charset="-128"/>
              </a:rPr>
              <a:t>SÜRDÜRÜLEN FAALİYETLER DÖNEM K</a:t>
            </a:r>
            <a:r>
              <a:rPr lang="tr-TR" sz="3600" b="1" dirty="0" smtClean="0">
                <a:latin typeface="+mj-lt"/>
                <a:ea typeface="MS Mincho" charset="-128"/>
              </a:rPr>
              <a:t>A</a:t>
            </a:r>
            <a:r>
              <a:rPr lang="en-US" sz="3600" b="1" dirty="0" smtClean="0">
                <a:latin typeface="+mj-lt"/>
                <a:ea typeface="MS Mincho" charset="-128"/>
              </a:rPr>
              <a:t>RI(ZAR</a:t>
            </a:r>
            <a:r>
              <a:rPr lang="tr-TR" sz="3600" b="1" dirty="0" smtClean="0">
                <a:latin typeface="+mj-lt"/>
              </a:rPr>
              <a:t>ARI)</a:t>
            </a:r>
            <a:endParaRPr lang="en-US" sz="3600" b="1" dirty="0" smtClean="0">
              <a:latin typeface="+mj-lt"/>
            </a:endParaRPr>
          </a:p>
          <a:p>
            <a:pPr marL="0" indent="0" algn="just">
              <a:buNone/>
            </a:pPr>
            <a:endParaRPr lang="tr-TR" sz="2800" b="1" dirty="0">
              <a:solidFill>
                <a:schemeClr val="tx2"/>
              </a:solidFill>
            </a:endParaRPr>
          </a:p>
          <a:p>
            <a:pPr marL="514350" indent="-514350" algn="just">
              <a:buAutoNum type="alphaUcPeriod" startAt="6"/>
            </a:pPr>
            <a:endParaRPr lang="tr-TR" sz="2800" dirty="0">
              <a:ea typeface="MS Mincho" charset="-128"/>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GELİR TABLOSU ÖNERİSİ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66</a:t>
            </a:fld>
            <a:endParaRPr lang="tr-TR"/>
          </a:p>
        </p:txBody>
      </p:sp>
    </p:spTree>
    <p:extLst>
      <p:ext uri="{BB962C8B-B14F-4D97-AF65-F5344CB8AC3E}">
        <p14:creationId xmlns:p14="http://schemas.microsoft.com/office/powerpoint/2010/main" val="122006045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lnSpcReduction="10000"/>
          </a:bodyPr>
          <a:lstStyle/>
          <a:p>
            <a:pPr marL="0" indent="0" eaLnBrk="0" hangingPunct="0">
              <a:buNone/>
              <a:tabLst>
                <a:tab pos="146050" algn="l"/>
                <a:tab pos="296863" algn="l"/>
                <a:tab pos="465138" algn="l"/>
                <a:tab pos="635000" algn="l"/>
              </a:tabLst>
            </a:pPr>
            <a:r>
              <a:rPr lang="en-US" sz="2400" dirty="0" smtClean="0">
                <a:latin typeface="+mj-lt"/>
                <a:ea typeface="MS Mincho" charset="-128"/>
                <a:cs typeface="Arial" pitchFamily="34" charset="0"/>
              </a:rPr>
              <a:t>İ.</a:t>
            </a:r>
            <a:r>
              <a:rPr lang="tr-TR" sz="2400" dirty="0" smtClean="0">
                <a:latin typeface="+mj-lt"/>
                <a:ea typeface="MS Mincho" charset="-128"/>
                <a:cs typeface="Arial" pitchFamily="34" charset="0"/>
              </a:rPr>
              <a:t>					</a:t>
            </a:r>
            <a:r>
              <a:rPr lang="en-US" sz="2400" dirty="0" smtClean="0">
                <a:latin typeface="+mj-lt"/>
                <a:ea typeface="MS Mincho" charset="-128"/>
                <a:cs typeface="Arial" pitchFamily="34" charset="0"/>
              </a:rPr>
              <a:t>SÜRDÜRÜLEN </a:t>
            </a:r>
            <a:r>
              <a:rPr lang="en-US" sz="2400" dirty="0">
                <a:latin typeface="+mj-lt"/>
                <a:ea typeface="MS Mincho" charset="-128"/>
                <a:cs typeface="Arial" pitchFamily="34" charset="0"/>
              </a:rPr>
              <a:t>FAALİYETLER VERGİ VE YASAL YÜKÜMLÜLÜK KARŞILIKLARI (-)</a:t>
            </a:r>
          </a:p>
          <a:p>
            <a:pPr marL="0" indent="0" eaLnBrk="0" hangingPunct="0">
              <a:buNone/>
              <a:tabLst>
                <a:tab pos="146050" algn="l"/>
                <a:tab pos="296863" algn="l"/>
                <a:tab pos="465138" algn="l"/>
                <a:tab pos="635000" algn="l"/>
              </a:tabLst>
            </a:pPr>
            <a:r>
              <a:rPr lang="en-US" sz="2400" dirty="0">
                <a:latin typeface="+mj-lt"/>
                <a:ea typeface="MS Mincho" charset="-128"/>
                <a:cs typeface="Arial" pitchFamily="34" charset="0"/>
              </a:rPr>
              <a:t>	</a:t>
            </a:r>
            <a:r>
              <a:rPr lang="tr-TR" sz="2400" dirty="0" smtClean="0">
                <a:latin typeface="+mj-lt"/>
                <a:ea typeface="MS Mincho" charset="-128"/>
                <a:cs typeface="Arial" pitchFamily="34" charset="0"/>
              </a:rPr>
              <a:t>				</a:t>
            </a:r>
            <a:r>
              <a:rPr lang="en-US" sz="2400" dirty="0" smtClean="0">
                <a:latin typeface="+mj-lt"/>
                <a:ea typeface="MS Mincho" charset="-128"/>
                <a:cs typeface="Arial" pitchFamily="34" charset="0"/>
              </a:rPr>
              <a:t>-</a:t>
            </a:r>
            <a:r>
              <a:rPr lang="en-US" sz="2400" dirty="0" err="1" smtClean="0">
                <a:latin typeface="+mj-lt"/>
                <a:ea typeface="MS Mincho" charset="-128"/>
                <a:cs typeface="Arial" pitchFamily="34" charset="0"/>
              </a:rPr>
              <a:t>Yasal</a:t>
            </a:r>
            <a:r>
              <a:rPr lang="en-US" sz="2400" dirty="0" smtClean="0">
                <a:latin typeface="+mj-lt"/>
                <a:ea typeface="MS Mincho" charset="-128"/>
                <a:cs typeface="Arial" pitchFamily="34" charset="0"/>
              </a:rPr>
              <a:t> </a:t>
            </a:r>
            <a:r>
              <a:rPr lang="en-US" sz="2400" dirty="0" err="1">
                <a:latin typeface="+mj-lt"/>
                <a:ea typeface="MS Mincho" charset="-128"/>
                <a:cs typeface="Arial" pitchFamily="34" charset="0"/>
              </a:rPr>
              <a:t>Vergi</a:t>
            </a:r>
            <a:r>
              <a:rPr lang="en-US" sz="2400" dirty="0">
                <a:latin typeface="+mj-lt"/>
                <a:ea typeface="MS Mincho" charset="-128"/>
                <a:cs typeface="Arial" pitchFamily="34" charset="0"/>
              </a:rPr>
              <a:t> </a:t>
            </a:r>
            <a:r>
              <a:rPr lang="en-US" sz="2400" dirty="0" err="1">
                <a:latin typeface="+mj-lt"/>
                <a:ea typeface="MS Mincho" charset="-128"/>
                <a:cs typeface="Arial" pitchFamily="34" charset="0"/>
              </a:rPr>
              <a:t>Karşılığı</a:t>
            </a:r>
            <a:r>
              <a:rPr lang="en-US" sz="2400" dirty="0">
                <a:latin typeface="+mj-lt"/>
                <a:ea typeface="MS Mincho" charset="-128"/>
                <a:cs typeface="Arial" pitchFamily="34" charset="0"/>
              </a:rPr>
              <a:t> (+)</a:t>
            </a:r>
          </a:p>
          <a:p>
            <a:pPr marL="0" indent="0" eaLnBrk="0" hangingPunct="0">
              <a:buNone/>
              <a:tabLst>
                <a:tab pos="146050" algn="l"/>
                <a:tab pos="296863" algn="l"/>
                <a:tab pos="465138" algn="l"/>
                <a:tab pos="635000" algn="l"/>
              </a:tabLst>
            </a:pPr>
            <a:r>
              <a:rPr lang="en-US" sz="2400" dirty="0">
                <a:latin typeface="+mj-lt"/>
                <a:ea typeface="MS Mincho" charset="-128"/>
                <a:cs typeface="Arial" pitchFamily="34" charset="0"/>
              </a:rPr>
              <a:t>	</a:t>
            </a:r>
            <a:r>
              <a:rPr lang="tr-TR" sz="2400" dirty="0" smtClean="0">
                <a:latin typeface="+mj-lt"/>
                <a:ea typeface="MS Mincho" charset="-128"/>
                <a:cs typeface="Arial" pitchFamily="34" charset="0"/>
              </a:rPr>
              <a:t>				</a:t>
            </a:r>
            <a:r>
              <a:rPr lang="en-US" sz="2400" dirty="0" smtClean="0">
                <a:latin typeface="+mj-lt"/>
                <a:ea typeface="MS Mincho" charset="-128"/>
                <a:cs typeface="Arial" pitchFamily="34" charset="0"/>
              </a:rPr>
              <a:t>-</a:t>
            </a:r>
            <a:r>
              <a:rPr lang="en-US" sz="2400" dirty="0" err="1" smtClean="0">
                <a:latin typeface="+mj-lt"/>
                <a:ea typeface="MS Mincho" charset="-128"/>
                <a:cs typeface="Arial" pitchFamily="34" charset="0"/>
              </a:rPr>
              <a:t>Ertelenmiş</a:t>
            </a:r>
            <a:r>
              <a:rPr lang="en-US" sz="2400" dirty="0" smtClean="0">
                <a:latin typeface="+mj-lt"/>
                <a:ea typeface="MS Mincho" charset="-128"/>
                <a:cs typeface="Arial" pitchFamily="34" charset="0"/>
              </a:rPr>
              <a:t> </a:t>
            </a:r>
            <a:r>
              <a:rPr lang="en-US" sz="2400" dirty="0" err="1">
                <a:latin typeface="+mj-lt"/>
                <a:ea typeface="MS Mincho" charset="-128"/>
                <a:cs typeface="Arial" pitchFamily="34" charset="0"/>
              </a:rPr>
              <a:t>Vergi</a:t>
            </a:r>
            <a:r>
              <a:rPr lang="en-US" sz="2400" dirty="0">
                <a:latin typeface="+mj-lt"/>
                <a:ea typeface="MS Mincho" charset="-128"/>
                <a:cs typeface="Arial" pitchFamily="34" charset="0"/>
              </a:rPr>
              <a:t> </a:t>
            </a:r>
            <a:r>
              <a:rPr lang="en-US" sz="2400" dirty="0" err="1">
                <a:latin typeface="+mj-lt"/>
                <a:ea typeface="MS Mincho" charset="-128"/>
                <a:cs typeface="Arial" pitchFamily="34" charset="0"/>
              </a:rPr>
              <a:t>Gider</a:t>
            </a:r>
            <a:r>
              <a:rPr lang="en-US" sz="2400" dirty="0">
                <a:latin typeface="+mj-lt"/>
                <a:ea typeface="MS Mincho" charset="-128"/>
                <a:cs typeface="Arial" pitchFamily="34" charset="0"/>
              </a:rPr>
              <a:t> </a:t>
            </a:r>
            <a:r>
              <a:rPr lang="en-US" sz="2400" dirty="0" err="1">
                <a:latin typeface="+mj-lt"/>
                <a:ea typeface="MS Mincho" charset="-128"/>
                <a:cs typeface="Arial" pitchFamily="34" charset="0"/>
              </a:rPr>
              <a:t>Etkisi</a:t>
            </a:r>
            <a:r>
              <a:rPr lang="en-US" sz="2400" dirty="0">
                <a:latin typeface="+mj-lt"/>
                <a:ea typeface="MS Mincho" charset="-128"/>
                <a:cs typeface="Arial" pitchFamily="34" charset="0"/>
              </a:rPr>
              <a:t> (+)</a:t>
            </a:r>
          </a:p>
          <a:p>
            <a:pPr marL="0" indent="0" eaLnBrk="0" hangingPunct="0">
              <a:buNone/>
              <a:tabLst>
                <a:tab pos="146050" algn="l"/>
                <a:tab pos="296863" algn="l"/>
                <a:tab pos="465138" algn="l"/>
                <a:tab pos="635000" algn="l"/>
              </a:tabLst>
            </a:pPr>
            <a:r>
              <a:rPr lang="en-US" sz="2400" dirty="0">
                <a:latin typeface="+mj-lt"/>
                <a:ea typeface="MS Mincho" charset="-128"/>
                <a:cs typeface="Arial" pitchFamily="34" charset="0"/>
              </a:rPr>
              <a:t>	</a:t>
            </a:r>
            <a:r>
              <a:rPr lang="tr-TR" sz="2400" dirty="0" smtClean="0">
                <a:latin typeface="+mj-lt"/>
                <a:ea typeface="MS Mincho" charset="-128"/>
                <a:cs typeface="Arial" pitchFamily="34" charset="0"/>
              </a:rPr>
              <a:t>				</a:t>
            </a:r>
            <a:r>
              <a:rPr lang="en-US" sz="2400" dirty="0" smtClean="0">
                <a:latin typeface="+mj-lt"/>
                <a:ea typeface="MS Mincho" charset="-128"/>
                <a:cs typeface="Arial" pitchFamily="34" charset="0"/>
              </a:rPr>
              <a:t>-</a:t>
            </a:r>
            <a:r>
              <a:rPr lang="en-US" sz="2400" dirty="0" err="1" smtClean="0">
                <a:latin typeface="+mj-lt"/>
                <a:ea typeface="MS Mincho" charset="-128"/>
                <a:cs typeface="Arial" pitchFamily="34" charset="0"/>
              </a:rPr>
              <a:t>Ertelenmiş</a:t>
            </a:r>
            <a:r>
              <a:rPr lang="en-US" sz="2400" dirty="0" smtClean="0">
                <a:latin typeface="+mj-lt"/>
                <a:ea typeface="MS Mincho" charset="-128"/>
                <a:cs typeface="Arial" pitchFamily="34" charset="0"/>
              </a:rPr>
              <a:t> </a:t>
            </a:r>
            <a:r>
              <a:rPr lang="en-US" sz="2400" dirty="0" err="1">
                <a:latin typeface="+mj-lt"/>
                <a:ea typeface="MS Mincho" charset="-128"/>
                <a:cs typeface="Arial" pitchFamily="34" charset="0"/>
              </a:rPr>
              <a:t>Vergi</a:t>
            </a:r>
            <a:r>
              <a:rPr lang="en-US" sz="2400" dirty="0">
                <a:latin typeface="+mj-lt"/>
                <a:ea typeface="MS Mincho" charset="-128"/>
                <a:cs typeface="Arial" pitchFamily="34" charset="0"/>
              </a:rPr>
              <a:t> </a:t>
            </a:r>
            <a:r>
              <a:rPr lang="en-US" sz="2400" dirty="0" err="1">
                <a:latin typeface="+mj-lt"/>
                <a:ea typeface="MS Mincho" charset="-128"/>
                <a:cs typeface="Arial" pitchFamily="34" charset="0"/>
              </a:rPr>
              <a:t>Gelir</a:t>
            </a:r>
            <a:r>
              <a:rPr lang="en-US" sz="2400" dirty="0">
                <a:latin typeface="+mj-lt"/>
                <a:ea typeface="MS Mincho" charset="-128"/>
                <a:cs typeface="Arial" pitchFamily="34" charset="0"/>
              </a:rPr>
              <a:t> </a:t>
            </a:r>
            <a:r>
              <a:rPr lang="en-US" sz="2400" dirty="0" err="1">
                <a:latin typeface="+mj-lt"/>
                <a:ea typeface="MS Mincho" charset="-128"/>
                <a:cs typeface="Arial" pitchFamily="34" charset="0"/>
              </a:rPr>
              <a:t>Etkisi</a:t>
            </a:r>
            <a:r>
              <a:rPr lang="en-US" sz="2400" dirty="0">
                <a:latin typeface="+mj-lt"/>
                <a:ea typeface="MS Mincho" charset="-128"/>
                <a:cs typeface="Arial" pitchFamily="34" charset="0"/>
              </a:rPr>
              <a:t> </a:t>
            </a:r>
            <a:r>
              <a:rPr lang="en-US" sz="2400" dirty="0" smtClean="0">
                <a:latin typeface="+mj-lt"/>
                <a:ea typeface="MS Mincho" charset="-128"/>
                <a:cs typeface="Arial" pitchFamily="34" charset="0"/>
              </a:rPr>
              <a:t>(-)</a:t>
            </a:r>
            <a:endParaRPr lang="tr-TR" sz="2400" dirty="0" smtClean="0">
              <a:latin typeface="+mj-lt"/>
              <a:ea typeface="MS Mincho" charset="-128"/>
              <a:cs typeface="Arial" pitchFamily="34" charset="0"/>
            </a:endParaRPr>
          </a:p>
          <a:p>
            <a:pPr marL="0" indent="0" eaLnBrk="0" hangingPunct="0">
              <a:buNone/>
              <a:tabLst>
                <a:tab pos="146050" algn="l"/>
                <a:tab pos="296863" algn="l"/>
                <a:tab pos="465138" algn="l"/>
                <a:tab pos="635000" algn="l"/>
              </a:tabLst>
            </a:pPr>
            <a:r>
              <a:rPr lang="tr-TR" sz="2400" b="1" dirty="0">
                <a:latin typeface="+mj-lt"/>
                <a:ea typeface="MS Mincho" charset="-128"/>
                <a:cs typeface="Arial" pitchFamily="34" charset="0"/>
              </a:rPr>
              <a:t>	</a:t>
            </a:r>
            <a:r>
              <a:rPr lang="tr-TR" sz="2400" b="1" dirty="0" smtClean="0">
                <a:latin typeface="+mj-lt"/>
                <a:ea typeface="MS Mincho" charset="-128"/>
                <a:cs typeface="Arial" pitchFamily="34" charset="0"/>
              </a:rPr>
              <a:t>				</a:t>
            </a:r>
            <a:r>
              <a:rPr lang="tr-TR" sz="2400" b="1" dirty="0" smtClean="0">
                <a:latin typeface="+mj-lt"/>
                <a:cs typeface="Arial" pitchFamily="34" charset="0"/>
              </a:rPr>
              <a:t>I.</a:t>
            </a:r>
            <a:r>
              <a:rPr lang="en-US" sz="2400" b="1" dirty="0" smtClean="0">
                <a:latin typeface="+mj-lt"/>
                <a:ea typeface="MS Mincho" charset="-128"/>
                <a:cs typeface="Arial" pitchFamily="34" charset="0"/>
              </a:rPr>
              <a:t>SÜRDÜRÜLEN </a:t>
            </a:r>
            <a:r>
              <a:rPr lang="en-US" sz="2400" b="1" dirty="0">
                <a:latin typeface="+mj-lt"/>
                <a:ea typeface="MS Mincho" charset="-128"/>
                <a:cs typeface="Arial" pitchFamily="34" charset="0"/>
              </a:rPr>
              <a:t>FAALİYETLER DÖNEM NET </a:t>
            </a:r>
            <a:r>
              <a:rPr lang="en-US" sz="2400" b="1" dirty="0" smtClean="0">
                <a:latin typeface="+mj-lt"/>
                <a:ea typeface="MS Mincho" charset="-128"/>
                <a:cs typeface="Arial" pitchFamily="34" charset="0"/>
              </a:rPr>
              <a:t>K</a:t>
            </a:r>
            <a:r>
              <a:rPr lang="tr-TR" sz="2400" b="1" dirty="0" smtClean="0">
                <a:latin typeface="+mj-lt"/>
                <a:ea typeface="MS Mincho" charset="-128"/>
                <a:cs typeface="Arial" pitchFamily="34" charset="0"/>
              </a:rPr>
              <a:t>A</a:t>
            </a:r>
            <a:r>
              <a:rPr lang="en-US" sz="2400" b="1" dirty="0" smtClean="0">
                <a:latin typeface="+mj-lt"/>
                <a:ea typeface="MS Mincho" charset="-128"/>
                <a:cs typeface="Arial" pitchFamily="34" charset="0"/>
              </a:rPr>
              <a:t>RI </a:t>
            </a:r>
            <a:r>
              <a:rPr lang="en-US" sz="2400" b="1" dirty="0">
                <a:latin typeface="+mj-lt"/>
                <a:ea typeface="MS Mincho" charset="-128"/>
                <a:cs typeface="Arial" pitchFamily="34" charset="0"/>
              </a:rPr>
              <a:t>(ZARARI</a:t>
            </a:r>
            <a:r>
              <a:rPr lang="en-US" sz="2400" b="1" dirty="0" smtClean="0">
                <a:latin typeface="+mj-lt"/>
                <a:ea typeface="MS Mincho" charset="-128"/>
                <a:cs typeface="Arial" pitchFamily="34" charset="0"/>
              </a:rPr>
              <a:t>)</a:t>
            </a:r>
            <a:endParaRPr lang="tr-TR" sz="2400" b="1" dirty="0" smtClean="0">
              <a:latin typeface="+mj-lt"/>
              <a:ea typeface="MS Mincho" charset="-128"/>
              <a:cs typeface="Arial" pitchFamily="34" charset="0"/>
            </a:endParaRPr>
          </a:p>
          <a:p>
            <a:pPr marL="0" indent="0">
              <a:lnSpc>
                <a:spcPct val="80000"/>
              </a:lnSpc>
              <a:buNone/>
            </a:pPr>
            <a:r>
              <a:rPr lang="en-US" altLang="ko-KR" sz="2400" dirty="0" smtClean="0">
                <a:latin typeface="+mj-lt"/>
                <a:ea typeface="굴림" charset="-127"/>
                <a:cs typeface="Arial" pitchFamily="34" charset="0"/>
              </a:rPr>
              <a:t>J.</a:t>
            </a:r>
            <a:r>
              <a:rPr lang="tr-TR" altLang="ko-KR" sz="2400" dirty="0" smtClean="0">
                <a:latin typeface="+mj-lt"/>
                <a:ea typeface="굴림" charset="-127"/>
                <a:cs typeface="Arial" pitchFamily="34" charset="0"/>
              </a:rPr>
              <a:t>	</a:t>
            </a:r>
            <a:r>
              <a:rPr lang="en-US" altLang="ko-KR" sz="2400" dirty="0" smtClean="0">
                <a:latin typeface="+mj-lt"/>
                <a:ea typeface="굴림" charset="-127"/>
                <a:cs typeface="Arial" pitchFamily="34" charset="0"/>
              </a:rPr>
              <a:t>DURDURULAN </a:t>
            </a:r>
            <a:r>
              <a:rPr lang="en-US" altLang="ko-KR" sz="2400" dirty="0">
                <a:latin typeface="+mj-lt"/>
                <a:ea typeface="굴림" charset="-127"/>
                <a:cs typeface="Arial" pitchFamily="34" charset="0"/>
              </a:rPr>
              <a:t>FAALİYETLER GELİR VE </a:t>
            </a:r>
            <a:r>
              <a:rPr lang="en-US" altLang="ko-KR" sz="2400" dirty="0" smtClean="0">
                <a:latin typeface="+mj-lt"/>
                <a:ea typeface="굴림" charset="-127"/>
                <a:cs typeface="Arial" pitchFamily="34" charset="0"/>
              </a:rPr>
              <a:t>K</a:t>
            </a:r>
            <a:r>
              <a:rPr lang="tr-TR" altLang="ko-KR" sz="2400" dirty="0" smtClean="0">
                <a:latin typeface="+mj-lt"/>
                <a:ea typeface="굴림" charset="-127"/>
                <a:cs typeface="Arial" pitchFamily="34" charset="0"/>
              </a:rPr>
              <a:t>A</a:t>
            </a:r>
            <a:r>
              <a:rPr lang="en-US" altLang="ko-KR" sz="2400" dirty="0" smtClean="0">
                <a:latin typeface="+mj-lt"/>
                <a:ea typeface="굴림" charset="-127"/>
                <a:cs typeface="Arial" pitchFamily="34" charset="0"/>
              </a:rPr>
              <a:t>RLARI </a:t>
            </a:r>
            <a:r>
              <a:rPr lang="en-US" altLang="ko-KR" sz="2400" dirty="0">
                <a:latin typeface="+mj-lt"/>
                <a:ea typeface="굴림" charset="-127"/>
                <a:cs typeface="Arial" pitchFamily="34" charset="0"/>
              </a:rPr>
              <a:t>(+)</a:t>
            </a:r>
          </a:p>
          <a:p>
            <a:pPr marL="0" indent="0">
              <a:lnSpc>
                <a:spcPct val="80000"/>
              </a:lnSpc>
              <a:buNone/>
            </a:pPr>
            <a:r>
              <a:rPr lang="en-US" altLang="ko-KR" sz="2400" dirty="0" smtClean="0">
                <a:latin typeface="+mj-lt"/>
                <a:ea typeface="굴림" charset="-127"/>
                <a:cs typeface="Arial" pitchFamily="34" charset="0"/>
              </a:rPr>
              <a:t>K.</a:t>
            </a:r>
            <a:r>
              <a:rPr lang="tr-TR" altLang="ko-KR" sz="2400" dirty="0" smtClean="0">
                <a:latin typeface="+mj-lt"/>
                <a:ea typeface="굴림" charset="-127"/>
                <a:cs typeface="Arial" pitchFamily="34" charset="0"/>
              </a:rPr>
              <a:t>	</a:t>
            </a:r>
            <a:r>
              <a:rPr lang="en-US" altLang="ko-KR" sz="2400" dirty="0" smtClean="0">
                <a:latin typeface="+mj-lt"/>
                <a:ea typeface="굴림" charset="-127"/>
                <a:cs typeface="Arial" pitchFamily="34" charset="0"/>
              </a:rPr>
              <a:t>DURDURULAN </a:t>
            </a:r>
            <a:r>
              <a:rPr lang="en-US" altLang="ko-KR" sz="2400" dirty="0">
                <a:latin typeface="+mj-lt"/>
                <a:ea typeface="굴림" charset="-127"/>
                <a:cs typeface="Arial" pitchFamily="34" charset="0"/>
              </a:rPr>
              <a:t>FAALİYETLER GİDER VE ZARARLARI (-)</a:t>
            </a:r>
          </a:p>
          <a:p>
            <a:pPr marL="0" indent="0">
              <a:lnSpc>
                <a:spcPct val="80000"/>
              </a:lnSpc>
              <a:buNone/>
            </a:pPr>
            <a:r>
              <a:rPr lang="en-US" altLang="ko-KR" sz="2400" dirty="0">
                <a:latin typeface="+mj-lt"/>
                <a:ea typeface="굴림" charset="-127"/>
                <a:cs typeface="Arial" pitchFamily="34" charset="0"/>
              </a:rPr>
              <a:t>	DURDURULAN FAALİYETLER DÖNEM </a:t>
            </a:r>
            <a:r>
              <a:rPr lang="en-US" altLang="ko-KR" sz="2400" dirty="0" smtClean="0">
                <a:latin typeface="+mj-lt"/>
                <a:ea typeface="굴림" charset="-127"/>
                <a:cs typeface="Arial" pitchFamily="34" charset="0"/>
              </a:rPr>
              <a:t>K</a:t>
            </a:r>
            <a:r>
              <a:rPr lang="tr-TR" altLang="ko-KR" sz="2400" dirty="0" smtClean="0">
                <a:latin typeface="+mj-lt"/>
                <a:ea typeface="굴림" charset="-127"/>
                <a:cs typeface="Arial" pitchFamily="34" charset="0"/>
              </a:rPr>
              <a:t>A</a:t>
            </a:r>
            <a:r>
              <a:rPr lang="en-US" altLang="ko-KR" sz="2400" dirty="0" smtClean="0">
                <a:latin typeface="+mj-lt"/>
                <a:ea typeface="굴림" charset="-127"/>
                <a:cs typeface="Arial" pitchFamily="34" charset="0"/>
              </a:rPr>
              <a:t>RI </a:t>
            </a:r>
            <a:r>
              <a:rPr lang="en-US" altLang="ko-KR" sz="2400" dirty="0">
                <a:latin typeface="+mj-lt"/>
                <a:ea typeface="굴림" charset="-127"/>
                <a:cs typeface="Arial" pitchFamily="34" charset="0"/>
              </a:rPr>
              <a:t>(</a:t>
            </a:r>
            <a:r>
              <a:rPr lang="en-US" altLang="ko-KR" sz="2400" dirty="0" smtClean="0">
                <a:latin typeface="+mj-lt"/>
                <a:ea typeface="굴림" charset="-127"/>
                <a:cs typeface="Arial" pitchFamily="34" charset="0"/>
              </a:rPr>
              <a:t>ZARARI)</a:t>
            </a:r>
          </a:p>
          <a:p>
            <a:pPr marL="0" indent="0">
              <a:lnSpc>
                <a:spcPct val="80000"/>
              </a:lnSpc>
              <a:buNone/>
            </a:pPr>
            <a:r>
              <a:rPr lang="en-US" altLang="ko-KR" sz="2400" dirty="0" smtClean="0">
                <a:latin typeface="+mj-lt"/>
                <a:ea typeface="굴림" charset="-127"/>
                <a:cs typeface="Arial" pitchFamily="34" charset="0"/>
              </a:rPr>
              <a:t>L.</a:t>
            </a:r>
            <a:r>
              <a:rPr lang="tr-TR" altLang="ko-KR" sz="2400" dirty="0" smtClean="0">
                <a:latin typeface="+mj-lt"/>
                <a:ea typeface="굴림" charset="-127"/>
                <a:cs typeface="Arial" pitchFamily="34" charset="0"/>
              </a:rPr>
              <a:t>	</a:t>
            </a:r>
            <a:r>
              <a:rPr lang="en-US" altLang="ko-KR" sz="2400" dirty="0" smtClean="0">
                <a:latin typeface="+mj-lt"/>
                <a:ea typeface="굴림" charset="-127"/>
                <a:cs typeface="Arial" pitchFamily="34" charset="0"/>
              </a:rPr>
              <a:t>DURDURULAN FAALİYETLER VERGİ VE YASAL YÜKÜMLÜLÜK KARŞILIKLARI (-)</a:t>
            </a:r>
          </a:p>
          <a:p>
            <a:pPr marL="0" indent="0">
              <a:lnSpc>
                <a:spcPct val="80000"/>
              </a:lnSpc>
              <a:buNone/>
            </a:pPr>
            <a:r>
              <a:rPr lang="tr-TR" altLang="ko-KR" sz="2400" dirty="0" smtClean="0">
                <a:latin typeface="+mj-lt"/>
                <a:ea typeface="굴림" charset="-127"/>
                <a:cs typeface="Arial" pitchFamily="34" charset="0"/>
              </a:rPr>
              <a:t>	</a:t>
            </a:r>
            <a:r>
              <a:rPr lang="en-US" altLang="ko-KR" sz="2400" dirty="0" smtClean="0">
                <a:latin typeface="+mj-lt"/>
                <a:ea typeface="굴림" charset="-127"/>
                <a:cs typeface="Arial" pitchFamily="34" charset="0"/>
              </a:rPr>
              <a:t>-</a:t>
            </a:r>
            <a:r>
              <a:rPr lang="en-US" altLang="ko-KR" sz="2400" dirty="0" err="1" smtClean="0">
                <a:latin typeface="+mj-lt"/>
                <a:ea typeface="굴림" charset="-127"/>
                <a:cs typeface="Arial" pitchFamily="34" charset="0"/>
              </a:rPr>
              <a:t>Yasal</a:t>
            </a:r>
            <a:r>
              <a:rPr lang="en-US" altLang="ko-KR" sz="2400" dirty="0" smtClean="0">
                <a:latin typeface="+mj-lt"/>
                <a:ea typeface="굴림" charset="-127"/>
                <a:cs typeface="Arial" pitchFamily="34" charset="0"/>
              </a:rPr>
              <a:t> </a:t>
            </a:r>
            <a:r>
              <a:rPr lang="en-US" altLang="ko-KR" sz="2400" dirty="0" err="1">
                <a:latin typeface="+mj-lt"/>
                <a:ea typeface="굴림" charset="-127"/>
                <a:cs typeface="Arial" pitchFamily="34" charset="0"/>
              </a:rPr>
              <a:t>Vergi</a:t>
            </a:r>
            <a:r>
              <a:rPr lang="en-US" altLang="ko-KR" sz="2400" dirty="0">
                <a:latin typeface="+mj-lt"/>
                <a:ea typeface="굴림" charset="-127"/>
                <a:cs typeface="Arial" pitchFamily="34" charset="0"/>
              </a:rPr>
              <a:t> </a:t>
            </a:r>
            <a:r>
              <a:rPr lang="en-US" altLang="ko-KR" sz="2400" dirty="0" err="1">
                <a:latin typeface="+mj-lt"/>
                <a:ea typeface="굴림" charset="-127"/>
                <a:cs typeface="Arial" pitchFamily="34" charset="0"/>
              </a:rPr>
              <a:t>Karşılığı</a:t>
            </a:r>
            <a:r>
              <a:rPr lang="en-US" altLang="ko-KR" sz="2400" dirty="0">
                <a:latin typeface="+mj-lt"/>
                <a:ea typeface="굴림" charset="-127"/>
                <a:cs typeface="Arial" pitchFamily="34" charset="0"/>
              </a:rPr>
              <a:t> (+)</a:t>
            </a:r>
          </a:p>
          <a:p>
            <a:pPr marL="0" indent="0">
              <a:lnSpc>
                <a:spcPct val="80000"/>
              </a:lnSpc>
              <a:buNone/>
            </a:pPr>
            <a:r>
              <a:rPr lang="tr-TR" altLang="ko-KR" sz="2400" dirty="0" smtClean="0">
                <a:latin typeface="+mj-lt"/>
                <a:ea typeface="굴림" charset="-127"/>
                <a:cs typeface="Arial" pitchFamily="34" charset="0"/>
              </a:rPr>
              <a:t>	</a:t>
            </a:r>
            <a:r>
              <a:rPr lang="en-US" altLang="ko-KR" sz="2400" dirty="0" smtClean="0">
                <a:latin typeface="+mj-lt"/>
                <a:ea typeface="굴림" charset="-127"/>
                <a:cs typeface="Arial" pitchFamily="34" charset="0"/>
              </a:rPr>
              <a:t>-</a:t>
            </a:r>
            <a:r>
              <a:rPr lang="en-US" altLang="ko-KR" sz="2400" dirty="0" err="1" smtClean="0">
                <a:latin typeface="+mj-lt"/>
                <a:ea typeface="굴림" charset="-127"/>
                <a:cs typeface="Arial" pitchFamily="34" charset="0"/>
              </a:rPr>
              <a:t>Ertelenmiş</a:t>
            </a:r>
            <a:r>
              <a:rPr lang="en-US" altLang="ko-KR" sz="2400" dirty="0" smtClean="0">
                <a:latin typeface="+mj-lt"/>
                <a:ea typeface="굴림" charset="-127"/>
                <a:cs typeface="Arial" pitchFamily="34" charset="0"/>
              </a:rPr>
              <a:t> </a:t>
            </a:r>
            <a:r>
              <a:rPr lang="en-US" altLang="ko-KR" sz="2400" dirty="0" err="1">
                <a:latin typeface="+mj-lt"/>
                <a:ea typeface="굴림" charset="-127"/>
                <a:cs typeface="Arial" pitchFamily="34" charset="0"/>
              </a:rPr>
              <a:t>Vergi</a:t>
            </a:r>
            <a:r>
              <a:rPr lang="en-US" altLang="ko-KR" sz="2400" dirty="0">
                <a:latin typeface="+mj-lt"/>
                <a:ea typeface="굴림" charset="-127"/>
                <a:cs typeface="Arial" pitchFamily="34" charset="0"/>
              </a:rPr>
              <a:t> </a:t>
            </a:r>
            <a:r>
              <a:rPr lang="en-US" altLang="ko-KR" sz="2400" dirty="0" err="1">
                <a:latin typeface="+mj-lt"/>
                <a:ea typeface="굴림" charset="-127"/>
                <a:cs typeface="Arial" pitchFamily="34" charset="0"/>
              </a:rPr>
              <a:t>Gider</a:t>
            </a:r>
            <a:r>
              <a:rPr lang="en-US" altLang="ko-KR" sz="2400" dirty="0">
                <a:latin typeface="+mj-lt"/>
                <a:ea typeface="굴림" charset="-127"/>
                <a:cs typeface="Arial" pitchFamily="34" charset="0"/>
              </a:rPr>
              <a:t> </a:t>
            </a:r>
            <a:r>
              <a:rPr lang="en-US" altLang="ko-KR" sz="2400" dirty="0" err="1">
                <a:latin typeface="+mj-lt"/>
                <a:ea typeface="굴림" charset="-127"/>
                <a:cs typeface="Arial" pitchFamily="34" charset="0"/>
              </a:rPr>
              <a:t>Etkisi</a:t>
            </a:r>
            <a:r>
              <a:rPr lang="en-US" altLang="ko-KR" sz="2400" dirty="0">
                <a:latin typeface="+mj-lt"/>
                <a:ea typeface="굴림" charset="-127"/>
                <a:cs typeface="Arial" pitchFamily="34" charset="0"/>
              </a:rPr>
              <a:t> (+)</a:t>
            </a:r>
          </a:p>
          <a:p>
            <a:pPr marL="0" indent="0">
              <a:lnSpc>
                <a:spcPct val="80000"/>
              </a:lnSpc>
              <a:buNone/>
            </a:pPr>
            <a:r>
              <a:rPr lang="tr-TR" altLang="ko-KR" sz="2400" dirty="0" smtClean="0">
                <a:latin typeface="+mj-lt"/>
                <a:ea typeface="굴림" charset="-127"/>
                <a:cs typeface="Arial" pitchFamily="34" charset="0"/>
              </a:rPr>
              <a:t>	</a:t>
            </a:r>
            <a:r>
              <a:rPr lang="en-US" altLang="ko-KR" sz="2400" dirty="0" smtClean="0">
                <a:latin typeface="+mj-lt"/>
                <a:ea typeface="굴림" charset="-127"/>
                <a:cs typeface="Arial" pitchFamily="34" charset="0"/>
              </a:rPr>
              <a:t>-</a:t>
            </a:r>
            <a:r>
              <a:rPr lang="en-US" altLang="ko-KR" sz="2400" dirty="0" err="1" smtClean="0">
                <a:latin typeface="+mj-lt"/>
                <a:ea typeface="굴림" charset="-127"/>
                <a:cs typeface="Arial" pitchFamily="34" charset="0"/>
              </a:rPr>
              <a:t>Ertelenmiş</a:t>
            </a:r>
            <a:r>
              <a:rPr lang="en-US" altLang="ko-KR" sz="2400" dirty="0" smtClean="0">
                <a:latin typeface="+mj-lt"/>
                <a:ea typeface="굴림" charset="-127"/>
                <a:cs typeface="Arial" pitchFamily="34" charset="0"/>
              </a:rPr>
              <a:t> </a:t>
            </a:r>
            <a:r>
              <a:rPr lang="en-US" altLang="ko-KR" sz="2400" dirty="0" err="1">
                <a:latin typeface="+mj-lt"/>
                <a:ea typeface="굴림" charset="-127"/>
                <a:cs typeface="Arial" pitchFamily="34" charset="0"/>
              </a:rPr>
              <a:t>Vergi</a:t>
            </a:r>
            <a:r>
              <a:rPr lang="en-US" altLang="ko-KR" sz="2400" dirty="0">
                <a:latin typeface="+mj-lt"/>
                <a:ea typeface="굴림" charset="-127"/>
                <a:cs typeface="Arial" pitchFamily="34" charset="0"/>
              </a:rPr>
              <a:t> </a:t>
            </a:r>
            <a:r>
              <a:rPr lang="en-US" altLang="ko-KR" sz="2400" dirty="0" err="1">
                <a:latin typeface="+mj-lt"/>
                <a:ea typeface="굴림" charset="-127"/>
                <a:cs typeface="Arial" pitchFamily="34" charset="0"/>
              </a:rPr>
              <a:t>Gelir</a:t>
            </a:r>
            <a:r>
              <a:rPr lang="en-US" altLang="ko-KR" sz="2400" dirty="0">
                <a:latin typeface="+mj-lt"/>
                <a:ea typeface="굴림" charset="-127"/>
                <a:cs typeface="Arial" pitchFamily="34" charset="0"/>
              </a:rPr>
              <a:t> </a:t>
            </a:r>
            <a:r>
              <a:rPr lang="en-US" altLang="ko-KR" sz="2400" dirty="0" err="1">
                <a:latin typeface="+mj-lt"/>
                <a:ea typeface="굴림" charset="-127"/>
                <a:cs typeface="Arial" pitchFamily="34" charset="0"/>
              </a:rPr>
              <a:t>Etkisi</a:t>
            </a:r>
            <a:r>
              <a:rPr lang="en-US" altLang="ko-KR" sz="2400" dirty="0">
                <a:latin typeface="+mj-lt"/>
                <a:ea typeface="굴림" charset="-127"/>
                <a:cs typeface="Arial" pitchFamily="34" charset="0"/>
              </a:rPr>
              <a:t>  (-)</a:t>
            </a:r>
            <a:endParaRPr lang="tr-TR" altLang="ko-KR" sz="2400" dirty="0">
              <a:latin typeface="+mj-lt"/>
              <a:cs typeface="Arial" pitchFamily="34" charset="0"/>
            </a:endParaRPr>
          </a:p>
          <a:p>
            <a:pPr marL="0" indent="0" algn="ctr">
              <a:lnSpc>
                <a:spcPct val="80000"/>
              </a:lnSpc>
              <a:buNone/>
            </a:pPr>
            <a:r>
              <a:rPr lang="tr-TR" altLang="ko-KR" sz="2400" dirty="0">
                <a:latin typeface="+mj-lt"/>
                <a:ea typeface="굴림" charset="-127"/>
                <a:cs typeface="Arial" pitchFamily="34" charset="0"/>
              </a:rPr>
              <a:t> </a:t>
            </a:r>
            <a:r>
              <a:rPr lang="tr-TR" altLang="ko-KR" sz="2400" dirty="0" smtClean="0">
                <a:latin typeface="+mj-lt"/>
                <a:ea typeface="굴림" charset="-127"/>
                <a:cs typeface="Arial" pitchFamily="34" charset="0"/>
              </a:rPr>
              <a:t>      </a:t>
            </a:r>
            <a:r>
              <a:rPr lang="tr-TR" altLang="ko-KR" sz="2400" b="1" dirty="0" smtClean="0">
                <a:latin typeface="+mj-lt"/>
                <a:cs typeface="Arial" pitchFamily="34" charset="0"/>
              </a:rPr>
              <a:t>II.</a:t>
            </a:r>
            <a:r>
              <a:rPr lang="en-US" altLang="ko-KR" sz="2400" b="1" dirty="0">
                <a:latin typeface="+mj-lt"/>
                <a:ea typeface="굴림" charset="-127"/>
                <a:cs typeface="Arial" pitchFamily="34" charset="0"/>
              </a:rPr>
              <a:t>DURDURULAN FAALİYET</a:t>
            </a:r>
            <a:r>
              <a:rPr lang="tr-TR" altLang="ko-KR" sz="2400" b="1" dirty="0">
                <a:latin typeface="+mj-lt"/>
                <a:cs typeface="Arial" pitchFamily="34" charset="0"/>
              </a:rPr>
              <a:t>LER</a:t>
            </a:r>
            <a:r>
              <a:rPr lang="en-US" altLang="ko-KR" sz="2400" b="1" dirty="0">
                <a:latin typeface="+mj-lt"/>
                <a:ea typeface="굴림" charset="-127"/>
                <a:cs typeface="Arial" pitchFamily="34" charset="0"/>
              </a:rPr>
              <a:t> DÖNEM NET </a:t>
            </a:r>
            <a:r>
              <a:rPr lang="en-US" altLang="ko-KR" sz="2400" b="1" dirty="0" smtClean="0">
                <a:latin typeface="+mj-lt"/>
                <a:ea typeface="굴림" charset="-127"/>
                <a:cs typeface="Arial" pitchFamily="34" charset="0"/>
              </a:rPr>
              <a:t>K</a:t>
            </a:r>
            <a:r>
              <a:rPr lang="tr-TR" altLang="ko-KR" sz="2400" b="1" dirty="0" smtClean="0">
                <a:latin typeface="+mj-lt"/>
                <a:ea typeface="굴림" charset="-127"/>
                <a:cs typeface="Arial" pitchFamily="34" charset="0"/>
              </a:rPr>
              <a:t>A</a:t>
            </a:r>
            <a:r>
              <a:rPr lang="en-US" altLang="ko-KR" sz="2400" b="1" dirty="0" smtClean="0">
                <a:latin typeface="+mj-lt"/>
                <a:ea typeface="굴림" charset="-127"/>
                <a:cs typeface="Arial" pitchFamily="34" charset="0"/>
              </a:rPr>
              <a:t>RI</a:t>
            </a:r>
            <a:r>
              <a:rPr lang="tr-TR" altLang="ko-KR" sz="2400" b="1" dirty="0" smtClean="0">
                <a:latin typeface="+mj-lt"/>
                <a:cs typeface="Arial" pitchFamily="34" charset="0"/>
              </a:rPr>
              <a:t>(ZARARI)</a:t>
            </a:r>
          </a:p>
          <a:p>
            <a:pPr marL="0" indent="0">
              <a:lnSpc>
                <a:spcPct val="80000"/>
              </a:lnSpc>
              <a:buNone/>
            </a:pPr>
            <a:r>
              <a:rPr lang="tr-TR" altLang="ko-KR" sz="2400" b="1" dirty="0" smtClean="0">
                <a:latin typeface="+mj-lt"/>
                <a:ea typeface="굴림" charset="-127"/>
                <a:cs typeface="Arial" pitchFamily="34" charset="0"/>
              </a:rPr>
              <a:t>               </a:t>
            </a:r>
            <a:r>
              <a:rPr lang="en-US" altLang="ko-KR" sz="2400" b="1" dirty="0" smtClean="0">
                <a:latin typeface="+mj-lt"/>
                <a:ea typeface="굴림" charset="-127"/>
                <a:cs typeface="Arial" pitchFamily="34" charset="0"/>
              </a:rPr>
              <a:t>TOPLAM </a:t>
            </a:r>
            <a:r>
              <a:rPr lang="en-US" altLang="ko-KR" sz="2400" b="1" dirty="0">
                <a:latin typeface="+mj-lt"/>
                <a:ea typeface="굴림" charset="-127"/>
                <a:cs typeface="Arial" pitchFamily="34" charset="0"/>
              </a:rPr>
              <a:t>DÖNEM NET </a:t>
            </a:r>
            <a:r>
              <a:rPr lang="en-US" altLang="ko-KR" sz="2400" b="1" dirty="0" smtClean="0">
                <a:latin typeface="+mj-lt"/>
                <a:ea typeface="굴림" charset="-127"/>
                <a:cs typeface="Arial" pitchFamily="34" charset="0"/>
              </a:rPr>
              <a:t>K</a:t>
            </a:r>
            <a:r>
              <a:rPr lang="tr-TR" altLang="ko-KR" sz="2400" b="1" dirty="0" smtClean="0">
                <a:latin typeface="+mj-lt"/>
                <a:ea typeface="굴림" charset="-127"/>
                <a:cs typeface="Arial" pitchFamily="34" charset="0"/>
              </a:rPr>
              <a:t>A</a:t>
            </a:r>
            <a:r>
              <a:rPr lang="en-US" altLang="ko-KR" sz="2400" b="1" dirty="0" smtClean="0">
                <a:latin typeface="+mj-lt"/>
                <a:ea typeface="굴림" charset="-127"/>
                <a:cs typeface="Arial" pitchFamily="34" charset="0"/>
              </a:rPr>
              <a:t>RI</a:t>
            </a:r>
            <a:r>
              <a:rPr lang="tr-TR" altLang="ko-KR" sz="2400" b="1" dirty="0" smtClean="0">
                <a:latin typeface="+mj-lt"/>
                <a:cs typeface="Arial" pitchFamily="34" charset="0"/>
              </a:rPr>
              <a:t> </a:t>
            </a:r>
            <a:r>
              <a:rPr lang="tr-TR" altLang="ko-KR" sz="2400" b="1" dirty="0">
                <a:latin typeface="+mj-lt"/>
                <a:cs typeface="Arial" pitchFamily="34" charset="0"/>
              </a:rPr>
              <a:t>(Zararı)</a:t>
            </a:r>
            <a:r>
              <a:rPr lang="en-US" altLang="ko-KR" sz="2400" b="1" dirty="0">
                <a:latin typeface="+mj-lt"/>
                <a:ea typeface="굴림" charset="-127"/>
                <a:cs typeface="Arial" pitchFamily="34" charset="0"/>
              </a:rPr>
              <a:t> </a:t>
            </a:r>
            <a:r>
              <a:rPr lang="tr-TR" altLang="ko-KR" sz="2400" b="1" dirty="0" smtClean="0">
                <a:latin typeface="+mj-lt"/>
                <a:cs typeface="Arial" pitchFamily="34" charset="0"/>
              </a:rPr>
              <a:t>(I+II)</a:t>
            </a:r>
            <a:endParaRPr lang="tr-TR" altLang="ko-KR" sz="2400" b="1" dirty="0">
              <a:latin typeface="+mj-lt"/>
              <a:cs typeface="Arial" pitchFamily="34" charset="0"/>
            </a:endParaRPr>
          </a:p>
          <a:p>
            <a:pPr marL="0" indent="0" eaLnBrk="0" hangingPunct="0">
              <a:buNone/>
              <a:tabLst>
                <a:tab pos="146050" algn="l"/>
                <a:tab pos="296863" algn="l"/>
                <a:tab pos="465138" algn="l"/>
                <a:tab pos="635000" algn="l"/>
              </a:tabLst>
            </a:pPr>
            <a:endParaRPr lang="en-US" sz="2400" dirty="0">
              <a:latin typeface="Arial" charset="0"/>
              <a:ea typeface="MS Mincho" charset="-128"/>
            </a:endParaRPr>
          </a:p>
          <a:p>
            <a:pPr marL="0" indent="0" algn="just">
              <a:buNone/>
            </a:pPr>
            <a:endParaRPr lang="tr-TR" sz="2800" b="1" dirty="0">
              <a:solidFill>
                <a:schemeClr val="tx2"/>
              </a:solidFill>
            </a:endParaRPr>
          </a:p>
          <a:p>
            <a:pPr marL="514350" indent="-514350" algn="just">
              <a:buAutoNum type="alphaUcPeriod" startAt="6"/>
            </a:pPr>
            <a:endParaRPr lang="tr-TR" sz="2800" dirty="0">
              <a:ea typeface="MS Mincho" charset="-128"/>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GELİR TABLOSU ÖNERİSİ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67</a:t>
            </a:fld>
            <a:endParaRPr lang="tr-TR"/>
          </a:p>
        </p:txBody>
      </p:sp>
    </p:spTree>
    <p:extLst>
      <p:ext uri="{BB962C8B-B14F-4D97-AF65-F5344CB8AC3E}">
        <p14:creationId xmlns:p14="http://schemas.microsoft.com/office/powerpoint/2010/main" val="246883050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a:bodyPr>
          <a:lstStyle/>
          <a:p>
            <a:pPr marL="0" indent="0">
              <a:lnSpc>
                <a:spcPct val="80000"/>
              </a:lnSpc>
              <a:buNone/>
            </a:pPr>
            <a:r>
              <a:rPr lang="sv-SE" altLang="ko-KR" sz="2400" b="1" dirty="0" smtClean="0">
                <a:latin typeface="+mj-lt"/>
                <a:ea typeface="굴림" charset="-127"/>
              </a:rPr>
              <a:t>A.</a:t>
            </a:r>
            <a:r>
              <a:rPr lang="tr-TR" altLang="ko-KR" sz="2400" b="1" dirty="0" smtClean="0">
                <a:latin typeface="+mj-lt"/>
                <a:ea typeface="굴림" charset="-127"/>
              </a:rPr>
              <a:t>	</a:t>
            </a:r>
            <a:r>
              <a:rPr lang="sv-SE" altLang="ko-KR" sz="2400" b="1" dirty="0" smtClean="0">
                <a:latin typeface="+mj-lt"/>
                <a:ea typeface="굴림" charset="-127"/>
              </a:rPr>
              <a:t>CARİ </a:t>
            </a:r>
            <a:r>
              <a:rPr lang="sv-SE" altLang="ko-KR" sz="2400" b="1" dirty="0">
                <a:latin typeface="+mj-lt"/>
                <a:ea typeface="굴림" charset="-127"/>
              </a:rPr>
              <a:t>DÖNEM NET KAR (ZARARI) </a:t>
            </a:r>
            <a:endParaRPr lang="tr-TR" altLang="ko-KR" sz="2400" b="1" dirty="0">
              <a:latin typeface="+mj-lt"/>
            </a:endParaRPr>
          </a:p>
          <a:p>
            <a:pPr marL="0" indent="0">
              <a:lnSpc>
                <a:spcPct val="80000"/>
              </a:lnSpc>
              <a:buNone/>
            </a:pPr>
            <a:r>
              <a:rPr lang="sv-SE" altLang="ko-KR" sz="2400" b="1" dirty="0" smtClean="0">
                <a:latin typeface="+mj-lt"/>
                <a:ea typeface="굴림" charset="-127"/>
              </a:rPr>
              <a:t>B.</a:t>
            </a:r>
            <a:r>
              <a:rPr lang="tr-TR" altLang="ko-KR" sz="2400" b="1" dirty="0" smtClean="0">
                <a:latin typeface="+mj-lt"/>
                <a:ea typeface="굴림" charset="-127"/>
              </a:rPr>
              <a:t>	</a:t>
            </a:r>
            <a:r>
              <a:rPr lang="sv-SE" altLang="ko-KR" sz="2400" b="1" dirty="0" smtClean="0">
                <a:latin typeface="+mj-lt"/>
                <a:ea typeface="굴림" charset="-127"/>
              </a:rPr>
              <a:t>ÖZKAYNAKLARA </a:t>
            </a:r>
            <a:r>
              <a:rPr lang="sv-SE" altLang="ko-KR" sz="2400" b="1" dirty="0">
                <a:latin typeface="+mj-lt"/>
                <a:ea typeface="굴림" charset="-127"/>
              </a:rPr>
              <a:t>KAYDEDİLEN KARLAR( ZARARLAR)</a:t>
            </a:r>
            <a:endParaRPr lang="tr-TR" altLang="ko-KR" sz="2400" b="1" dirty="0">
              <a:latin typeface="+mj-lt"/>
            </a:endParaRPr>
          </a:p>
          <a:p>
            <a:pPr marL="0" indent="0">
              <a:lnSpc>
                <a:spcPct val="80000"/>
              </a:lnSpc>
              <a:buNone/>
            </a:pPr>
            <a:r>
              <a:rPr lang="sv-SE" altLang="ko-KR" sz="2400" dirty="0" smtClean="0">
                <a:latin typeface="+mj-lt"/>
                <a:ea typeface="굴림" charset="-127"/>
              </a:rPr>
              <a:t>1</a:t>
            </a:r>
            <a:r>
              <a:rPr lang="sv-SE" altLang="ko-KR" sz="2400" dirty="0">
                <a:latin typeface="+mj-lt"/>
                <a:ea typeface="굴림" charset="-127"/>
              </a:rPr>
              <a:t>.	MADDİ DURAN VARLIK YENİDEN DEĞERLEME DEĞER ARTIŞL. </a:t>
            </a:r>
            <a:endParaRPr lang="tr-TR" altLang="ko-KR" sz="2400" dirty="0">
              <a:latin typeface="+mj-lt"/>
            </a:endParaRPr>
          </a:p>
          <a:p>
            <a:pPr marL="0" indent="0">
              <a:lnSpc>
                <a:spcPct val="80000"/>
              </a:lnSpc>
              <a:buNone/>
            </a:pPr>
            <a:r>
              <a:rPr lang="sv-SE" altLang="ko-KR" sz="2400" dirty="0">
                <a:latin typeface="+mj-lt"/>
                <a:ea typeface="굴림" charset="-127"/>
              </a:rPr>
              <a:t>2.	MADDİ OLM. DURAN VARLIKL YENİDEN DEĞERLEME ARTIŞL.</a:t>
            </a:r>
            <a:endParaRPr lang="tr-TR" altLang="ko-KR" sz="2400" dirty="0">
              <a:latin typeface="+mj-lt"/>
            </a:endParaRPr>
          </a:p>
          <a:p>
            <a:pPr marL="0" indent="0">
              <a:lnSpc>
                <a:spcPct val="80000"/>
              </a:lnSpc>
              <a:buNone/>
            </a:pPr>
            <a:r>
              <a:rPr lang="sv-SE" altLang="ko-KR" sz="2400" dirty="0" smtClean="0">
                <a:latin typeface="+mj-lt"/>
                <a:ea typeface="굴림" charset="-127"/>
              </a:rPr>
              <a:t>3</a:t>
            </a:r>
            <a:r>
              <a:rPr lang="sv-SE" altLang="ko-KR" sz="2400" dirty="0">
                <a:latin typeface="+mj-lt"/>
                <a:ea typeface="굴림" charset="-127"/>
              </a:rPr>
              <a:t>.	FİNANSAL VARLIK YENİDEN DEĞERLEME FARKLARI </a:t>
            </a:r>
            <a:r>
              <a:rPr lang="tr-TR" altLang="ko-KR" sz="2400" dirty="0">
                <a:latin typeface="+mj-lt"/>
              </a:rPr>
              <a:t>(+,-)</a:t>
            </a:r>
          </a:p>
          <a:p>
            <a:pPr marL="0" indent="0">
              <a:lnSpc>
                <a:spcPct val="80000"/>
              </a:lnSpc>
              <a:buNone/>
            </a:pPr>
            <a:r>
              <a:rPr lang="sv-SE" altLang="ko-KR" sz="2400" dirty="0">
                <a:latin typeface="+mj-lt"/>
                <a:ea typeface="굴림" charset="-127"/>
              </a:rPr>
              <a:t>4.	KUR ÇEVİRİ</a:t>
            </a:r>
            <a:r>
              <a:rPr lang="tr-TR" altLang="ko-KR" sz="2400" dirty="0">
                <a:latin typeface="+mj-lt"/>
              </a:rPr>
              <a:t>M</a:t>
            </a:r>
            <a:r>
              <a:rPr lang="sv-SE" altLang="ko-KR" sz="2400" dirty="0">
                <a:latin typeface="+mj-lt"/>
                <a:ea typeface="굴림" charset="-127"/>
              </a:rPr>
              <a:t> FARKLARI</a:t>
            </a:r>
            <a:endParaRPr lang="tr-TR" altLang="ko-KR" sz="2400" dirty="0">
              <a:latin typeface="+mj-lt"/>
            </a:endParaRPr>
          </a:p>
          <a:p>
            <a:pPr marL="0" indent="0">
              <a:lnSpc>
                <a:spcPct val="80000"/>
              </a:lnSpc>
              <a:buNone/>
            </a:pPr>
            <a:r>
              <a:rPr lang="sv-SE" altLang="ko-KR" sz="2400" dirty="0">
                <a:latin typeface="+mj-lt"/>
                <a:ea typeface="굴림" charset="-127"/>
              </a:rPr>
              <a:t>5.	DEĞERLEME FARKLARINA AİT ERTELENMİŞ VERGİ</a:t>
            </a:r>
            <a:endParaRPr lang="tr-TR" altLang="ko-KR" sz="2400" dirty="0">
              <a:latin typeface="+mj-lt"/>
            </a:endParaRPr>
          </a:p>
          <a:p>
            <a:pPr marL="0" indent="0">
              <a:lnSpc>
                <a:spcPct val="80000"/>
              </a:lnSpc>
              <a:buNone/>
            </a:pPr>
            <a:r>
              <a:rPr lang="sv-SE" altLang="ko-KR" sz="2400" dirty="0">
                <a:latin typeface="+mj-lt"/>
                <a:ea typeface="굴림" charset="-127"/>
              </a:rPr>
              <a:t>6.	MUHASEBE HATA VE POLİTİKALARDAKİ </a:t>
            </a:r>
            <a:r>
              <a:rPr lang="sv-SE" altLang="ko-KR" sz="2400" dirty="0" smtClean="0">
                <a:latin typeface="+mj-lt"/>
                <a:ea typeface="굴림" charset="-127"/>
              </a:rPr>
              <a:t>DEĞİŞİKLİKLERİN</a:t>
            </a:r>
            <a:r>
              <a:rPr lang="tr-TR" altLang="ko-KR" sz="2400" dirty="0" smtClean="0">
                <a:latin typeface="+mj-lt"/>
                <a:ea typeface="굴림" charset="-127"/>
              </a:rPr>
              <a:t> </a:t>
            </a:r>
            <a:r>
              <a:rPr lang="sv-SE" altLang="ko-KR" sz="2400" dirty="0" smtClean="0">
                <a:latin typeface="+mj-lt"/>
                <a:ea typeface="굴림" charset="-127"/>
              </a:rPr>
              <a:t>DÜZELTME </a:t>
            </a:r>
            <a:r>
              <a:rPr lang="sv-SE" altLang="ko-KR" sz="2400" dirty="0">
                <a:latin typeface="+mj-lt"/>
                <a:ea typeface="굴림" charset="-127"/>
              </a:rPr>
              <a:t>ETKİLERİ</a:t>
            </a:r>
            <a:endParaRPr lang="tr-TR" altLang="ko-KR" sz="2400" dirty="0">
              <a:latin typeface="+mj-lt"/>
            </a:endParaRPr>
          </a:p>
          <a:p>
            <a:pPr marL="457200" indent="-457200">
              <a:lnSpc>
                <a:spcPct val="80000"/>
              </a:lnSpc>
              <a:buAutoNum type="arabicPeriod" startAt="7"/>
            </a:pPr>
            <a:r>
              <a:rPr lang="tr-TR" altLang="ko-KR" sz="2400" dirty="0" smtClean="0">
                <a:latin typeface="+mj-lt"/>
                <a:ea typeface="굴림" charset="-127"/>
              </a:rPr>
              <a:t>       </a:t>
            </a:r>
            <a:r>
              <a:rPr lang="sv-SE" altLang="ko-KR" sz="2400" dirty="0" smtClean="0">
                <a:latin typeface="+mj-lt"/>
                <a:ea typeface="굴림" charset="-127"/>
              </a:rPr>
              <a:t>YENİDEN </a:t>
            </a:r>
            <a:r>
              <a:rPr lang="sv-SE" altLang="ko-KR" sz="2400" dirty="0">
                <a:latin typeface="+mj-lt"/>
                <a:ea typeface="굴림" charset="-127"/>
              </a:rPr>
              <a:t>DEĞERLEME DÜZELTME FARKLARI </a:t>
            </a:r>
            <a:endParaRPr lang="tr-TR" altLang="ko-KR" sz="2400" dirty="0" smtClean="0">
              <a:latin typeface="+mj-lt"/>
            </a:endParaRPr>
          </a:p>
          <a:p>
            <a:pPr marL="457200" indent="-457200">
              <a:lnSpc>
                <a:spcPct val="80000"/>
              </a:lnSpc>
              <a:buAutoNum type="arabicPeriod" startAt="7"/>
            </a:pPr>
            <a:r>
              <a:rPr lang="tr-TR" altLang="ko-KR" sz="2400" dirty="0" smtClean="0">
                <a:latin typeface="+mj-lt"/>
                <a:ea typeface="굴림" charset="-127"/>
              </a:rPr>
              <a:t>       </a:t>
            </a:r>
            <a:r>
              <a:rPr lang="sv-SE" altLang="ko-KR" sz="2400" dirty="0" smtClean="0">
                <a:latin typeface="+mj-lt"/>
                <a:ea typeface="굴림" charset="-127"/>
              </a:rPr>
              <a:t>DİĞER </a:t>
            </a:r>
            <a:r>
              <a:rPr lang="sv-SE" altLang="ko-KR" sz="2400" dirty="0">
                <a:latin typeface="+mj-lt"/>
                <a:ea typeface="굴림" charset="-127"/>
              </a:rPr>
              <a:t>DEĞER ARTIŞ (AZALIŞLARI)</a:t>
            </a:r>
            <a:endParaRPr lang="tr-TR" altLang="ko-KR" sz="2400" dirty="0">
              <a:latin typeface="+mj-lt"/>
            </a:endParaRPr>
          </a:p>
          <a:p>
            <a:pPr>
              <a:lnSpc>
                <a:spcPct val="80000"/>
              </a:lnSpc>
              <a:buNone/>
            </a:pPr>
            <a:r>
              <a:rPr lang="tr-TR" altLang="ko-KR" sz="2400" b="1" dirty="0" smtClean="0">
                <a:latin typeface="+mj-lt"/>
              </a:rPr>
              <a:t>C.		</a:t>
            </a:r>
            <a:r>
              <a:rPr lang="sv-SE" altLang="ko-KR" sz="2400" b="1" dirty="0" smtClean="0">
                <a:latin typeface="+mj-lt"/>
                <a:ea typeface="굴림" charset="-127"/>
              </a:rPr>
              <a:t>ÖZKAYNAKLARA </a:t>
            </a:r>
            <a:r>
              <a:rPr lang="sv-SE" altLang="ko-KR" sz="2400" b="1" dirty="0">
                <a:latin typeface="+mj-lt"/>
                <a:ea typeface="굴림" charset="-127"/>
              </a:rPr>
              <a:t>KAYDEDİLEN TOPLAM KARLAR </a:t>
            </a:r>
            <a:r>
              <a:rPr lang="sv-SE" altLang="ko-KR" sz="2400" b="1" dirty="0" smtClean="0">
                <a:latin typeface="+mj-lt"/>
                <a:ea typeface="굴림" charset="-127"/>
              </a:rPr>
              <a:t>(ZARARLAR)</a:t>
            </a:r>
            <a:endParaRPr lang="tr-TR" altLang="ko-KR" sz="2400" b="1" dirty="0">
              <a:latin typeface="+mj-lt"/>
            </a:endParaRPr>
          </a:p>
          <a:p>
            <a:pPr>
              <a:lnSpc>
                <a:spcPct val="80000"/>
              </a:lnSpc>
              <a:buNone/>
            </a:pPr>
            <a:r>
              <a:rPr lang="tr-TR" altLang="ko-KR" sz="2400" b="1" dirty="0">
                <a:latin typeface="+mj-lt"/>
                <a:ea typeface="굴림" charset="-127"/>
              </a:rPr>
              <a:t>	</a:t>
            </a:r>
            <a:r>
              <a:rPr lang="tr-TR" altLang="ko-KR" sz="2400" b="1" dirty="0" smtClean="0">
                <a:latin typeface="+mj-lt"/>
                <a:ea typeface="굴림" charset="-127"/>
              </a:rPr>
              <a:t>	</a:t>
            </a:r>
            <a:r>
              <a:rPr lang="sv-SE" altLang="ko-KR" sz="2400" b="1" dirty="0" smtClean="0">
                <a:latin typeface="+mj-lt"/>
                <a:ea typeface="굴림" charset="-127"/>
              </a:rPr>
              <a:t>TOPLAM KARLAR (ZARARLAR) (A+B)</a:t>
            </a:r>
            <a:endParaRPr lang="tr-TR" altLang="ko-KR" sz="2400" b="1" dirty="0" smtClean="0">
              <a:latin typeface="+mj-lt"/>
            </a:endParaRPr>
          </a:p>
          <a:p>
            <a:pPr>
              <a:lnSpc>
                <a:spcPct val="80000"/>
              </a:lnSpc>
              <a:buNone/>
            </a:pPr>
            <a:r>
              <a:rPr lang="tr-TR" altLang="ko-KR" sz="2400" b="1" dirty="0" smtClean="0">
                <a:latin typeface="+mj-lt"/>
              </a:rPr>
              <a:t>			-</a:t>
            </a:r>
            <a:r>
              <a:rPr lang="sv-SE" altLang="ko-KR" sz="2400" b="1" dirty="0" smtClean="0">
                <a:latin typeface="+mj-lt"/>
                <a:ea typeface="굴림" charset="-127"/>
              </a:rPr>
              <a:t>AZINLIK PAYLARI</a:t>
            </a:r>
            <a:endParaRPr lang="tr-TR" altLang="ko-KR" sz="2400" b="1" dirty="0">
              <a:latin typeface="+mj-lt"/>
            </a:endParaRPr>
          </a:p>
          <a:p>
            <a:pPr>
              <a:lnSpc>
                <a:spcPct val="80000"/>
              </a:lnSpc>
              <a:buNone/>
            </a:pPr>
            <a:r>
              <a:rPr lang="tr-TR" altLang="ko-KR" sz="2400" b="1" dirty="0" smtClean="0">
                <a:latin typeface="+mj-lt"/>
              </a:rPr>
              <a:t>			-</a:t>
            </a:r>
            <a:r>
              <a:rPr lang="sv-SE" altLang="ko-KR" sz="2400" b="1" dirty="0">
                <a:latin typeface="+mj-lt"/>
                <a:ea typeface="굴림" charset="-127"/>
              </a:rPr>
              <a:t>ANA ORTAKLIK PAYLARI</a:t>
            </a:r>
            <a:r>
              <a:rPr lang="sv-SE" altLang="ko-KR" sz="2400" dirty="0">
                <a:latin typeface="+mj-lt"/>
                <a:ea typeface="굴림" charset="-127"/>
              </a:rPr>
              <a:t> </a:t>
            </a:r>
            <a:endParaRPr lang="en-US" sz="2400" dirty="0">
              <a:latin typeface="+mj-lt"/>
            </a:endParaRPr>
          </a:p>
          <a:p>
            <a:pPr marL="0" indent="0" eaLnBrk="0" hangingPunct="0">
              <a:buNone/>
              <a:tabLst>
                <a:tab pos="146050" algn="l"/>
                <a:tab pos="296863" algn="l"/>
                <a:tab pos="465138" algn="l"/>
                <a:tab pos="635000" algn="l"/>
              </a:tabLst>
            </a:pPr>
            <a:endParaRPr lang="en-US" sz="2400" dirty="0">
              <a:latin typeface="Arial" charset="0"/>
              <a:ea typeface="MS Mincho" charset="-128"/>
            </a:endParaRPr>
          </a:p>
          <a:p>
            <a:pPr marL="0" indent="0" algn="just">
              <a:buNone/>
            </a:pPr>
            <a:endParaRPr lang="tr-TR" sz="2800" b="1" dirty="0">
              <a:solidFill>
                <a:schemeClr val="tx2"/>
              </a:solidFill>
            </a:endParaRPr>
          </a:p>
          <a:p>
            <a:pPr marL="514350" indent="-514350" algn="just">
              <a:buAutoNum type="alphaUcPeriod" startAt="6"/>
            </a:pPr>
            <a:endParaRPr lang="tr-TR" sz="2800" dirty="0">
              <a:ea typeface="MS Mincho" charset="-128"/>
            </a:endParaRPr>
          </a:p>
          <a:p>
            <a:pPr algn="just">
              <a:lnSpc>
                <a:spcPct val="90000"/>
              </a:lnSpc>
              <a:buNone/>
            </a:pPr>
            <a:endParaRPr lang="tr-TR" sz="2500" dirty="0"/>
          </a:p>
          <a:p>
            <a:pPr marL="0" indent="0" algn="just">
              <a:buNone/>
            </a:pPr>
            <a:endParaRPr lang="tr-TR" sz="6300" dirty="0"/>
          </a:p>
          <a:p>
            <a:endParaRPr lang="tr-TR" dirty="0"/>
          </a:p>
          <a:p>
            <a:pPr marL="0" indent="0">
              <a:buNone/>
            </a:pPr>
            <a:endParaRPr lang="tr-TR" b="1" dirty="0">
              <a:solidFill>
                <a:srgbClr val="1F4081"/>
              </a:solidFill>
            </a:endParaRP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ÖZKAYNAKLARA KAYDEDİLEN KAR-ZARAR TABLOSU</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68</a:t>
            </a:fld>
            <a:endParaRPr lang="tr-TR"/>
          </a:p>
        </p:txBody>
      </p:sp>
    </p:spTree>
    <p:extLst>
      <p:ext uri="{BB962C8B-B14F-4D97-AF65-F5344CB8AC3E}">
        <p14:creationId xmlns:p14="http://schemas.microsoft.com/office/powerpoint/2010/main" val="278768829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normAutofit/>
          </a:bodyPr>
          <a:lstStyle/>
          <a:p>
            <a:r>
              <a:rPr lang="tr-TR" b="1" dirty="0" smtClean="0"/>
              <a:t>BAZI STANDARTLARA GENEL BAKIŞ</a:t>
            </a:r>
            <a:endParaRPr lang="tr-TR" dirty="0">
              <a:solidFill>
                <a:schemeClr val="tx1"/>
              </a:solidFill>
            </a:endParaRPr>
          </a:p>
        </p:txBody>
      </p:sp>
      <p:sp>
        <p:nvSpPr>
          <p:cNvPr id="3" name="2 Slayt Numarası Yer Tutucusu"/>
          <p:cNvSpPr>
            <a:spLocks noGrp="1"/>
          </p:cNvSpPr>
          <p:nvPr>
            <p:ph type="sldNum" sz="quarter" idx="12"/>
          </p:nvPr>
        </p:nvSpPr>
        <p:spPr/>
        <p:txBody>
          <a:bodyPr/>
          <a:lstStyle/>
          <a:p>
            <a:fld id="{A83EBCD1-A007-4106-859D-37DFF5E7E6BE}" type="slidenum">
              <a:rPr lang="tr-TR" smtClean="0"/>
              <a:pPr/>
              <a:t>69</a:t>
            </a:fld>
            <a:endParaRPr lang="tr-TR"/>
          </a:p>
        </p:txBody>
      </p:sp>
    </p:spTree>
    <p:extLst>
      <p:ext uri="{BB962C8B-B14F-4D97-AF65-F5344CB8AC3E}">
        <p14:creationId xmlns:p14="http://schemas.microsoft.com/office/powerpoint/2010/main" val="15535735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229600" cy="5976664"/>
          </a:xfrm>
        </p:spPr>
        <p:txBody>
          <a:bodyPr>
            <a:normAutofit/>
          </a:bodyPr>
          <a:lstStyle/>
          <a:p>
            <a:pPr marL="0" indent="0" algn="ctr">
              <a:buNone/>
            </a:pPr>
            <a:r>
              <a:rPr lang="tr-TR" sz="3700" b="1" dirty="0" smtClean="0">
                <a:latin typeface="+mj-lt"/>
                <a:cs typeface="Times New Roman" pitchFamily="18" charset="0"/>
              </a:rPr>
              <a:t>LİMİTED ŞİRKET SÖZLEŞMELERİ</a:t>
            </a:r>
          </a:p>
          <a:p>
            <a:pPr marL="0" indent="0" algn="ctr">
              <a:buNone/>
            </a:pPr>
            <a:endParaRPr lang="tr-TR" sz="2700" b="1" dirty="0" smtClean="0">
              <a:latin typeface="+mj-lt"/>
              <a:cs typeface="Times New Roman" pitchFamily="18" charset="0"/>
            </a:endParaRPr>
          </a:p>
          <a:p>
            <a:pPr marL="0" indent="0" algn="just">
              <a:buNone/>
            </a:pPr>
            <a:r>
              <a:rPr lang="tr-TR" sz="4300" dirty="0">
                <a:latin typeface="+mj-lt"/>
                <a:cs typeface="Times New Roman" pitchFamily="18" charset="0"/>
              </a:rPr>
              <a:t>Sermayenin taksitle ödenmesi kuralı kaldırılmış, kurucuların, sermayenin tamamını taahhüt etmeleri ve </a:t>
            </a:r>
            <a:r>
              <a:rPr lang="tr-TR" sz="4300" u="sng" dirty="0">
                <a:latin typeface="+mj-lt"/>
                <a:cs typeface="Times New Roman" pitchFamily="18" charset="0"/>
              </a:rPr>
              <a:t>nakit kısmı hemen ve tamamen ödemeleri hükmü getirilmiş</a:t>
            </a:r>
            <a:r>
              <a:rPr lang="tr-TR" sz="4300" dirty="0">
                <a:latin typeface="+mj-lt"/>
                <a:cs typeface="Times New Roman" pitchFamily="18" charset="0"/>
              </a:rPr>
              <a:t> (Md. 585).</a:t>
            </a:r>
          </a:p>
        </p:txBody>
      </p:sp>
      <p:sp>
        <p:nvSpPr>
          <p:cNvPr id="4" name="İçerik Yer Tutucusu 2"/>
          <p:cNvSpPr txBox="1">
            <a:spLocks/>
          </p:cNvSpPr>
          <p:nvPr/>
        </p:nvSpPr>
        <p:spPr>
          <a:xfrm>
            <a:off x="467544" y="16288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tr-TR"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a:t>
            </a:fld>
            <a:endParaRPr lang="tr-TR"/>
          </a:p>
        </p:txBody>
      </p:sp>
    </p:spTree>
    <p:extLst>
      <p:ext uri="{BB962C8B-B14F-4D97-AF65-F5344CB8AC3E}">
        <p14:creationId xmlns:p14="http://schemas.microsoft.com/office/powerpoint/2010/main" val="142160054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normAutofit/>
          </a:bodyPr>
          <a:lstStyle/>
          <a:p>
            <a:r>
              <a:rPr lang="tr-TR" b="1" dirty="0" smtClean="0"/>
              <a:t>IAS/TMS 2 STOKLAR</a:t>
            </a:r>
            <a:br>
              <a:rPr lang="tr-TR" b="1" dirty="0" smtClean="0"/>
            </a:br>
            <a:r>
              <a:rPr lang="tr-TR" b="1" dirty="0" smtClean="0"/>
              <a:t>(ÖZET)</a:t>
            </a:r>
            <a:endParaRPr lang="tr-TR" dirty="0">
              <a:solidFill>
                <a:schemeClr val="tx1"/>
              </a:solidFill>
            </a:endParaRPr>
          </a:p>
        </p:txBody>
      </p:sp>
      <p:sp>
        <p:nvSpPr>
          <p:cNvPr id="3" name="2 Slayt Numarası Yer Tutucusu"/>
          <p:cNvSpPr>
            <a:spLocks noGrp="1"/>
          </p:cNvSpPr>
          <p:nvPr>
            <p:ph type="sldNum" sz="quarter" idx="12"/>
          </p:nvPr>
        </p:nvSpPr>
        <p:spPr/>
        <p:txBody>
          <a:bodyPr/>
          <a:lstStyle/>
          <a:p>
            <a:fld id="{A83EBCD1-A007-4106-859D-37DFF5E7E6BE}" type="slidenum">
              <a:rPr lang="tr-TR" smtClean="0"/>
              <a:pPr/>
              <a:t>70</a:t>
            </a:fld>
            <a:endParaRPr lang="tr-TR"/>
          </a:p>
        </p:txBody>
      </p:sp>
    </p:spTree>
    <p:extLst>
      <p:ext uri="{BB962C8B-B14F-4D97-AF65-F5344CB8AC3E}">
        <p14:creationId xmlns:p14="http://schemas.microsoft.com/office/powerpoint/2010/main" val="197480925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marL="0" indent="0" algn="just">
              <a:buNone/>
            </a:pPr>
            <a:r>
              <a:rPr lang="tr-TR" dirty="0" smtClean="0"/>
              <a:t>Stoklar;</a:t>
            </a:r>
          </a:p>
          <a:p>
            <a:pPr algn="just"/>
            <a:r>
              <a:rPr lang="tr-TR" dirty="0" smtClean="0"/>
              <a:t>İşin normal akışı içinde (olağan işletme faaliyetleri kapsamında) satılmak için elde tutulan ;</a:t>
            </a:r>
          </a:p>
          <a:p>
            <a:pPr algn="just"/>
            <a:r>
              <a:rPr lang="tr-TR" dirty="0" smtClean="0"/>
              <a:t>Satılmak üzere üretilmekte olan ; ya da </a:t>
            </a:r>
          </a:p>
          <a:p>
            <a:pPr algn="just"/>
            <a:r>
              <a:rPr lang="tr-TR" dirty="0" smtClean="0"/>
              <a:t>Üretim sürecinde ya da hizmet sunumunda kullanılacak ilk madde ve malzemeler  şeklinde bulunan varlıklardır.</a:t>
            </a:r>
          </a:p>
          <a:p>
            <a:pPr marL="0" indent="0">
              <a:buNone/>
            </a:pPr>
            <a:endParaRPr lang="tr-TR" dirty="0" smtClean="0"/>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TANIMLAR</a:t>
            </a:r>
            <a:endParaRPr lang="tr-TR" sz="2800"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71</a:t>
            </a:fld>
            <a:endParaRPr lang="tr-TR"/>
          </a:p>
        </p:txBody>
      </p:sp>
    </p:spTree>
    <p:extLst>
      <p:ext uri="{BB962C8B-B14F-4D97-AF65-F5344CB8AC3E}">
        <p14:creationId xmlns:p14="http://schemas.microsoft.com/office/powerpoint/2010/main" val="359138217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a:bodyPr>
          <a:lstStyle/>
          <a:p>
            <a:pPr marL="0" indent="0" algn="just">
              <a:buNone/>
            </a:pPr>
            <a:r>
              <a:rPr lang="tr-TR" b="1" u="sng" dirty="0" smtClean="0"/>
              <a:t>Net gerçekleşebilir değer;</a:t>
            </a:r>
            <a:r>
              <a:rPr lang="tr-TR" dirty="0" smtClean="0"/>
              <a:t> işin normal akışı içinde, tahmini satış fiyatından, tahmini tamamlanma maliyeti ve satışı gerçekleştirmek için gerekli tahmini satış giderleri toplamının,  düşürülmesiyle elde edilen tutarı ifade eder (</a:t>
            </a:r>
            <a:r>
              <a:rPr lang="tr-TR" b="1" dirty="0" smtClean="0"/>
              <a:t>Değerleme</a:t>
            </a:r>
            <a:r>
              <a:rPr lang="tr-TR" dirty="0" smtClean="0"/>
              <a:t>).</a:t>
            </a:r>
          </a:p>
          <a:p>
            <a:pPr algn="just"/>
            <a:endParaRPr lang="tr-TR" u="sng" dirty="0" smtClean="0"/>
          </a:p>
          <a:p>
            <a:pPr marL="0" indent="0" algn="just">
              <a:buNone/>
            </a:pPr>
            <a:r>
              <a:rPr lang="tr-TR" b="1" u="sng" dirty="0" smtClean="0"/>
              <a:t>Gerçeğe uygun değer;</a:t>
            </a:r>
            <a:r>
              <a:rPr lang="tr-TR" dirty="0" smtClean="0"/>
              <a:t>  Karşılıklı pazarlık ortamında, bilgili ve istekli gruplar arasında bir varlığın el değiştirmesi yada bir borcun ödenmesi durumunda ortaya çıkması gereken tutardır (</a:t>
            </a:r>
            <a:r>
              <a:rPr lang="tr-TR" b="1" dirty="0" smtClean="0"/>
              <a:t>İlk kayda alma</a:t>
            </a:r>
            <a:r>
              <a:rPr lang="tr-TR" dirty="0" smtClean="0"/>
              <a:t>). </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TANIMLAR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72</a:t>
            </a:fld>
            <a:endParaRPr lang="tr-TR"/>
          </a:p>
        </p:txBody>
      </p:sp>
    </p:spTree>
    <p:extLst>
      <p:ext uri="{BB962C8B-B14F-4D97-AF65-F5344CB8AC3E}">
        <p14:creationId xmlns:p14="http://schemas.microsoft.com/office/powerpoint/2010/main" val="359138217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buNone/>
            </a:pPr>
            <a:r>
              <a:rPr lang="tr-TR" b="1" dirty="0" smtClean="0"/>
              <a:t>Stokların Değerlemesi</a:t>
            </a:r>
            <a:endParaRPr lang="tr-TR" dirty="0" smtClean="0"/>
          </a:p>
          <a:p>
            <a:pPr marL="0" indent="0" algn="just">
              <a:buNone/>
            </a:pPr>
            <a:r>
              <a:rPr lang="tr-TR" dirty="0" smtClean="0"/>
              <a:t>Stoklar, maliyet ve net gerçekleşebilir değerin düşük olanı ile değerlenir.</a:t>
            </a:r>
          </a:p>
          <a:p>
            <a:endParaRPr lang="tr-TR" dirty="0" smtClean="0"/>
          </a:p>
          <a:p>
            <a:pPr marL="0" indent="0">
              <a:buNone/>
            </a:pPr>
            <a:r>
              <a:rPr lang="tr-TR" b="1" dirty="0" smtClean="0"/>
              <a:t>Stokların Maliyeti</a:t>
            </a:r>
            <a:r>
              <a:rPr lang="tr-TR" dirty="0" smtClean="0"/>
              <a:t> 	</a:t>
            </a:r>
          </a:p>
          <a:p>
            <a:pPr marL="0" indent="0" algn="just">
              <a:buNone/>
            </a:pPr>
            <a:r>
              <a:rPr lang="tr-TR" dirty="0" smtClean="0"/>
              <a:t>Stokların maliyeti; tüm satın alma maliyetlerini, dönüştürme maliyetlerini ve stokların mevcut durumuna ve konumuna getirilmesi için katlanılan diğer maliyetleri içerir.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STOKLARIN DEĞERLEMESİ VE MALİYETİ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73</a:t>
            </a:fld>
            <a:endParaRPr lang="tr-TR"/>
          </a:p>
        </p:txBody>
      </p:sp>
    </p:spTree>
    <p:extLst>
      <p:ext uri="{BB962C8B-B14F-4D97-AF65-F5344CB8AC3E}">
        <p14:creationId xmlns:p14="http://schemas.microsoft.com/office/powerpoint/2010/main" val="11933575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70000" lnSpcReduction="20000"/>
          </a:bodyPr>
          <a:lstStyle/>
          <a:p>
            <a:pPr marL="0" indent="0">
              <a:buNone/>
            </a:pPr>
            <a:r>
              <a:rPr lang="tr-TR" sz="3900" dirty="0" smtClean="0"/>
              <a:t>Stokların satın alma maliyeti ; </a:t>
            </a:r>
          </a:p>
          <a:p>
            <a:r>
              <a:rPr lang="tr-TR" sz="3900" dirty="0" smtClean="0"/>
              <a:t>satın alma fiyatı, </a:t>
            </a:r>
          </a:p>
          <a:p>
            <a:r>
              <a:rPr lang="tr-TR" sz="3900" dirty="0" smtClean="0"/>
              <a:t>ithalat vergileri,</a:t>
            </a:r>
          </a:p>
          <a:p>
            <a:r>
              <a:rPr lang="tr-TR" sz="3900" dirty="0" smtClean="0"/>
              <a:t>diğer vergiler (firma tarafından vergi idaresinden iade alınabilecekler hariç),</a:t>
            </a:r>
          </a:p>
          <a:p>
            <a:r>
              <a:rPr lang="tr-TR" sz="3900" dirty="0" smtClean="0"/>
              <a:t>nakliye, </a:t>
            </a:r>
          </a:p>
          <a:p>
            <a:r>
              <a:rPr lang="tr-TR" sz="3900" dirty="0" smtClean="0"/>
              <a:t>yükleme boşaltma maliyetleri ile </a:t>
            </a:r>
          </a:p>
          <a:p>
            <a:r>
              <a:rPr lang="tr-TR" sz="3900" dirty="0" smtClean="0"/>
              <a:t>mamul, malzeme ve hizmetlerin elde edilmesiyle doğrudan bağlantısı kurulabilen diğer maliyetleri içerir.</a:t>
            </a:r>
          </a:p>
          <a:p>
            <a:pPr marL="0" indent="0">
              <a:buNone/>
            </a:pPr>
            <a:endParaRPr lang="tr-TR" sz="3900" b="1" dirty="0" smtClean="0"/>
          </a:p>
          <a:p>
            <a:pPr marL="0" indent="0">
              <a:buNone/>
            </a:pPr>
            <a:r>
              <a:rPr lang="tr-TR" sz="3900" dirty="0" smtClean="0"/>
              <a:t>Ticari </a:t>
            </a:r>
            <a:r>
              <a:rPr lang="tr-TR" sz="3900" dirty="0" err="1" smtClean="0"/>
              <a:t>iskontolar</a:t>
            </a:r>
            <a:r>
              <a:rPr lang="tr-TR" sz="3900" dirty="0" smtClean="0"/>
              <a:t> ve benzeri diğer indirimler, satın alma maliyetinin belirlenmesinde indirim konusu yapılacaktır.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SATIN ALMA MALİYETİ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74</a:t>
            </a:fld>
            <a:endParaRPr lang="tr-TR"/>
          </a:p>
        </p:txBody>
      </p:sp>
    </p:spTree>
    <p:extLst>
      <p:ext uri="{BB962C8B-B14F-4D97-AF65-F5344CB8AC3E}">
        <p14:creationId xmlns:p14="http://schemas.microsoft.com/office/powerpoint/2010/main" val="11933575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85000" lnSpcReduction="10000"/>
          </a:bodyPr>
          <a:lstStyle/>
          <a:p>
            <a:pPr marL="0" indent="0" algn="just">
              <a:buNone/>
            </a:pPr>
            <a:r>
              <a:rPr lang="tr-TR" sz="4200" dirty="0" smtClean="0"/>
              <a:t>VUK uygulamasından farklı olarak satın alma </a:t>
            </a:r>
            <a:r>
              <a:rPr lang="tr-TR" sz="4200" b="1" dirty="0" smtClean="0"/>
              <a:t>maliyetleri içinde </a:t>
            </a:r>
            <a:r>
              <a:rPr lang="tr-TR" sz="4200" dirty="0" smtClean="0"/>
              <a:t>alış ile ilgili katlanılan faiz ve kur farkı giderleri </a:t>
            </a:r>
            <a:r>
              <a:rPr lang="tr-TR" sz="4200" u="sng" dirty="0" smtClean="0"/>
              <a:t>yer almaz</a:t>
            </a:r>
            <a:r>
              <a:rPr lang="tr-TR" sz="4200" dirty="0" smtClean="0"/>
              <a:t>.</a:t>
            </a:r>
          </a:p>
          <a:p>
            <a:pPr marL="0" indent="0" algn="just">
              <a:buNone/>
            </a:pPr>
            <a:r>
              <a:rPr lang="tr-TR" sz="4200" dirty="0"/>
              <a:t>Bu nedenle alım sırasında peşin alım fiyatı ile ödenen fiyat arasında finansman unsuru olarak kabul edilebilecek vade farkı niteliğindeki </a:t>
            </a:r>
            <a:r>
              <a:rPr lang="tr-TR" sz="4200" dirty="0" smtClean="0"/>
              <a:t>fark, </a:t>
            </a:r>
            <a:r>
              <a:rPr lang="tr-TR" sz="4200" dirty="0"/>
              <a:t>ilgili vade dönemlerinde dönemsellik ilkesine göre </a:t>
            </a:r>
            <a:r>
              <a:rPr lang="tr-TR" sz="4200" u="sng" dirty="0"/>
              <a:t>faiz gideri </a:t>
            </a:r>
            <a:r>
              <a:rPr lang="tr-TR" sz="4200" dirty="0"/>
              <a:t>olarak muhasebeleştirilecektir. </a:t>
            </a: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DİĞER MALİYETLER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75</a:t>
            </a:fld>
            <a:endParaRPr lang="tr-TR"/>
          </a:p>
        </p:txBody>
      </p:sp>
    </p:spTree>
    <p:extLst>
      <p:ext uri="{BB962C8B-B14F-4D97-AF65-F5344CB8AC3E}">
        <p14:creationId xmlns:p14="http://schemas.microsoft.com/office/powerpoint/2010/main" val="11933575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77500" lnSpcReduction="20000"/>
          </a:bodyPr>
          <a:lstStyle/>
          <a:p>
            <a:pPr marL="0" indent="0" algn="just">
              <a:buNone/>
            </a:pPr>
            <a:r>
              <a:rPr lang="tr-TR" sz="4200" b="1" dirty="0" smtClean="0"/>
              <a:t>Vergi kanunlarımıza göre </a:t>
            </a:r>
            <a:r>
              <a:rPr lang="tr-TR" sz="4200" dirty="0" smtClean="0"/>
              <a:t>stok maliyetine eklenerek aktifleştirilmesi gereken bu finansman unsurları, </a:t>
            </a:r>
            <a:r>
              <a:rPr lang="tr-TR" sz="4200" dirty="0" err="1" smtClean="0"/>
              <a:t>stoğun</a:t>
            </a:r>
            <a:r>
              <a:rPr lang="tr-TR" sz="4200" dirty="0" smtClean="0"/>
              <a:t> satılması durumunda satılan stok maliyeti ile dönem sonuç hesaplarına aktarılacak ve dönem kar zararının belirlenmesinde rol oynayacaktır. </a:t>
            </a:r>
          </a:p>
          <a:p>
            <a:pPr marL="0" indent="0" algn="just">
              <a:buNone/>
            </a:pPr>
            <a:r>
              <a:rPr lang="tr-TR" sz="4200" b="1" dirty="0" smtClean="0"/>
              <a:t>Standarda göre </a:t>
            </a:r>
            <a:r>
              <a:rPr lang="tr-TR" sz="4200" dirty="0" smtClean="0"/>
              <a:t>yapılan raporlamada ise direkt olarak dönem giderlerine aktarılan bu finansman unsurlarının satılmayan </a:t>
            </a:r>
            <a:r>
              <a:rPr lang="tr-TR" sz="4200" dirty="0" err="1" smtClean="0"/>
              <a:t>stoğa</a:t>
            </a:r>
            <a:r>
              <a:rPr lang="tr-TR" sz="4200" dirty="0" smtClean="0"/>
              <a:t> karşılık gelen kısmı için </a:t>
            </a:r>
            <a:r>
              <a:rPr lang="tr-TR" sz="4200" b="1" dirty="0" smtClean="0"/>
              <a:t>kanunen kabul edilmeyen gider kaydı </a:t>
            </a:r>
            <a:r>
              <a:rPr lang="tr-TR" sz="4200" dirty="0" smtClean="0"/>
              <a:t>yapılması gerekecektir.</a:t>
            </a: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DİĞER MALİYETLER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76</a:t>
            </a:fld>
            <a:endParaRPr lang="tr-TR"/>
          </a:p>
        </p:txBody>
      </p:sp>
    </p:spTree>
    <p:extLst>
      <p:ext uri="{BB962C8B-B14F-4D97-AF65-F5344CB8AC3E}">
        <p14:creationId xmlns:p14="http://schemas.microsoft.com/office/powerpoint/2010/main" val="701654595"/>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just">
              <a:buNone/>
            </a:pPr>
            <a:r>
              <a:rPr lang="tr-TR" sz="3000" dirty="0" smtClean="0"/>
              <a:t>Aynı şekilde vadeli</a:t>
            </a:r>
            <a:r>
              <a:rPr lang="tr-TR" sz="3000" b="1" dirty="0" smtClean="0"/>
              <a:t> </a:t>
            </a:r>
            <a:r>
              <a:rPr lang="tr-TR" sz="3000" dirty="0" smtClean="0"/>
              <a:t>satılan</a:t>
            </a:r>
            <a:r>
              <a:rPr lang="tr-TR" sz="3000" b="1" dirty="0" smtClean="0"/>
              <a:t> mallar </a:t>
            </a:r>
            <a:r>
              <a:rPr lang="tr-TR" sz="3000" dirty="0" smtClean="0"/>
              <a:t>için de </a:t>
            </a:r>
            <a:r>
              <a:rPr lang="tr-TR" sz="3000" b="1" dirty="0" smtClean="0"/>
              <a:t>vade farkı </a:t>
            </a:r>
            <a:r>
              <a:rPr lang="tr-TR" sz="3000" dirty="0" smtClean="0"/>
              <a:t>yurt içi satışlar hesabında izlenmeyecek, vade dönemlerinde dönemsellik ilkesine uyularak </a:t>
            </a:r>
            <a:r>
              <a:rPr lang="tr-TR" sz="3000" b="1" dirty="0" smtClean="0"/>
              <a:t>faiz gelirlerine aktarılacaktır</a:t>
            </a:r>
            <a:r>
              <a:rPr lang="tr-TR" sz="3000" dirty="0" smtClean="0"/>
              <a:t>.</a:t>
            </a: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DİĞER MALİYETLER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77</a:t>
            </a:fld>
            <a:endParaRPr lang="tr-TR"/>
          </a:p>
        </p:txBody>
      </p:sp>
    </p:spTree>
    <p:extLst>
      <p:ext uri="{BB962C8B-B14F-4D97-AF65-F5344CB8AC3E}">
        <p14:creationId xmlns:p14="http://schemas.microsoft.com/office/powerpoint/2010/main" val="127674475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25000" lnSpcReduction="20000"/>
          </a:bodyPr>
          <a:lstStyle/>
          <a:p>
            <a:pPr marL="0" indent="0" algn="just">
              <a:buNone/>
            </a:pPr>
            <a:r>
              <a:rPr lang="tr-TR" sz="10400" dirty="0" smtClean="0"/>
              <a:t>Stokların maliyeti, stokların zarar görmesi, kısmen veya tamamen kullanılmaz hale gelmesi ya da satış fiyatlarının düşmesi gibi durumlarda geri kazanılamayabilir ve bu durumda stok maliyeti geri kazanılabilir tutardan daha yüksek olabilir.</a:t>
            </a:r>
          </a:p>
          <a:p>
            <a:pPr marL="0" indent="0" algn="just">
              <a:buNone/>
            </a:pPr>
            <a:endParaRPr lang="tr-TR" sz="10400" dirty="0" smtClean="0"/>
          </a:p>
          <a:p>
            <a:pPr marL="0" indent="0" algn="just">
              <a:buNone/>
            </a:pPr>
            <a:r>
              <a:rPr lang="tr-TR" sz="10400" dirty="0" smtClean="0"/>
              <a:t>Stokların maliyeti, tahmini tamamlanma maliyeti veya tahmini satış maliyetinin artması durumunda da geri kazanılamayabilir. Başka bir deyişle </a:t>
            </a:r>
            <a:r>
              <a:rPr lang="tr-TR" sz="10400" b="1" dirty="0" err="1" smtClean="0"/>
              <a:t>stoğun</a:t>
            </a:r>
            <a:r>
              <a:rPr lang="tr-TR" sz="10400" b="1" dirty="0" smtClean="0"/>
              <a:t> net gerçekleşebilir değeri, maliyet değerinden daha düşük olabilir</a:t>
            </a:r>
            <a:r>
              <a:rPr lang="tr-TR" sz="10400" dirty="0" smtClean="0"/>
              <a:t>.</a:t>
            </a:r>
          </a:p>
          <a:p>
            <a:pPr marL="0" indent="0" algn="just">
              <a:buNone/>
            </a:pPr>
            <a:endParaRPr lang="tr-TR" sz="10400" dirty="0" smtClean="0"/>
          </a:p>
          <a:p>
            <a:pPr marL="0" indent="0" algn="just">
              <a:buNone/>
            </a:pPr>
            <a:r>
              <a:rPr lang="tr-TR" sz="10400" dirty="0" smtClean="0"/>
              <a:t>Stoklar mali tablolarda, kullanımları veya satılmaları sonucunda elde edilmesi beklenen tutardan daha yüksek bir bedelle </a:t>
            </a:r>
            <a:r>
              <a:rPr lang="tr-TR" sz="10400" u="sng" dirty="0" smtClean="0"/>
              <a:t>izlenemez</a:t>
            </a:r>
            <a:r>
              <a:rPr lang="tr-TR" sz="10400" dirty="0" smtClean="0"/>
              <a:t>.</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STOKLARIN ENVANTERDE DEĞERLEMESİ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78</a:t>
            </a:fld>
            <a:endParaRPr lang="tr-TR"/>
          </a:p>
        </p:txBody>
      </p:sp>
    </p:spTree>
    <p:extLst>
      <p:ext uri="{BB962C8B-B14F-4D97-AF65-F5344CB8AC3E}">
        <p14:creationId xmlns:p14="http://schemas.microsoft.com/office/powerpoint/2010/main" val="11933575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just">
              <a:buNone/>
            </a:pPr>
            <a:r>
              <a:rPr lang="tr-TR" sz="2800" dirty="0" smtClean="0"/>
              <a:t>Maliyetlerin kullanım veya satış sonucu elde edilecek tutardan yüksek olması durumunda, aradaki fark kadar  </a:t>
            </a:r>
            <a:r>
              <a:rPr lang="tr-TR" sz="2800" b="1" dirty="0" smtClean="0"/>
              <a:t>stok değer düşüklüğü karşılığı ayrılır </a:t>
            </a:r>
            <a:r>
              <a:rPr lang="tr-TR" sz="2800" dirty="0" smtClean="0"/>
              <a:t>ve stok maliyetleri net gerçekleşebilir değere indirgenir. </a:t>
            </a:r>
          </a:p>
          <a:p>
            <a:pPr marL="0" indent="0" algn="just">
              <a:buNone/>
            </a:pPr>
            <a:r>
              <a:rPr lang="tr-TR" sz="2800" dirty="0" smtClean="0"/>
              <a:t>VUK uygulamasına göre stokların değerlemesinde maliyet bedeli geçerlidir ve %10’dan daha fazla değer düşüklüğü varsa emsal bedelle değerleme yapılabilmektedir. Bu nedenle </a:t>
            </a:r>
            <a:r>
              <a:rPr lang="tr-TR" sz="2800" b="1" dirty="0" smtClean="0"/>
              <a:t>net gerçekleşebilir değere göre değerleme yapıldığında ayrılan karşılık, kanunen kabul edilmeyen gider </a:t>
            </a:r>
            <a:r>
              <a:rPr lang="tr-TR" sz="2800" dirty="0" smtClean="0"/>
              <a:t>olacaktır.</a:t>
            </a:r>
            <a:endParaRPr lang="tr-TR" sz="2800"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STOKLARIN ENVANTERDE DEĞERLEMESİ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79</a:t>
            </a:fld>
            <a:endParaRPr lang="tr-TR"/>
          </a:p>
        </p:txBody>
      </p:sp>
    </p:spTree>
    <p:extLst>
      <p:ext uri="{BB962C8B-B14F-4D97-AF65-F5344CB8AC3E}">
        <p14:creationId xmlns:p14="http://schemas.microsoft.com/office/powerpoint/2010/main" val="1193357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29600" cy="5976664"/>
          </a:xfrm>
        </p:spPr>
        <p:txBody>
          <a:bodyPr>
            <a:normAutofit/>
          </a:bodyPr>
          <a:lstStyle/>
          <a:p>
            <a:pPr algn="ctr">
              <a:buNone/>
            </a:pPr>
            <a:r>
              <a:rPr lang="tr-TR" sz="2800" b="1" dirty="0" smtClean="0">
                <a:latin typeface="+mj-lt"/>
                <a:cs typeface="Times New Roman" pitchFamily="18" charset="0"/>
              </a:rPr>
              <a:t>LİMİTED ŞİRKET SÖZLEŞMELERİ</a:t>
            </a:r>
          </a:p>
          <a:p>
            <a:pPr algn="ctr">
              <a:buNone/>
            </a:pPr>
            <a:endParaRPr lang="tr-TR" sz="2000" dirty="0" smtClean="0">
              <a:latin typeface="+mj-lt"/>
              <a:cs typeface="Times New Roman" pitchFamily="18" charset="0"/>
            </a:endParaRPr>
          </a:p>
          <a:p>
            <a:pPr marL="0" indent="0" algn="just">
              <a:buNone/>
            </a:pPr>
            <a:r>
              <a:rPr lang="tr-TR" sz="2900" dirty="0" smtClean="0">
                <a:latin typeface="+mj-lt"/>
                <a:cs typeface="Times New Roman" pitchFamily="18" charset="0"/>
              </a:rPr>
              <a:t>Eskiden olduğu gibi ayni sermaye konulması mümkündür. Yeni TTK ile ayni sermayeye </a:t>
            </a:r>
            <a:r>
              <a:rPr lang="tr-TR" sz="2900" u="sng" dirty="0" smtClean="0">
                <a:cs typeface="Times New Roman" pitchFamily="18" charset="0"/>
              </a:rPr>
              <a:t>fikri mülkiyet hakları ile sanal ortamlar</a:t>
            </a:r>
            <a:r>
              <a:rPr lang="tr-TR" sz="2900" dirty="0" smtClean="0">
                <a:cs typeface="Times New Roman" pitchFamily="18" charset="0"/>
              </a:rPr>
              <a:t> da eklenmiştir.</a:t>
            </a:r>
            <a:endParaRPr lang="tr-TR" sz="2900" dirty="0" smtClean="0">
              <a:latin typeface="+mj-lt"/>
              <a:cs typeface="Times New Roman" pitchFamily="18" charset="0"/>
            </a:endParaRPr>
          </a:p>
          <a:p>
            <a:pPr marL="0" indent="0" algn="just">
              <a:buNone/>
            </a:pPr>
            <a:endParaRPr lang="tr-TR" sz="2900" dirty="0" smtClean="0">
              <a:latin typeface="+mj-lt"/>
              <a:cs typeface="Times New Roman" pitchFamily="18" charset="0"/>
            </a:endParaRPr>
          </a:p>
          <a:p>
            <a:pPr algn="just">
              <a:buNone/>
            </a:pPr>
            <a:r>
              <a:rPr lang="tr-TR" sz="2900" dirty="0" smtClean="0">
                <a:solidFill>
                  <a:srgbClr val="FF0000"/>
                </a:solidFill>
                <a:latin typeface="+mj-lt"/>
              </a:rPr>
              <a:t>Ayni sermaye konulacak ise bunların değerlerinin</a:t>
            </a:r>
          </a:p>
          <a:p>
            <a:pPr marL="0" indent="0">
              <a:buNone/>
            </a:pPr>
            <a:r>
              <a:rPr lang="tr-TR" sz="2900" dirty="0">
                <a:solidFill>
                  <a:srgbClr val="FF0000"/>
                </a:solidFill>
                <a:latin typeface="+mj-lt"/>
              </a:rPr>
              <a:t>b</a:t>
            </a:r>
            <a:r>
              <a:rPr lang="tr-TR" sz="2900" dirty="0" smtClean="0">
                <a:solidFill>
                  <a:srgbClr val="FF0000"/>
                </a:solidFill>
                <a:latin typeface="+mj-lt"/>
              </a:rPr>
              <a:t>ilirkişiler tarafından belirlenmesi gerekmekte. </a:t>
            </a:r>
            <a:r>
              <a:rPr lang="tr-TR" sz="2800" dirty="0"/>
              <a:t>Şirketin merkezinin bulunduğu </a:t>
            </a:r>
            <a:r>
              <a:rPr lang="tr-TR" sz="2800" dirty="0" smtClean="0"/>
              <a:t>yer </a:t>
            </a:r>
            <a:r>
              <a:rPr lang="tr-TR" sz="2800" dirty="0"/>
              <a:t>asliye ticaret mahkemesine başvuru yapılmalı ve mahkemece atanan </a:t>
            </a:r>
            <a:r>
              <a:rPr lang="tr-TR" sz="2800" dirty="0" smtClean="0"/>
              <a:t>bilirkişilerce düzenlenen </a:t>
            </a:r>
            <a:r>
              <a:rPr lang="tr-TR" sz="2800" dirty="0"/>
              <a:t>“</a:t>
            </a:r>
            <a:r>
              <a:rPr lang="tr-TR" sz="2800" dirty="0">
                <a:solidFill>
                  <a:srgbClr val="FF0000"/>
                </a:solidFill>
              </a:rPr>
              <a:t>değerleme raporu</a:t>
            </a:r>
            <a:r>
              <a:rPr lang="tr-TR" sz="2800" dirty="0"/>
              <a:t>” alınmalı</a:t>
            </a:r>
            <a:r>
              <a:rPr lang="tr-TR" sz="2800" dirty="0" smtClean="0"/>
              <a:t>.</a:t>
            </a:r>
          </a:p>
          <a:p>
            <a:pPr marL="0" indent="0">
              <a:buNone/>
            </a:pPr>
            <a:endParaRPr lang="tr-TR" sz="2800" dirty="0" smtClean="0"/>
          </a:p>
          <a:p>
            <a:pPr marL="0" indent="0">
              <a:buNone/>
            </a:pPr>
            <a:endParaRPr lang="tr-TR" sz="2800" dirty="0"/>
          </a:p>
          <a:p>
            <a:pPr algn="ctr">
              <a:buNone/>
            </a:pPr>
            <a:endParaRPr lang="tr-TR" sz="1800" dirty="0"/>
          </a:p>
        </p:txBody>
      </p:sp>
      <p:sp>
        <p:nvSpPr>
          <p:cNvPr id="4" name="3 Slayt Numarası Yer Tutucusu"/>
          <p:cNvSpPr>
            <a:spLocks noGrp="1"/>
          </p:cNvSpPr>
          <p:nvPr>
            <p:ph type="sldNum" sz="quarter" idx="12"/>
          </p:nvPr>
        </p:nvSpPr>
        <p:spPr/>
        <p:txBody>
          <a:bodyPr/>
          <a:lstStyle/>
          <a:p>
            <a:fld id="{A83EBCD1-A007-4106-859D-37DFF5E7E6BE}" type="slidenum">
              <a:rPr lang="tr-TR" smtClean="0"/>
              <a:pPr/>
              <a:t>8</a:t>
            </a:fld>
            <a:endParaRPr lang="tr-TR"/>
          </a:p>
        </p:txBody>
      </p:sp>
    </p:spTree>
    <p:extLst>
      <p:ext uri="{BB962C8B-B14F-4D97-AF65-F5344CB8AC3E}">
        <p14:creationId xmlns:p14="http://schemas.microsoft.com/office/powerpoint/2010/main" val="372983732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normAutofit/>
          </a:bodyPr>
          <a:lstStyle/>
          <a:p>
            <a:r>
              <a:rPr lang="tr-TR" b="1" dirty="0" smtClean="0"/>
              <a:t>IAS/TMS 16 MADDİ VARLIKLAR</a:t>
            </a:r>
            <a:br>
              <a:rPr lang="tr-TR" b="1" dirty="0" smtClean="0"/>
            </a:br>
            <a:r>
              <a:rPr lang="tr-TR" b="1" dirty="0" smtClean="0"/>
              <a:t>(ÖZET)</a:t>
            </a:r>
            <a:endParaRPr lang="tr-TR" dirty="0">
              <a:solidFill>
                <a:schemeClr val="tx1"/>
              </a:solidFill>
            </a:endParaRPr>
          </a:p>
        </p:txBody>
      </p:sp>
      <p:sp>
        <p:nvSpPr>
          <p:cNvPr id="3" name="2 Slayt Numarası Yer Tutucusu"/>
          <p:cNvSpPr>
            <a:spLocks noGrp="1"/>
          </p:cNvSpPr>
          <p:nvPr>
            <p:ph type="sldNum" sz="quarter" idx="12"/>
          </p:nvPr>
        </p:nvSpPr>
        <p:spPr/>
        <p:txBody>
          <a:bodyPr/>
          <a:lstStyle/>
          <a:p>
            <a:fld id="{A83EBCD1-A007-4106-859D-37DFF5E7E6BE}" type="slidenum">
              <a:rPr lang="tr-TR" smtClean="0"/>
              <a:pPr/>
              <a:t>80</a:t>
            </a:fld>
            <a:endParaRPr lang="tr-TR"/>
          </a:p>
        </p:txBody>
      </p:sp>
    </p:spTree>
    <p:extLst>
      <p:ext uri="{BB962C8B-B14F-4D97-AF65-F5344CB8AC3E}">
        <p14:creationId xmlns:p14="http://schemas.microsoft.com/office/powerpoint/2010/main" val="395759922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lnSpcReduction="10000"/>
          </a:bodyPr>
          <a:lstStyle/>
          <a:p>
            <a:pPr marL="0" indent="0" algn="just">
              <a:buNone/>
            </a:pPr>
            <a:r>
              <a:rPr lang="tr-TR" dirty="0" smtClean="0"/>
              <a:t>Bir maddi duran varlık kaleminin maliyeti, sadece aşağıdaki koşulların oluşması durumunda varlık olarak finansal tablolara yansıtılır: </a:t>
            </a:r>
          </a:p>
          <a:p>
            <a:pPr algn="just">
              <a:buClr>
                <a:schemeClr val="tx1"/>
              </a:buClr>
            </a:pPr>
            <a:r>
              <a:rPr lang="tr-TR" dirty="0" smtClean="0"/>
              <a:t>Bu kalemle ilgili gelecekteki ekonomik yararların işletmeye aktarılmasının muhtemel olması; ve</a:t>
            </a:r>
          </a:p>
          <a:p>
            <a:pPr algn="just">
              <a:buClr>
                <a:schemeClr val="tx1"/>
              </a:buClr>
            </a:pPr>
            <a:endParaRPr lang="tr-TR" dirty="0" smtClean="0"/>
          </a:p>
          <a:p>
            <a:pPr algn="just">
              <a:buClr>
                <a:schemeClr val="tx1"/>
              </a:buClr>
            </a:pPr>
            <a:r>
              <a:rPr lang="tr-TR" dirty="0" smtClean="0"/>
              <a:t>İlgili kalemin maliyetinin güvenilir bir şekilde ölçülebilmesi. </a:t>
            </a:r>
          </a:p>
          <a:p>
            <a:pPr marL="0" indent="0" algn="just">
              <a:buClr>
                <a:schemeClr val="tx1"/>
              </a:buClr>
              <a:buNone/>
            </a:pPr>
            <a:r>
              <a:rPr lang="tr-TR" dirty="0" smtClean="0"/>
              <a:t>Varlık olarak muhasebeleştirilme koşullarını sağlayan bir maddi duran varlık kalemi, maliyet bedeli ile ölçülür.</a:t>
            </a:r>
          </a:p>
          <a:p>
            <a:pPr algn="just">
              <a:buClr>
                <a:schemeClr val="tx1"/>
              </a:buClr>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MUHASEBELEŞTİRME</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81</a:t>
            </a:fld>
            <a:endParaRPr lang="tr-TR"/>
          </a:p>
        </p:txBody>
      </p:sp>
    </p:spTree>
    <p:extLst>
      <p:ext uri="{BB962C8B-B14F-4D97-AF65-F5344CB8AC3E}">
        <p14:creationId xmlns:p14="http://schemas.microsoft.com/office/powerpoint/2010/main" val="1649903255"/>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marL="0" indent="0">
              <a:buNone/>
            </a:pPr>
            <a:r>
              <a:rPr lang="tr-TR" sz="3000" dirty="0" smtClean="0"/>
              <a:t>Maddi varlıkların iktisabında;</a:t>
            </a:r>
          </a:p>
          <a:p>
            <a:r>
              <a:rPr lang="tr-TR" sz="3000" dirty="0" smtClean="0"/>
              <a:t>Elde etme maliyeti veya</a:t>
            </a:r>
          </a:p>
          <a:p>
            <a:r>
              <a:rPr lang="tr-TR" sz="3000" dirty="0" smtClean="0"/>
              <a:t>İşletmede üretim maliyeti hesaba alınır.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İLK DEFA KAYDA ALMA VE DEĞERLEME</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82</a:t>
            </a:fld>
            <a:endParaRPr lang="tr-TR"/>
          </a:p>
        </p:txBody>
      </p:sp>
    </p:spTree>
    <p:extLst>
      <p:ext uri="{BB962C8B-B14F-4D97-AF65-F5344CB8AC3E}">
        <p14:creationId xmlns:p14="http://schemas.microsoft.com/office/powerpoint/2010/main" val="1649903255"/>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616624"/>
          </a:xfrm>
        </p:spPr>
        <p:txBody>
          <a:bodyPr>
            <a:normAutofit/>
          </a:bodyPr>
          <a:lstStyle/>
          <a:p>
            <a:pPr algn="just"/>
            <a:r>
              <a:rPr lang="tr-TR" sz="2500" dirty="0" smtClean="0"/>
              <a:t>Maddi varlığın kullanılacağı yere veya yönetimin istediği kullanım şekline getirilmesi için </a:t>
            </a:r>
            <a:r>
              <a:rPr lang="tr-TR" sz="2500" b="1" dirty="0" smtClean="0"/>
              <a:t>katlanılan her türlü giderler </a:t>
            </a:r>
            <a:r>
              <a:rPr lang="tr-TR" sz="2500" dirty="0" smtClean="0"/>
              <a:t>ile bir maddi varlığın başka bir yerden </a:t>
            </a:r>
            <a:r>
              <a:rPr lang="tr-TR" sz="2500" b="1" dirty="0" smtClean="0"/>
              <a:t>sökülüp taşınması </a:t>
            </a:r>
            <a:r>
              <a:rPr lang="tr-TR" sz="2500" dirty="0" smtClean="0"/>
              <a:t>ve yerleştirilmesi için gereken tüm maliyetler </a:t>
            </a:r>
            <a:r>
              <a:rPr lang="tr-TR" sz="2500" b="1" dirty="0" smtClean="0"/>
              <a:t>satın alma maliyetine dahil </a:t>
            </a:r>
            <a:r>
              <a:rPr lang="tr-TR" sz="2500" dirty="0" smtClean="0"/>
              <a:t>edilir.</a:t>
            </a:r>
          </a:p>
          <a:p>
            <a:pPr algn="just"/>
            <a:r>
              <a:rPr lang="tr-TR" sz="2500" dirty="0" smtClean="0"/>
              <a:t>Maddi varlık </a:t>
            </a:r>
            <a:r>
              <a:rPr lang="tr-TR" sz="2500" b="1" dirty="0" smtClean="0"/>
              <a:t>taksitle satın alınmış ise</a:t>
            </a:r>
            <a:r>
              <a:rPr lang="tr-TR" sz="2500" dirty="0" smtClean="0"/>
              <a:t>, fiyatın içine dahil olan finansman maliyeti ayrıştırılır ve </a:t>
            </a:r>
            <a:r>
              <a:rPr lang="tr-TR" sz="2500" b="1" dirty="0" smtClean="0"/>
              <a:t>finansman giderleri içinde</a:t>
            </a:r>
            <a:r>
              <a:rPr lang="tr-TR" sz="2500" dirty="0" smtClean="0"/>
              <a:t> raporlanır (Mevcut düzenlemede ilk yıl maliyet, sonra seçimlik).</a:t>
            </a:r>
          </a:p>
          <a:p>
            <a:pPr algn="just"/>
            <a:r>
              <a:rPr lang="tr-TR" sz="2500" dirty="0" smtClean="0"/>
              <a:t>Maddi </a:t>
            </a:r>
            <a:r>
              <a:rPr lang="tr-TR" sz="2500" b="1" dirty="0" smtClean="0"/>
              <a:t>varlık işletmede üretiliyor </a:t>
            </a:r>
            <a:r>
              <a:rPr lang="tr-TR" sz="2500" dirty="0" smtClean="0"/>
              <a:t>ve özellikli varlık özelliği taşıyor (inşası bir yıldan uzun süreye yayılıyor) ise bu durumda </a:t>
            </a:r>
            <a:r>
              <a:rPr lang="tr-TR" sz="2500" b="1" dirty="0" smtClean="0"/>
              <a:t>finansman maliyetleri varlığın maliyetine dahil</a:t>
            </a:r>
            <a:r>
              <a:rPr lang="tr-TR" sz="2500" dirty="0" smtClean="0"/>
              <a:t> edilir.</a:t>
            </a:r>
            <a:endParaRPr lang="tr-TR" sz="2500"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GENEL HUSUSLAR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83</a:t>
            </a:fld>
            <a:endParaRPr lang="tr-TR"/>
          </a:p>
        </p:txBody>
      </p:sp>
    </p:spTree>
    <p:extLst>
      <p:ext uri="{BB962C8B-B14F-4D97-AF65-F5344CB8AC3E}">
        <p14:creationId xmlns:p14="http://schemas.microsoft.com/office/powerpoint/2010/main" val="164990325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algn="just"/>
            <a:r>
              <a:rPr lang="tr-TR" sz="2500" dirty="0" smtClean="0"/>
              <a:t>Bir bina üzerinde bulunduğu arsa ile birlikte satın alınmış ise, ödenen </a:t>
            </a:r>
            <a:r>
              <a:rPr lang="tr-TR" sz="2500" b="1" dirty="0" smtClean="0"/>
              <a:t>bedel arsa ve bina için ayrıştırılmalı </a:t>
            </a:r>
            <a:r>
              <a:rPr lang="tr-TR" sz="2500" dirty="0" smtClean="0"/>
              <a:t>ve </a:t>
            </a:r>
            <a:r>
              <a:rPr lang="tr-TR" sz="2500" b="1" dirty="0" smtClean="0"/>
              <a:t>sadece bina amortismana tabi </a:t>
            </a:r>
            <a:r>
              <a:rPr lang="tr-TR" sz="2500" dirty="0" smtClean="0"/>
              <a:t>tutulmalıdır. Bir bütün olarak iktisap edilen maddi varlık </a:t>
            </a:r>
            <a:r>
              <a:rPr lang="tr-TR" sz="2500" b="1" dirty="0" smtClean="0"/>
              <a:t>değişik ömre sahip unsurlardan </a:t>
            </a:r>
            <a:r>
              <a:rPr lang="tr-TR" sz="2500" dirty="0" smtClean="0"/>
              <a:t>oluşuyor ise bunlar </a:t>
            </a:r>
            <a:r>
              <a:rPr lang="tr-TR" sz="2500" b="1" dirty="0" smtClean="0"/>
              <a:t>ayrı hesaplara alınmalı </a:t>
            </a:r>
            <a:r>
              <a:rPr lang="tr-TR" sz="2500" dirty="0" smtClean="0"/>
              <a:t>ve farklı </a:t>
            </a:r>
            <a:r>
              <a:rPr lang="tr-TR" sz="2500" b="1" dirty="0" smtClean="0"/>
              <a:t>kullanım sürelerine göre amorti </a:t>
            </a:r>
            <a:r>
              <a:rPr lang="tr-TR" sz="2500" dirty="0" smtClean="0"/>
              <a:t>edilmelidir.</a:t>
            </a:r>
          </a:p>
          <a:p>
            <a:pPr algn="just"/>
            <a:r>
              <a:rPr lang="tr-TR" sz="2500" dirty="0" smtClean="0"/>
              <a:t>Aktifleştirme maddi varlığın yönetimin satın alma amaçlarında öngördüğü hale gelmesi ile gerçekleşir. Yıl sonu gelmesi veya üzerinden amortisman ayrılır hale gelmesi şart değildir (Örnek; </a:t>
            </a:r>
            <a:r>
              <a:rPr lang="tr-TR" sz="2500" b="1" dirty="0" smtClean="0"/>
              <a:t>Makine satın alındığı değil üretime başladığı tarihte aktifleştirilir ve amortismana tabi tutulur</a:t>
            </a:r>
            <a:r>
              <a:rPr lang="tr-TR" sz="2500" dirty="0" smtClean="0"/>
              <a:t>).</a:t>
            </a:r>
          </a:p>
          <a:p>
            <a:pPr marL="0" indent="0" algn="just">
              <a:buNone/>
            </a:pPr>
            <a:endParaRPr lang="tr-TR" sz="2500"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GENEL HUSUSLAR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84</a:t>
            </a:fld>
            <a:endParaRPr lang="tr-TR"/>
          </a:p>
        </p:txBody>
      </p:sp>
    </p:spTree>
    <p:extLst>
      <p:ext uri="{BB962C8B-B14F-4D97-AF65-F5344CB8AC3E}">
        <p14:creationId xmlns:p14="http://schemas.microsoft.com/office/powerpoint/2010/main" val="70087896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a:bodyPr>
          <a:lstStyle/>
          <a:p>
            <a:pPr marL="0" indent="0" algn="just">
              <a:buNone/>
            </a:pPr>
            <a:r>
              <a:rPr lang="tr-TR" sz="2700" dirty="0" smtClean="0"/>
              <a:t>Bir varlığın amortismana tabi tutulması, varlık </a:t>
            </a:r>
            <a:r>
              <a:rPr lang="tr-TR" sz="2700" b="1" dirty="0" smtClean="0"/>
              <a:t>kullanılabilir olduğunda </a:t>
            </a:r>
            <a:r>
              <a:rPr lang="tr-TR" sz="2700" dirty="0" smtClean="0"/>
              <a:t>başlar. </a:t>
            </a:r>
          </a:p>
          <a:p>
            <a:pPr marL="0" indent="0" algn="just">
              <a:buNone/>
            </a:pPr>
            <a:r>
              <a:rPr lang="tr-TR" sz="2800" dirty="0" smtClean="0"/>
              <a:t>Varlığın yararlı ömrü işletmenin varlıktan beklediği faydaya göre belirlenir.</a:t>
            </a:r>
          </a:p>
          <a:p>
            <a:pPr marL="0" indent="0" algn="just">
              <a:buNone/>
            </a:pPr>
            <a:r>
              <a:rPr lang="tr-TR" sz="2800" b="1" dirty="0" smtClean="0"/>
              <a:t>Bir varlığın yararlı ömrü ile ekonomik ömrü farklı olabilir. </a:t>
            </a:r>
          </a:p>
          <a:p>
            <a:pPr marL="0" indent="0" algn="just">
              <a:buNone/>
            </a:pPr>
            <a:r>
              <a:rPr lang="tr-TR" sz="2800" dirty="0" smtClean="0"/>
              <a:t>Bir varlığın yararlı ömrünün tahmini, işletmenin benzer varlıklara ilişkin tecrübelerine dayanan bir </a:t>
            </a:r>
            <a:r>
              <a:rPr lang="tr-TR" sz="2800" b="1" dirty="0" smtClean="0"/>
              <a:t>takdir meselesidir</a:t>
            </a:r>
            <a:r>
              <a:rPr lang="tr-TR" sz="2800" dirty="0" smtClean="0"/>
              <a:t>. </a:t>
            </a:r>
          </a:p>
          <a:p>
            <a:pPr marL="0" indent="0" algn="just">
              <a:buNone/>
            </a:pPr>
            <a:endParaRPr lang="tr-TR" sz="2700"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AMORTİSMANLAR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85</a:t>
            </a:fld>
            <a:endParaRPr lang="tr-TR"/>
          </a:p>
        </p:txBody>
      </p:sp>
    </p:spTree>
    <p:extLst>
      <p:ext uri="{BB962C8B-B14F-4D97-AF65-F5344CB8AC3E}">
        <p14:creationId xmlns:p14="http://schemas.microsoft.com/office/powerpoint/2010/main" val="700878968"/>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marL="0" indent="0" algn="just">
              <a:buNone/>
            </a:pPr>
            <a:r>
              <a:rPr lang="tr-TR" dirty="0" smtClean="0"/>
              <a:t>Amortismana tabi değer hesaplanırken, varlığın </a:t>
            </a:r>
            <a:r>
              <a:rPr lang="tr-TR" b="1" dirty="0" smtClean="0"/>
              <a:t>kalıntı değerinin (hurda değeri) maliyetten düşülmesi esastır</a:t>
            </a:r>
            <a:r>
              <a:rPr lang="tr-TR" dirty="0" smtClean="0"/>
              <a:t>.</a:t>
            </a:r>
          </a:p>
          <a:p>
            <a:pPr marL="0" indent="0" algn="just">
              <a:buNone/>
            </a:pPr>
            <a:r>
              <a:rPr lang="tr-TR" dirty="0" smtClean="0"/>
              <a:t>Kalıntı değer, varlığın faydalı ömrü sonunda elden çıkartılması sonucunda elde edilecek tutardan, elden çıkartma maliyetlerinin düşülmesi suretiyle hesaplanır.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AMORTİSMANA TABİ DEĞER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86</a:t>
            </a:fld>
            <a:endParaRPr lang="tr-TR"/>
          </a:p>
        </p:txBody>
      </p:sp>
    </p:spTree>
    <p:extLst>
      <p:ext uri="{BB962C8B-B14F-4D97-AF65-F5344CB8AC3E}">
        <p14:creationId xmlns:p14="http://schemas.microsoft.com/office/powerpoint/2010/main" val="70087896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marL="0" indent="0">
              <a:buNone/>
            </a:pPr>
            <a:r>
              <a:rPr lang="tr-TR" dirty="0" smtClean="0"/>
              <a:t>Süreyi esas alan yöntemler;</a:t>
            </a:r>
          </a:p>
          <a:p>
            <a:r>
              <a:rPr lang="tr-TR" dirty="0" smtClean="0"/>
              <a:t>Normal amortisman yöntemi,</a:t>
            </a:r>
          </a:p>
          <a:p>
            <a:r>
              <a:rPr lang="tr-TR" dirty="0" smtClean="0"/>
              <a:t>Azalan bakiyeler yöntemi.</a:t>
            </a:r>
          </a:p>
          <a:p>
            <a:pPr marL="0" indent="0">
              <a:buNone/>
            </a:pPr>
            <a:r>
              <a:rPr lang="tr-TR" dirty="0" smtClean="0"/>
              <a:t>İş ölçüsünü esas alan yöntemler;</a:t>
            </a:r>
          </a:p>
          <a:p>
            <a:r>
              <a:rPr lang="tr-TR" b="1" dirty="0" smtClean="0"/>
              <a:t>Üretim miktarlarına göre amortisman yöntemi(Örnek; Binek otomobil amortismanı dönemsel km’sine göre hesaplanır)</a:t>
            </a:r>
            <a:r>
              <a:rPr lang="tr-TR" dirty="0" smtClean="0"/>
              <a:t>.</a:t>
            </a:r>
          </a:p>
          <a:p>
            <a:pPr marL="0" indent="0">
              <a:buNone/>
            </a:pPr>
            <a:endParaRPr lang="tr-TR" dirty="0" smtClean="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AMORTİSMAN YÖNTEMLERİ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87</a:t>
            </a:fld>
            <a:endParaRPr lang="tr-TR"/>
          </a:p>
        </p:txBody>
      </p:sp>
    </p:spTree>
    <p:extLst>
      <p:ext uri="{BB962C8B-B14F-4D97-AF65-F5344CB8AC3E}">
        <p14:creationId xmlns:p14="http://schemas.microsoft.com/office/powerpoint/2010/main" val="70087896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marL="0" indent="0" algn="just">
              <a:buNone/>
            </a:pPr>
            <a:r>
              <a:rPr lang="tr-TR" dirty="0" smtClean="0"/>
              <a:t>Maddi varlıkların amortismanları, amortisman ayrılabilir duruma geldikleri tarihten başlayarak dönem sonuna kadar olan kısım için ayrılır. </a:t>
            </a:r>
          </a:p>
          <a:p>
            <a:pPr marL="0" indent="0" algn="just">
              <a:buNone/>
            </a:pPr>
            <a:r>
              <a:rPr lang="tr-TR" dirty="0" smtClean="0"/>
              <a:t>Mevzuatımızda yalnızca  </a:t>
            </a:r>
            <a:r>
              <a:rPr lang="tr-TR" b="1" dirty="0" smtClean="0"/>
              <a:t>binek otolar için uygulanan </a:t>
            </a:r>
            <a:r>
              <a:rPr lang="tr-TR" b="1" dirty="0" err="1" smtClean="0"/>
              <a:t>kıst</a:t>
            </a:r>
            <a:r>
              <a:rPr lang="tr-TR" b="1" dirty="0" smtClean="0"/>
              <a:t> dönem</a:t>
            </a:r>
            <a:r>
              <a:rPr lang="tr-TR" dirty="0" smtClean="0"/>
              <a:t> amortisman uygulaması standartlara göre </a:t>
            </a:r>
            <a:r>
              <a:rPr lang="tr-TR" b="1" dirty="0" smtClean="0"/>
              <a:t>bütün maddi varlıklar için</a:t>
            </a:r>
            <a:r>
              <a:rPr lang="tr-TR" dirty="0" smtClean="0"/>
              <a:t> uygulanacaktır.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AMORTİSMAN DÖNEMİ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88</a:t>
            </a:fld>
            <a:endParaRPr lang="tr-TR"/>
          </a:p>
        </p:txBody>
      </p:sp>
    </p:spTree>
    <p:extLst>
      <p:ext uri="{BB962C8B-B14F-4D97-AF65-F5344CB8AC3E}">
        <p14:creationId xmlns:p14="http://schemas.microsoft.com/office/powerpoint/2010/main" val="70087896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marL="0" indent="0">
              <a:buNone/>
            </a:pPr>
            <a:r>
              <a:rPr lang="tr-TR" dirty="0" smtClean="0"/>
              <a:t>İşletmelerin amortisman uygulamaları bakımından standart ve vergi mevzuatı arasında doğan farklılıklar, </a:t>
            </a:r>
          </a:p>
          <a:p>
            <a:r>
              <a:rPr lang="tr-TR" dirty="0" smtClean="0"/>
              <a:t>Biri standartlara göre biri vergi mevzuatına göre hazırlanmış iki amortisman tablosu ile takip etmeleri,</a:t>
            </a:r>
          </a:p>
          <a:p>
            <a:r>
              <a:rPr lang="tr-TR" dirty="0" smtClean="0"/>
              <a:t>Ve bu iki tablodan elde edilen bakiyelere göre mali tablolar üzerinde düzeltme yapmaları en doğru yol olacaktır.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VUK İLE UYUMLAŞTIRMA</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89</a:t>
            </a:fld>
            <a:endParaRPr lang="tr-TR"/>
          </a:p>
        </p:txBody>
      </p:sp>
    </p:spTree>
    <p:extLst>
      <p:ext uri="{BB962C8B-B14F-4D97-AF65-F5344CB8AC3E}">
        <p14:creationId xmlns:p14="http://schemas.microsoft.com/office/powerpoint/2010/main" val="700878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976664"/>
          </a:xfrm>
        </p:spPr>
        <p:txBody>
          <a:bodyPr>
            <a:normAutofit/>
          </a:bodyPr>
          <a:lstStyle/>
          <a:p>
            <a:pPr marL="0" indent="0" algn="ctr">
              <a:buNone/>
            </a:pPr>
            <a:r>
              <a:rPr lang="tr-TR" sz="2600" b="1" dirty="0">
                <a:latin typeface="+mj-lt"/>
                <a:cs typeface="Times New Roman" pitchFamily="18" charset="0"/>
              </a:rPr>
              <a:t>LİMİTED </a:t>
            </a:r>
            <a:r>
              <a:rPr lang="tr-TR" sz="2600" b="1" dirty="0" smtClean="0">
                <a:latin typeface="+mj-lt"/>
                <a:cs typeface="Times New Roman" pitchFamily="18" charset="0"/>
              </a:rPr>
              <a:t>ŞİRKET SÖZLEŞMELERİ</a:t>
            </a:r>
          </a:p>
          <a:p>
            <a:pPr marL="0" indent="0" algn="ctr">
              <a:buNone/>
            </a:pPr>
            <a:endParaRPr lang="tr-TR" sz="2000" b="1" dirty="0" smtClean="0">
              <a:latin typeface="+mj-lt"/>
              <a:cs typeface="Times New Roman" pitchFamily="18" charset="0"/>
            </a:endParaRPr>
          </a:p>
          <a:p>
            <a:pPr marL="0" indent="0" algn="just">
              <a:buNone/>
            </a:pPr>
            <a:endParaRPr lang="tr-TR" sz="2600" dirty="0" smtClean="0">
              <a:latin typeface="+mj-lt"/>
              <a:cs typeface="Times New Roman" pitchFamily="18" charset="0"/>
            </a:endParaRPr>
          </a:p>
          <a:p>
            <a:pPr marL="0" indent="0" algn="just">
              <a:buNone/>
            </a:pPr>
            <a:endParaRPr lang="tr-TR" sz="2600" dirty="0" smtClean="0">
              <a:latin typeface="+mj-lt"/>
              <a:cs typeface="Times New Roman" pitchFamily="18" charset="0"/>
            </a:endParaRPr>
          </a:p>
          <a:p>
            <a:pPr marL="0" indent="0" algn="just">
              <a:buNone/>
            </a:pPr>
            <a:r>
              <a:rPr lang="tr-TR" sz="3000" dirty="0" smtClean="0">
                <a:latin typeface="+mj-lt"/>
                <a:cs typeface="Times New Roman" pitchFamily="18" charset="0"/>
              </a:rPr>
              <a:t>Şirket </a:t>
            </a:r>
            <a:r>
              <a:rPr lang="tr-TR" sz="3000" u="sng" dirty="0" smtClean="0">
                <a:latin typeface="+mj-lt"/>
                <a:cs typeface="Times New Roman" pitchFamily="18" charset="0"/>
              </a:rPr>
              <a:t>sözleşmesinde</a:t>
            </a:r>
            <a:r>
              <a:rPr lang="tr-TR" sz="3000" dirty="0" smtClean="0">
                <a:latin typeface="+mj-lt"/>
                <a:cs typeface="Times New Roman" pitchFamily="18" charset="0"/>
              </a:rPr>
              <a:t> eski kanunda olduğu gibi şimdi de </a:t>
            </a:r>
            <a:r>
              <a:rPr lang="tr-TR" sz="3000" u="sng" dirty="0" smtClean="0">
                <a:latin typeface="+mj-lt"/>
                <a:cs typeface="Times New Roman" pitchFamily="18" charset="0"/>
              </a:rPr>
              <a:t>ilanların ne şekilde yapılacağı da belirtilmeli</a:t>
            </a:r>
            <a:r>
              <a:rPr lang="tr-TR" sz="3000" dirty="0" smtClean="0">
                <a:latin typeface="+mj-lt"/>
                <a:cs typeface="Times New Roman" pitchFamily="18" charset="0"/>
              </a:rPr>
              <a:t>. Burada amaç, </a:t>
            </a:r>
            <a:r>
              <a:rPr lang="tr-TR" sz="3000" dirty="0" smtClean="0">
                <a:solidFill>
                  <a:srgbClr val="FF0000"/>
                </a:solidFill>
                <a:latin typeface="+mj-lt"/>
                <a:cs typeface="Times New Roman" pitchFamily="18" charset="0"/>
              </a:rPr>
              <a:t>ortaklara ve diğer ilgililere yapılacak olan ilanın şekli</a:t>
            </a:r>
            <a:r>
              <a:rPr lang="tr-TR" sz="3000" dirty="0" smtClean="0">
                <a:latin typeface="+mj-lt"/>
                <a:cs typeface="Times New Roman" pitchFamily="18" charset="0"/>
              </a:rPr>
              <a:t>dir. </a:t>
            </a:r>
          </a:p>
          <a:p>
            <a:pPr marL="0" indent="0" algn="ctr">
              <a:buNone/>
            </a:pPr>
            <a:endParaRPr lang="tr-TR" sz="2200" i="1" dirty="0">
              <a:latin typeface="Times New Roman" pitchFamily="18" charset="0"/>
              <a:cs typeface="Times New Roman" pitchFamily="18" charset="0"/>
            </a:endParaRPr>
          </a:p>
          <a:p>
            <a:pPr algn="ctr">
              <a:buNone/>
            </a:pPr>
            <a:endParaRPr lang="tr-TR" sz="2100" i="1" dirty="0">
              <a:solidFill>
                <a:srgbClr val="FF0000"/>
              </a:solidFill>
              <a:latin typeface="Times New Roman" pitchFamily="18" charset="0"/>
              <a:cs typeface="Times New Roman" pitchFamily="18" charset="0"/>
            </a:endParaRPr>
          </a:p>
          <a:p>
            <a:pPr marL="0" indent="0" algn="ctr">
              <a:buNone/>
            </a:pPr>
            <a:endParaRPr lang="tr-TR" sz="2100" i="1" dirty="0">
              <a:latin typeface="Times New Roman" pitchFamily="18" charset="0"/>
              <a:cs typeface="Times New Roman" pitchFamily="18" charset="0"/>
            </a:endParaRPr>
          </a:p>
          <a:p>
            <a:pPr marL="0" indent="0" algn="ctr">
              <a:buNone/>
            </a:pPr>
            <a:endParaRPr lang="tr-TR" sz="2000" b="1" i="1" dirty="0">
              <a:latin typeface="Times New Roman" pitchFamily="18" charset="0"/>
              <a:cs typeface="Times New Roman" pitchFamily="18" charset="0"/>
            </a:endParaRPr>
          </a:p>
        </p:txBody>
      </p:sp>
      <p:sp>
        <p:nvSpPr>
          <p:cNvPr id="4" name="3 Slayt Numarası Yer Tutucusu"/>
          <p:cNvSpPr>
            <a:spLocks noGrp="1"/>
          </p:cNvSpPr>
          <p:nvPr>
            <p:ph type="sldNum" sz="quarter" idx="12"/>
          </p:nvPr>
        </p:nvSpPr>
        <p:spPr/>
        <p:txBody>
          <a:bodyPr/>
          <a:lstStyle/>
          <a:p>
            <a:fld id="{A83EBCD1-A007-4106-859D-37DFF5E7E6BE}" type="slidenum">
              <a:rPr lang="tr-TR" smtClean="0"/>
              <a:pPr/>
              <a:t>9</a:t>
            </a:fld>
            <a:endParaRPr lang="tr-TR"/>
          </a:p>
        </p:txBody>
      </p:sp>
    </p:spTree>
    <p:extLst>
      <p:ext uri="{BB962C8B-B14F-4D97-AF65-F5344CB8AC3E}">
        <p14:creationId xmlns:p14="http://schemas.microsoft.com/office/powerpoint/2010/main" val="346961580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lnSpcReduction="10000"/>
          </a:bodyPr>
          <a:lstStyle/>
          <a:p>
            <a:pPr marL="0" indent="0">
              <a:buNone/>
            </a:pPr>
            <a:r>
              <a:rPr lang="tr-TR" dirty="0" smtClean="0"/>
              <a:t>Maddi varlıklar;</a:t>
            </a:r>
          </a:p>
          <a:p>
            <a:r>
              <a:rPr lang="tr-TR" dirty="0" smtClean="0"/>
              <a:t>Elden çıkartıldıklarında veya,</a:t>
            </a:r>
          </a:p>
          <a:p>
            <a:r>
              <a:rPr lang="tr-TR" dirty="0" smtClean="0"/>
              <a:t>Kullanımından gelecekte ekonomik fayda beklenmediği zaman (Tamamen kullanılamaz hale geldiklerinde-satış değerleri kalmadığında) </a:t>
            </a:r>
            <a:r>
              <a:rPr lang="tr-TR" b="1" dirty="0" smtClean="0"/>
              <a:t>bilançodan çıkartılır</a:t>
            </a:r>
            <a:r>
              <a:rPr lang="tr-TR" dirty="0" smtClean="0"/>
              <a:t>(İz bedeli yoktur).</a:t>
            </a:r>
          </a:p>
          <a:p>
            <a:pPr marL="0" indent="0" algn="just">
              <a:buNone/>
            </a:pPr>
            <a:r>
              <a:rPr lang="tr-TR" sz="2800" dirty="0" smtClean="0"/>
              <a:t>Hurdaya ayrılan veya kullanımdan kaldırılarak satışa çıkartılan maddi varlıkların amortismanına son verilir.</a:t>
            </a:r>
          </a:p>
          <a:p>
            <a:pPr marL="0" indent="0" algn="just">
              <a:buNone/>
            </a:pPr>
            <a:r>
              <a:rPr lang="tr-TR" sz="2800" dirty="0" smtClean="0"/>
              <a:t>Bilanço dışı bırakılmasından doğan kazanç veya kayıp gelir tablosu ile ilişkilendirilir ve satış hasılatı olarak  sınıflandırılmaz. Gelir hesabı olarak MDV satış karı şeklinde bir hesap kullanılabilir.</a:t>
            </a:r>
          </a:p>
          <a:p>
            <a:pPr marL="0" indent="0" algn="just">
              <a:buNone/>
            </a:pPr>
            <a:endParaRPr lang="tr-TR" sz="2500" dirty="0" smtClean="0"/>
          </a:p>
          <a:p>
            <a:pPr marL="0" indent="0" algn="just">
              <a:buNone/>
            </a:pPr>
            <a:endParaRPr lang="tr-TR" sz="2500" dirty="0" smtClean="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MADDİ DURAN VARLIKLARIN ELDEN ÇIKARTILMASI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90</a:t>
            </a:fld>
            <a:endParaRPr lang="tr-TR"/>
          </a:p>
        </p:txBody>
      </p:sp>
    </p:spTree>
    <p:extLst>
      <p:ext uri="{BB962C8B-B14F-4D97-AF65-F5344CB8AC3E}">
        <p14:creationId xmlns:p14="http://schemas.microsoft.com/office/powerpoint/2010/main" val="70087896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normAutofit/>
          </a:bodyPr>
          <a:lstStyle/>
          <a:p>
            <a:r>
              <a:rPr lang="tr-TR" b="1" dirty="0" smtClean="0"/>
              <a:t>IAS/TMS 18 HASILAT</a:t>
            </a:r>
            <a:br>
              <a:rPr lang="tr-TR" b="1" dirty="0" smtClean="0"/>
            </a:br>
            <a:r>
              <a:rPr lang="tr-TR" b="1" dirty="0" smtClean="0"/>
              <a:t>(ÖZET)</a:t>
            </a:r>
            <a:endParaRPr lang="tr-TR" dirty="0">
              <a:solidFill>
                <a:schemeClr val="tx1"/>
              </a:solidFill>
            </a:endParaRPr>
          </a:p>
        </p:txBody>
      </p:sp>
      <p:sp>
        <p:nvSpPr>
          <p:cNvPr id="3" name="2 Slayt Numarası Yer Tutucusu"/>
          <p:cNvSpPr>
            <a:spLocks noGrp="1"/>
          </p:cNvSpPr>
          <p:nvPr>
            <p:ph type="sldNum" sz="quarter" idx="12"/>
          </p:nvPr>
        </p:nvSpPr>
        <p:spPr/>
        <p:txBody>
          <a:bodyPr/>
          <a:lstStyle/>
          <a:p>
            <a:fld id="{A83EBCD1-A007-4106-859D-37DFF5E7E6BE}" type="slidenum">
              <a:rPr lang="tr-TR" smtClean="0"/>
              <a:pPr/>
              <a:t>91</a:t>
            </a:fld>
            <a:endParaRPr lang="tr-TR"/>
          </a:p>
        </p:txBody>
      </p:sp>
    </p:spTree>
    <p:extLst>
      <p:ext uri="{BB962C8B-B14F-4D97-AF65-F5344CB8AC3E}">
        <p14:creationId xmlns:p14="http://schemas.microsoft.com/office/powerpoint/2010/main" val="1387474980"/>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lnSpcReduction="10000"/>
          </a:bodyPr>
          <a:lstStyle/>
          <a:p>
            <a:pPr marL="0" indent="0" algn="just">
              <a:buNone/>
            </a:pPr>
            <a:r>
              <a:rPr lang="tr-TR" b="1" u="sng" dirty="0" err="1" smtClean="0"/>
              <a:t>Hasılat:</a:t>
            </a:r>
            <a:r>
              <a:rPr lang="tr-TR" dirty="0" err="1" smtClean="0"/>
              <a:t>İşletmenin</a:t>
            </a:r>
            <a:r>
              <a:rPr lang="tr-TR" dirty="0" smtClean="0"/>
              <a:t> faaliyet döneminde olağan faaliyetlerinden kaynaklanan ortakların sermayeye katkıları dışında </a:t>
            </a:r>
            <a:r>
              <a:rPr lang="tr-TR" dirty="0" err="1" smtClean="0"/>
              <a:t>özkaynakta</a:t>
            </a:r>
            <a:r>
              <a:rPr lang="tr-TR" dirty="0" smtClean="0"/>
              <a:t> artış yaratan ekonomik faydaların brüt tutarıdır.</a:t>
            </a:r>
          </a:p>
          <a:p>
            <a:pPr marL="0" indent="0" algn="just">
              <a:buNone/>
            </a:pPr>
            <a:r>
              <a:rPr lang="tr-TR" b="1" u="sng" dirty="0" err="1" smtClean="0"/>
              <a:t>Gelir:</a:t>
            </a:r>
            <a:r>
              <a:rPr lang="tr-TR" dirty="0" err="1" smtClean="0"/>
              <a:t>Hasılatı</a:t>
            </a:r>
            <a:r>
              <a:rPr lang="tr-TR" dirty="0" smtClean="0"/>
              <a:t> da kapsayan ancak ondan daha geniş anlamda kazançları da kapsar.</a:t>
            </a:r>
          </a:p>
          <a:p>
            <a:pPr marL="0" indent="0" algn="just">
              <a:buNone/>
            </a:pPr>
            <a:r>
              <a:rPr lang="tr-TR" b="1" u="sng" dirty="0" smtClean="0"/>
              <a:t>Gerçeğe uygun değer:</a:t>
            </a:r>
            <a:r>
              <a:rPr lang="tr-TR" b="1" dirty="0" smtClean="0"/>
              <a:t> </a:t>
            </a:r>
            <a:r>
              <a:rPr lang="tr-TR" dirty="0" smtClean="0"/>
              <a:t>Karşılıklı pazarlık ortamında, bilgili ve istekli gruplar arasında bir varlığın el değiştirmesi ya da bir borcun ödenmesi durumunda ortaya çıkması gereken tutardır.</a:t>
            </a: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TANIMLAR</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92</a:t>
            </a:fld>
            <a:endParaRPr lang="tr-TR"/>
          </a:p>
        </p:txBody>
      </p:sp>
    </p:spTree>
    <p:extLst>
      <p:ext uri="{BB962C8B-B14F-4D97-AF65-F5344CB8AC3E}">
        <p14:creationId xmlns:p14="http://schemas.microsoft.com/office/powerpoint/2010/main" val="3544353835"/>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lnSpcReduction="20000"/>
          </a:bodyPr>
          <a:lstStyle/>
          <a:p>
            <a:pPr marL="0" indent="0" algn="just">
              <a:buNone/>
            </a:pPr>
            <a:r>
              <a:rPr lang="tr-TR" sz="2600" dirty="0" smtClean="0"/>
              <a:t>Hasılat işletmeye ekonomik faydaların akacağının kesine yakın şekilde belirlendiği ve bunun miktarının yeterli bir şekilde ölçülebilir duruma geldiği zaman kayda alınır.</a:t>
            </a:r>
          </a:p>
          <a:p>
            <a:pPr marL="0" indent="0" algn="just">
              <a:buNone/>
            </a:pPr>
            <a:r>
              <a:rPr lang="tr-TR" sz="2600" b="1" dirty="0" smtClean="0"/>
              <a:t>Aşağıdaki koşulların</a:t>
            </a:r>
            <a:r>
              <a:rPr lang="tr-TR" sz="2600" dirty="0" smtClean="0"/>
              <a:t> tümünün </a:t>
            </a:r>
            <a:r>
              <a:rPr lang="tr-TR" sz="2600" b="1" dirty="0" smtClean="0"/>
              <a:t>gerçekleşmesiyle hasılat doğmuş sayılır</a:t>
            </a:r>
            <a:r>
              <a:rPr lang="tr-TR" sz="2600" dirty="0" smtClean="0"/>
              <a:t>(Fatura düzenlemesi yeterli değil).</a:t>
            </a:r>
          </a:p>
          <a:p>
            <a:pPr algn="just"/>
            <a:r>
              <a:rPr lang="tr-TR" sz="2600" dirty="0" smtClean="0"/>
              <a:t>Malların önemli risk ve getirilerinin alıcıya devredilmesi,</a:t>
            </a:r>
          </a:p>
          <a:p>
            <a:pPr algn="just"/>
            <a:r>
              <a:rPr lang="tr-TR" sz="2600" dirty="0" smtClean="0"/>
              <a:t>Mallar üzerindeki kontrol ve yönetsel etkinliğin sürdürülmemesi,</a:t>
            </a:r>
          </a:p>
          <a:p>
            <a:pPr algn="just"/>
            <a:r>
              <a:rPr lang="tr-TR" sz="2600" dirty="0" smtClean="0"/>
              <a:t>Hasılatın güvenilir olarak ölçülmesi,</a:t>
            </a:r>
          </a:p>
          <a:p>
            <a:pPr algn="just"/>
            <a:r>
              <a:rPr lang="tr-TR" sz="2600" dirty="0" smtClean="0"/>
              <a:t>Ekonomik yararların elde edilmesinin muhtemel olması,</a:t>
            </a:r>
          </a:p>
          <a:p>
            <a:pPr algn="just"/>
            <a:r>
              <a:rPr lang="tr-TR" sz="2600" dirty="0" smtClean="0"/>
              <a:t>Yüklenilen veya yüklenilecek maliyetin güvenilir olarak ölçülmesi.</a:t>
            </a:r>
          </a:p>
          <a:p>
            <a:pPr marL="0" indent="0" algn="just">
              <a:buNone/>
            </a:pPr>
            <a:r>
              <a:rPr lang="tr-TR" sz="2600" b="1" dirty="0" smtClean="0"/>
              <a:t>Vergi mevzuatımızdaki belge esaslı hasılat sistemi yerine </a:t>
            </a:r>
            <a:r>
              <a:rPr lang="tr-TR" sz="2600" dirty="0" smtClean="0"/>
              <a:t>standarttaki hasılat anlayışı hasılatın </a:t>
            </a:r>
            <a:r>
              <a:rPr lang="tr-TR" sz="2600" b="1" dirty="0" err="1" smtClean="0"/>
              <a:t>ölçülebilirliği</a:t>
            </a:r>
            <a:r>
              <a:rPr lang="tr-TR" sz="2600" dirty="0" smtClean="0"/>
              <a:t> ve elde edilebilirliği ile ilişkilidir.</a:t>
            </a:r>
            <a:endParaRPr lang="tr-TR" sz="2600"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HASILATIN DOĞUMU</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93</a:t>
            </a:fld>
            <a:endParaRPr lang="tr-TR"/>
          </a:p>
        </p:txBody>
      </p:sp>
    </p:spTree>
    <p:extLst>
      <p:ext uri="{BB962C8B-B14F-4D97-AF65-F5344CB8AC3E}">
        <p14:creationId xmlns:p14="http://schemas.microsoft.com/office/powerpoint/2010/main" val="354435383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a:bodyPr>
          <a:lstStyle/>
          <a:p>
            <a:pPr marL="0" indent="0" algn="just">
              <a:buNone/>
            </a:pPr>
            <a:r>
              <a:rPr lang="tr-TR" sz="2600" dirty="0" smtClean="0"/>
              <a:t>Hizmetin başlaması ile tamamlanması aynı hesap döneminde gerçekleşirse, hasılat ve maliyet dönemin gider ve gelirleri içerisinde yer alacaktır.</a:t>
            </a:r>
          </a:p>
          <a:p>
            <a:pPr marL="0" indent="0" algn="just">
              <a:buNone/>
            </a:pPr>
            <a:r>
              <a:rPr lang="tr-TR" sz="2600" dirty="0" smtClean="0"/>
              <a:t>Hizmet arzının  </a:t>
            </a:r>
            <a:r>
              <a:rPr lang="tr-TR" sz="2600" b="1" dirty="0" smtClean="0"/>
              <a:t>birden fazla hesap döneminde gerçekleşmesi</a:t>
            </a:r>
            <a:r>
              <a:rPr lang="tr-TR" sz="2600" dirty="0" smtClean="0"/>
              <a:t> durumunda (</a:t>
            </a:r>
            <a:r>
              <a:rPr lang="tr-TR" sz="2600" b="1" dirty="0" smtClean="0"/>
              <a:t>seçimlik)</a:t>
            </a:r>
            <a:r>
              <a:rPr lang="tr-TR" sz="2600" dirty="0" smtClean="0"/>
              <a:t>;</a:t>
            </a:r>
          </a:p>
          <a:p>
            <a:pPr marL="0" indent="0" algn="just">
              <a:buNone/>
            </a:pPr>
            <a:r>
              <a:rPr lang="tr-TR" sz="2600" dirty="0" smtClean="0"/>
              <a:t>-Mevzuatımızdaki gibi gelir ve gider ertelemesi yapılarak hizmetin tamamlandığı hesap döneminde, hizmet satış gelirleri ve satılan hizmet maliyetine aktarılarak kar/zarar hesabına konu edilmesi,</a:t>
            </a:r>
          </a:p>
          <a:p>
            <a:pPr marL="0" indent="0" algn="just">
              <a:buNone/>
            </a:pPr>
            <a:r>
              <a:rPr lang="tr-TR" sz="2600" dirty="0" smtClean="0"/>
              <a:t>-Her dönemde </a:t>
            </a:r>
            <a:r>
              <a:rPr lang="tr-TR" sz="2600" b="1" dirty="0" smtClean="0"/>
              <a:t>tamamlanan kısım kadar </a:t>
            </a:r>
            <a:r>
              <a:rPr lang="tr-TR" sz="2600" dirty="0" smtClean="0"/>
              <a:t>geliri hizmet satış geliri olarak, tamamlanan kısımla karşılaştırılabilecek maliyeti ise satılan hizmet maliyeti olarak gelir tablosuna aktarmak suretiyle kısmi tamamlama yöntemleri kullanılabilir.</a:t>
            </a:r>
            <a:endParaRPr lang="tr-TR" sz="2600"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HİZMETLERDE HASILATIN DOĞUMU</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94</a:t>
            </a:fld>
            <a:endParaRPr lang="tr-TR"/>
          </a:p>
        </p:txBody>
      </p:sp>
    </p:spTree>
    <p:extLst>
      <p:ext uri="{BB962C8B-B14F-4D97-AF65-F5344CB8AC3E}">
        <p14:creationId xmlns:p14="http://schemas.microsoft.com/office/powerpoint/2010/main" val="3544353835"/>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a:bodyPr>
          <a:lstStyle/>
          <a:p>
            <a:pPr algn="just"/>
            <a:r>
              <a:rPr lang="tr-TR" dirty="0" smtClean="0"/>
              <a:t>Hasılat gerçeğe uygun değer ile ölçülür.</a:t>
            </a:r>
          </a:p>
          <a:p>
            <a:pPr algn="just"/>
            <a:r>
              <a:rPr lang="tr-TR" dirty="0" smtClean="0"/>
              <a:t>Hasılat, nakit veya benzerlerinin tutarıdır. </a:t>
            </a:r>
          </a:p>
          <a:p>
            <a:pPr algn="just"/>
            <a:r>
              <a:rPr lang="tr-TR" dirty="0" smtClean="0"/>
              <a:t>Nakit veya benzerlerinin alımının ertelendiği durumlarda (vadeli satışlarda) satış bedelinin gerçeğe uygun değeri alacağın bugünkü değerine indirgenmesi suretiyle bulunur.</a:t>
            </a:r>
          </a:p>
          <a:p>
            <a:pPr marL="0" indent="0" algn="just">
              <a:buNone/>
            </a:pPr>
            <a:r>
              <a:rPr lang="tr-TR" dirty="0" smtClean="0"/>
              <a:t>Standarda göre hasılatın peşin değer veya gerçeğe uygun değer ile kaydının gerekli olması nedeniyle vadeli satışlarda </a:t>
            </a:r>
            <a:r>
              <a:rPr lang="tr-TR" b="1" dirty="0" smtClean="0"/>
              <a:t>vade farkının satış bedelinden ayrı olarak, faiz geliri </a:t>
            </a:r>
            <a:r>
              <a:rPr lang="tr-TR" dirty="0" smtClean="0"/>
              <a:t>şeklinde raporlanması gereklidir.</a:t>
            </a:r>
            <a:endParaRPr lang="tr-TR" dirty="0"/>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DEĞERLEME VE DEĞERİN TESPİTİ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95</a:t>
            </a:fld>
            <a:endParaRPr lang="tr-TR"/>
          </a:p>
        </p:txBody>
      </p:sp>
    </p:spTree>
    <p:extLst>
      <p:ext uri="{BB962C8B-B14F-4D97-AF65-F5344CB8AC3E}">
        <p14:creationId xmlns:p14="http://schemas.microsoft.com/office/powerpoint/2010/main" val="3544353835"/>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p:txBody>
          <a:bodyPr>
            <a:normAutofit fontScale="90000"/>
          </a:bodyPr>
          <a:lstStyle/>
          <a:p>
            <a:r>
              <a:rPr lang="tr-TR" b="1" dirty="0" smtClean="0"/>
              <a:t>IAS/TMS 21 YABANCI PARALI </a:t>
            </a:r>
            <a:br>
              <a:rPr lang="tr-TR" b="1" dirty="0" smtClean="0"/>
            </a:br>
            <a:r>
              <a:rPr lang="tr-TR" b="1" dirty="0" smtClean="0"/>
              <a:t>İŞLEMLERİN MUHASEBELEŞTİRİLMESİ</a:t>
            </a:r>
            <a:br>
              <a:rPr lang="tr-TR" b="1" dirty="0" smtClean="0"/>
            </a:br>
            <a:r>
              <a:rPr lang="tr-TR" b="1" dirty="0" smtClean="0"/>
              <a:t>/KUR DEĞİŞİMİNİN ETKİLERİ</a:t>
            </a:r>
            <a:br>
              <a:rPr lang="tr-TR" b="1" dirty="0" smtClean="0"/>
            </a:br>
            <a:r>
              <a:rPr lang="tr-TR" b="1" dirty="0" smtClean="0"/>
              <a:t>(ÖZET)</a:t>
            </a:r>
            <a:endParaRPr lang="tr-TR" dirty="0">
              <a:solidFill>
                <a:schemeClr val="tx1"/>
              </a:solidFill>
            </a:endParaRPr>
          </a:p>
        </p:txBody>
      </p:sp>
      <p:sp>
        <p:nvSpPr>
          <p:cNvPr id="3" name="2 Slayt Numarası Yer Tutucusu"/>
          <p:cNvSpPr>
            <a:spLocks noGrp="1"/>
          </p:cNvSpPr>
          <p:nvPr>
            <p:ph type="sldNum" sz="quarter" idx="12"/>
          </p:nvPr>
        </p:nvSpPr>
        <p:spPr/>
        <p:txBody>
          <a:bodyPr/>
          <a:lstStyle/>
          <a:p>
            <a:fld id="{A83EBCD1-A007-4106-859D-37DFF5E7E6BE}" type="slidenum">
              <a:rPr lang="tr-TR" smtClean="0"/>
              <a:pPr/>
              <a:t>96</a:t>
            </a:fld>
            <a:endParaRPr lang="tr-TR"/>
          </a:p>
        </p:txBody>
      </p:sp>
    </p:spTree>
    <p:extLst>
      <p:ext uri="{BB962C8B-B14F-4D97-AF65-F5344CB8AC3E}">
        <p14:creationId xmlns:p14="http://schemas.microsoft.com/office/powerpoint/2010/main" val="393109954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lnSpcReduction="20000"/>
          </a:bodyPr>
          <a:lstStyle/>
          <a:p>
            <a:pPr algn="just"/>
            <a:r>
              <a:rPr lang="tr-TR" dirty="0" smtClean="0"/>
              <a:t>Uygulanacak kur </a:t>
            </a:r>
            <a:r>
              <a:rPr lang="tr-TR" dirty="0"/>
              <a:t>s</a:t>
            </a:r>
            <a:r>
              <a:rPr lang="tr-TR" dirty="0" smtClean="0"/>
              <a:t>pot kurdur.</a:t>
            </a:r>
          </a:p>
          <a:p>
            <a:pPr algn="just"/>
            <a:r>
              <a:rPr lang="tr-TR" dirty="0" smtClean="0"/>
              <a:t>Mevzuatımızdaki Maliye Bakanlığı değerleme kuru veya </a:t>
            </a:r>
            <a:r>
              <a:rPr lang="tr-TR" b="1" dirty="0" smtClean="0"/>
              <a:t>T.C. Merkez Bankası </a:t>
            </a:r>
            <a:r>
              <a:rPr lang="tr-TR" dirty="0" smtClean="0"/>
              <a:t>döviz alış </a:t>
            </a:r>
            <a:r>
              <a:rPr lang="tr-TR" b="1" dirty="0" smtClean="0"/>
              <a:t>kuru</a:t>
            </a:r>
            <a:r>
              <a:rPr lang="tr-TR" dirty="0" smtClean="0"/>
              <a:t> kullanılarak yapılan değerleme işlemlerinden </a:t>
            </a:r>
            <a:r>
              <a:rPr lang="tr-TR" b="1" dirty="0" smtClean="0"/>
              <a:t>farklı olarak </a:t>
            </a:r>
            <a:r>
              <a:rPr lang="tr-TR" dirty="0" smtClean="0"/>
              <a:t>standart kullanılacak değerleme kuru ile ilgili bir sınırlama getirmemiştir.</a:t>
            </a:r>
          </a:p>
          <a:p>
            <a:pPr algn="just"/>
            <a:r>
              <a:rPr lang="tr-TR" dirty="0" smtClean="0"/>
              <a:t>Standarda göre; şirket açısından kendi işlemleri ile bağlantı kurulabilen </a:t>
            </a:r>
            <a:r>
              <a:rPr lang="tr-TR" b="1" dirty="0" smtClean="0"/>
              <a:t>en</a:t>
            </a:r>
            <a:r>
              <a:rPr lang="tr-TR" dirty="0" smtClean="0"/>
              <a:t> </a:t>
            </a:r>
            <a:r>
              <a:rPr lang="tr-TR" b="1" dirty="0" smtClean="0"/>
              <a:t>gerçekçi kur </a:t>
            </a:r>
            <a:r>
              <a:rPr lang="tr-TR" dirty="0" smtClean="0"/>
              <a:t>kullanılacaktır.</a:t>
            </a:r>
          </a:p>
          <a:p>
            <a:pPr marL="0" indent="0" algn="just">
              <a:buNone/>
            </a:pPr>
            <a:r>
              <a:rPr lang="tr-TR" dirty="0" smtClean="0"/>
              <a:t>Örneğin; bankadaki yapancı paralı mevduatlar için yapılan değerleme işlemlerinde bu bankaların kurları kullanılabilecektir.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İLK KAYDA ALINMA SIRASINDA DEĞERLEME</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97</a:t>
            </a:fld>
            <a:endParaRPr lang="tr-TR"/>
          </a:p>
        </p:txBody>
      </p:sp>
    </p:spTree>
    <p:extLst>
      <p:ext uri="{BB962C8B-B14F-4D97-AF65-F5344CB8AC3E}">
        <p14:creationId xmlns:p14="http://schemas.microsoft.com/office/powerpoint/2010/main" val="354435383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lstStyle/>
          <a:p>
            <a:pPr marL="0" indent="0">
              <a:buNone/>
            </a:pPr>
            <a:r>
              <a:rPr lang="tr-TR" dirty="0" smtClean="0"/>
              <a:t>Standart ilk kayda alınmadan sonraki değerleme işlemini varlığın veya yükümlülüğün niteliğine bağlamıştır;</a:t>
            </a:r>
          </a:p>
          <a:p>
            <a:pPr marL="0" indent="0">
              <a:buNone/>
            </a:pPr>
            <a:r>
              <a:rPr lang="tr-TR" dirty="0" smtClean="0"/>
              <a:t>-Parasal kalemler; Kasa, banka, senetli/senetsiz alacaklar…</a:t>
            </a:r>
            <a:r>
              <a:rPr lang="tr-TR" dirty="0" err="1" smtClean="0"/>
              <a:t>vb</a:t>
            </a:r>
            <a:r>
              <a:rPr lang="tr-TR" dirty="0" smtClean="0"/>
              <a:t> </a:t>
            </a:r>
          </a:p>
          <a:p>
            <a:pPr marL="0" indent="0">
              <a:buNone/>
            </a:pPr>
            <a:r>
              <a:rPr lang="tr-TR" dirty="0" smtClean="0"/>
              <a:t>-Parasal olmayan kalemler; Maddi, maddi olmayan duran varlıklar, finansal duran varlıklar.</a:t>
            </a:r>
          </a:p>
          <a:p>
            <a:pPr marL="0" indent="0">
              <a:buNone/>
            </a:pP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İZLEYEN BİLANÇO TARİHLERİNDEKİ DEĞERLEME</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98</a:t>
            </a:fld>
            <a:endParaRPr lang="tr-TR"/>
          </a:p>
        </p:txBody>
      </p:sp>
    </p:spTree>
    <p:extLst>
      <p:ext uri="{BB962C8B-B14F-4D97-AF65-F5344CB8AC3E}">
        <p14:creationId xmlns:p14="http://schemas.microsoft.com/office/powerpoint/2010/main" val="3246902661"/>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145435"/>
          </a:xfrm>
        </p:spPr>
        <p:txBody>
          <a:bodyPr>
            <a:normAutofit fontScale="92500"/>
          </a:bodyPr>
          <a:lstStyle/>
          <a:p>
            <a:pPr marL="0" indent="0" algn="just">
              <a:buNone/>
            </a:pPr>
            <a:r>
              <a:rPr lang="tr-TR" dirty="0" smtClean="0"/>
              <a:t>‘’Muhtelif döviz kurları mevcutsa, kullanılan kur; ilgili nakit akışlarının ölçüm tarihinde gerçekleşmiş olması durumunda işlemden kaynaklanan nakit akışları veya bakiyenin itfa edileceği kurdur.’’</a:t>
            </a:r>
          </a:p>
          <a:p>
            <a:pPr marL="0" indent="0" algn="just">
              <a:buNone/>
            </a:pPr>
            <a:r>
              <a:rPr lang="tr-TR" dirty="0" smtClean="0"/>
              <a:t>Standartta yapılan bu açıklamaya göre </a:t>
            </a:r>
            <a:r>
              <a:rPr lang="tr-TR" b="1" dirty="0" smtClean="0"/>
              <a:t>varlıkların alış kuru, yükümlülüklerin ise satış kurundan</a:t>
            </a:r>
            <a:r>
              <a:rPr lang="tr-TR" dirty="0" smtClean="0"/>
              <a:t> değerlenmesi gerektiği yorumu çıkartılabilir. Mevzuatımızla farklılık gösteren bu değerleme işlemi nedeniyle doğacak </a:t>
            </a:r>
            <a:r>
              <a:rPr lang="tr-TR" b="1" dirty="0" smtClean="0"/>
              <a:t>kambiyo zararı farklılıkları kanunen kabul edilmeyen gider </a:t>
            </a:r>
            <a:r>
              <a:rPr lang="tr-TR" dirty="0" smtClean="0"/>
              <a:t>niteliğindedir.</a:t>
            </a:r>
            <a:endParaRPr lang="tr-TR" dirty="0"/>
          </a:p>
        </p:txBody>
      </p:sp>
      <p:sp>
        <p:nvSpPr>
          <p:cNvPr id="4" name="Başlık 1"/>
          <p:cNvSpPr txBox="1">
            <a:spLocks/>
          </p:cNvSpPr>
          <p:nvPr/>
        </p:nvSpPr>
        <p:spPr>
          <a:xfrm>
            <a:off x="755576" y="404665"/>
            <a:ext cx="7772400" cy="576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tr-TR" sz="2800" b="1" dirty="0" smtClean="0"/>
              <a:t>PARASAL KALEMLERİN DEĞERLEMESİ</a:t>
            </a:r>
            <a:endParaRPr lang="tr-TR" sz="2800" b="1" dirty="0"/>
          </a:p>
        </p:txBody>
      </p:sp>
      <p:sp>
        <p:nvSpPr>
          <p:cNvPr id="5" name="4 Slayt Numarası Yer Tutucusu"/>
          <p:cNvSpPr>
            <a:spLocks noGrp="1"/>
          </p:cNvSpPr>
          <p:nvPr>
            <p:ph type="sldNum" sz="quarter" idx="12"/>
          </p:nvPr>
        </p:nvSpPr>
        <p:spPr/>
        <p:txBody>
          <a:bodyPr/>
          <a:lstStyle/>
          <a:p>
            <a:fld id="{A83EBCD1-A007-4106-859D-37DFF5E7E6BE}" type="slidenum">
              <a:rPr lang="tr-TR" smtClean="0"/>
              <a:pPr/>
              <a:t>99</a:t>
            </a:fld>
            <a:endParaRPr lang="tr-TR"/>
          </a:p>
        </p:txBody>
      </p:sp>
    </p:spTree>
    <p:extLst>
      <p:ext uri="{BB962C8B-B14F-4D97-AF65-F5344CB8AC3E}">
        <p14:creationId xmlns:p14="http://schemas.microsoft.com/office/powerpoint/2010/main" val="3246902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2002</TotalTime>
  <Words>5501</Words>
  <Application>Microsoft Office PowerPoint</Application>
  <PresentationFormat>Ekran Gösterisi (4:3)</PresentationFormat>
  <Paragraphs>824</Paragraphs>
  <Slides>100</Slides>
  <Notes>1</Notes>
  <HiddenSlides>0</HiddenSlides>
  <MMClips>0</MMClips>
  <ScaleCrop>false</ScaleCrop>
  <HeadingPairs>
    <vt:vector size="4" baseType="variant">
      <vt:variant>
        <vt:lpstr>Tema</vt:lpstr>
      </vt:variant>
      <vt:variant>
        <vt:i4>1</vt:i4>
      </vt:variant>
      <vt:variant>
        <vt:lpstr>Slayt Başlıkları</vt:lpstr>
      </vt:variant>
      <vt:variant>
        <vt:i4>100</vt:i4>
      </vt:variant>
    </vt:vector>
  </HeadingPairs>
  <TitlesOfParts>
    <vt:vector size="101" baseType="lpstr">
      <vt:lpstr>Ofis Teması</vt:lpstr>
      <vt:lpstr>PowerPoint Sunusu</vt:lpstr>
      <vt:lpstr>PowerPoint Sunusu</vt:lpstr>
      <vt:lpstr>Şirketler esas sözleşmelerini Kanunun yayımı tarihinden (yeni TTK yayım tarihi 14.02.2011 ) itibaren on sekiz ay içinde Türk Ticaret Kanunu’yla uyumlu hale getirirler.  Aksi halde, kanuna uygun olmayan hükümler yok hükmünde sayılmakta.  Buna göre; şirketlerin esas sözleşmelerini, 14.08.2012 tarihine kadar yeni TTK ile uyumlu hale getirmeleri gerekmekte.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TÜRKİYE MUHASEBE STANDARTLARI MEVZUATTAKİ YERİ, FİNANSAL TABLOLARA ETKİSİ VE BAZI STANDARTLARA GENEL BAKIŞ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BAZI STANDARTLARA GENEL BAKIŞ</vt:lpstr>
      <vt:lpstr>IAS/TMS 2 STOKLAR (ÖZET)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IAS/TMS 16 MADDİ VARLIKLAR (ÖZET)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IAS/TMS 18 HASILAT (ÖZET)</vt:lpstr>
      <vt:lpstr>PowerPoint Sunusu</vt:lpstr>
      <vt:lpstr>PowerPoint Sunusu</vt:lpstr>
      <vt:lpstr>PowerPoint Sunusu</vt:lpstr>
      <vt:lpstr>PowerPoint Sunusu</vt:lpstr>
      <vt:lpstr>IAS/TMS 21 YABANCI PARALI  İŞLEMLERİN MUHASEBELEŞTİRİLMESİ /KUR DEĞİŞİMİNİN ETKİLERİ (ÖZET)</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IAS/TMS 1 FİNANSAL TABLOLARIN SUNULUŞU</dc:title>
  <dc:creator>pc</dc:creator>
  <cp:lastModifiedBy>user</cp:lastModifiedBy>
  <cp:revision>232</cp:revision>
  <dcterms:created xsi:type="dcterms:W3CDTF">2012-04-03T08:48:08Z</dcterms:created>
  <dcterms:modified xsi:type="dcterms:W3CDTF">2012-04-13T13:33:02Z</dcterms:modified>
</cp:coreProperties>
</file>