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7" r:id="rId28"/>
    <p:sldId id="319" r:id="rId2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kizkenar Üçgen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5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CFEA5A0-4868-4A04-8A0B-AFEB20C2E19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8184B-25F8-4A54-9C7B-CEC4C5AB76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AD7B6-A05B-461F-A73C-897289D024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8EBD-D6E6-4D19-80DE-9D26479E01F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 Üçgen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İkizkenar Üçgen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5 Düz Bağlayıcı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F0C61-E392-49DF-94FA-1C21A4C44A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B1450-8737-4D7B-B3D9-10D1D34A48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64FB784A-666B-4C4A-9E35-3DF5CB3BA8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D0CCC-C4B7-49FE-915C-E7E9E74404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89921-4DB1-4C55-88A2-445EC04150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CA7D292-D80E-4894-B461-2B50B648327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450AA4A2-A258-4BEB-AF33-ABBAA87306B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0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7412DE0-AD60-4924-BD67-FBBF8D1615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9" r:id="rId5"/>
    <p:sldLayoutId id="2147483694" r:id="rId6"/>
    <p:sldLayoutId id="2147483693" r:id="rId7"/>
    <p:sldLayoutId id="2147483700" r:id="rId8"/>
    <p:sldLayoutId id="2147483701" r:id="rId9"/>
    <p:sldLayoutId id="2147483692" r:id="rId10"/>
    <p:sldLayoutId id="2147483691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02550" cy="5522932"/>
          </a:xfrm>
        </p:spPr>
        <p:txBody>
          <a:bodyPr/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KÜLTÜREL MİRAS ALAN YÖNETİMİ KAPSAMINDA ALANYA KALESİ ZİYARETÇİ YÖNETİMİ</a:t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Dr. </a:t>
            </a:r>
            <a:r>
              <a:rPr lang="tr-TR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Sevcan</a:t>
            </a: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YILDIZ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Kaleye Ulaşım Şekli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071688" y="2214563"/>
          <a:ext cx="5035550" cy="2438400"/>
        </p:xfrm>
        <a:graphic>
          <a:graphicData uri="http://schemas.openxmlformats.org/drawingml/2006/table">
            <a:tbl>
              <a:tblPr/>
              <a:tblGrid>
                <a:gridCol w="1744662"/>
                <a:gridCol w="1644650"/>
                <a:gridCol w="1646238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Ulaşım Şekli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Taksi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Otobüs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Yaya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Bisiklet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Motosiklet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Özel Araç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Kaleyi Ziyaret Günleri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000125" y="2214563"/>
          <a:ext cx="7143750" cy="2560637"/>
        </p:xfrm>
        <a:graphic>
          <a:graphicData uri="http://schemas.openxmlformats.org/drawingml/2006/table">
            <a:tbl>
              <a:tblPr/>
              <a:tblGrid>
                <a:gridCol w="2747963"/>
                <a:gridCol w="2197100"/>
                <a:gridCol w="2198687"/>
              </a:tblGrid>
              <a:tr h="0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Günleri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 sonu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 içi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Resmi tatil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Ayrım yapmıyorum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Kaleyi Ziyaret Saatleri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928688" y="2286000"/>
          <a:ext cx="7358062" cy="2193925"/>
        </p:xfrm>
        <a:graphic>
          <a:graphicData uri="http://schemas.openxmlformats.org/drawingml/2006/table">
            <a:tbl>
              <a:tblPr/>
              <a:tblGrid>
                <a:gridCol w="2549525"/>
                <a:gridCol w="2403475"/>
                <a:gridCol w="2405062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Saatleri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Öğlenden Önce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Öğleden Sonra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Tam Gün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Kaleyi Ziyaret İçin Tavsiye Ettiği Aylar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571500" y="1928813"/>
          <a:ext cx="7858125" cy="3765550"/>
        </p:xfrm>
        <a:graphic>
          <a:graphicData uri="http://schemas.openxmlformats.org/drawingml/2006/table">
            <a:tbl>
              <a:tblPr/>
              <a:tblGrid>
                <a:gridCol w="1228725"/>
                <a:gridCol w="2184400"/>
                <a:gridCol w="2290763"/>
                <a:gridCol w="2154237"/>
              </a:tblGrid>
              <a:tr h="47307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Aylara Göre Ziyaret Edilme Oranları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Edilme Oranı 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Edilme Oranı 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Nisan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Ekim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Mayıs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Kasım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Haziran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Aralık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Alanya Kalesi Üzerinde Bıraktığı Olumsuz Etkiler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313" y="1785938"/>
          <a:ext cx="8715375" cy="5029200"/>
        </p:xfrm>
        <a:graphic>
          <a:graphicData uri="http://schemas.openxmlformats.org/drawingml/2006/table">
            <a:tbl>
              <a:tblPr/>
              <a:tblGrid>
                <a:gridCol w="6691312"/>
                <a:gridCol w="928688"/>
                <a:gridCol w="1095375"/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OLUMSUZ ETKİ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HAYIR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Araç ulaşımı ve kullanımının zorluğu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62,4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Yaya ulaşımı ve kullanımının zorluğu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Mekansal taşıma kapasitesinin aşılması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Doğal arazi yapısının değiştirilmesi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Planlı mekan düzenleme çalışmalarının olmayışı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Alan koruma ve bilgilendirme etkinliklerinin dikkate alınmaması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Restorasyon çalışmaları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Bitki örtüsünün tahribi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Tarihi eserlerin tahribi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Çöplerin, çevreye atılması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Kalede Gördüğü Sorunlar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571500" y="2214563"/>
          <a:ext cx="7929563" cy="2743200"/>
        </p:xfrm>
        <a:graphic>
          <a:graphicData uri="http://schemas.openxmlformats.org/drawingml/2006/table">
            <a:tbl>
              <a:tblPr/>
              <a:tblGrid>
                <a:gridCol w="811213"/>
                <a:gridCol w="5041900"/>
                <a:gridCol w="1133475"/>
                <a:gridCol w="9429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Sıra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Sorunlar 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Tuvalet eksikliği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Güvenlik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Otopark yetersizliği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Bilgilendirme ve eğitsel etkinliklerin olmaması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Gürültü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Alanya Kalesi’nin İdeal Yönetimi İçin Öneriler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313" y="1714500"/>
          <a:ext cx="8715375" cy="4525963"/>
        </p:xfrm>
        <a:graphic>
          <a:graphicData uri="http://schemas.openxmlformats.org/drawingml/2006/table">
            <a:tbl>
              <a:tblPr/>
              <a:tblGrid>
                <a:gridCol w="790575"/>
                <a:gridCol w="6472237"/>
                <a:gridCol w="727075"/>
                <a:gridCol w="72548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Sıra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eğitim ve bilinçlendirme etkinlikleri yapılmalıdır.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Yöre halkının bilinçlendirilmesi gerekmektedir.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Kalede alan rehberi bulunmalıdır.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Uyarı levha sayısı artırılmalıdır.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Sivil toplum örgütleri yerel halkla iletişimde olmalıdır.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20913" algn="ctr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Görevli sayısı artırılmalıdır.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Kirletene para cezası konmalıdır.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Bilgilendirme levhaları konmalı / arttırılmalıdır.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Kalenin bütçesini artırmaya yönelik tedbirler alınmalıdır.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Görevliler ve ziyaretçiler eğitilmelidir.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ctrTitle"/>
          </p:nvPr>
        </p:nvSpPr>
        <p:spPr>
          <a:xfrm>
            <a:off x="642938" y="285750"/>
            <a:ext cx="7772400" cy="1143000"/>
          </a:xfrm>
        </p:spPr>
        <p:txBody>
          <a:bodyPr>
            <a:normAutofit fontScale="90000"/>
          </a:bodyPr>
          <a:lstStyle/>
          <a:p>
            <a:pPr marL="342900" indent="-342900" eaLnBrk="1" fontAlgn="auto" hangingPunct="1">
              <a:spcAft>
                <a:spcPts val="0"/>
              </a:spcAft>
              <a:defRPr/>
            </a:pPr>
            <a:r>
              <a:rPr lang="tr-TR" sz="3600" b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Ziyaretçilere Yönelik Yapılan Çalışmanın Bulguları ve Yorumları</a:t>
            </a:r>
            <a:r>
              <a:rPr lang="tr-TR" sz="36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/>
            </a:r>
            <a:br>
              <a:rPr lang="tr-TR" sz="36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</a:br>
            <a:endParaRPr lang="tr-TR" sz="3600" smtClean="0">
              <a:solidFill>
                <a:schemeClr val="accent1">
                  <a:tint val="83000"/>
                  <a:satMod val="150000"/>
                </a:schemeClr>
              </a:solidFill>
              <a:latin typeface="Brush Script MT" pitchFamily="66" charset="0"/>
            </a:endParaRPr>
          </a:p>
        </p:txBody>
      </p:sp>
      <p:sp>
        <p:nvSpPr>
          <p:cNvPr id="30723" name="4 Dikdörtgen"/>
          <p:cNvSpPr>
            <a:spLocks noChangeArrowheads="1"/>
          </p:cNvSpPr>
          <p:nvPr/>
        </p:nvSpPr>
        <p:spPr bwMode="auto">
          <a:xfrm>
            <a:off x="500063" y="1143000"/>
            <a:ext cx="82153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600" b="1">
                <a:solidFill>
                  <a:schemeClr val="bg1"/>
                </a:solidFill>
                <a:latin typeface="Brush Script MT"/>
              </a:rPr>
              <a:t>Alanya Kalesi’ne Gelen Ziyaretçilerin Demografik Bulguları (n=994)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285750" y="2346325"/>
          <a:ext cx="8643938" cy="4267200"/>
        </p:xfrm>
        <a:graphic>
          <a:graphicData uri="http://schemas.openxmlformats.org/drawingml/2006/table">
            <a:tbl>
              <a:tblPr/>
              <a:tblGrid>
                <a:gridCol w="2143125"/>
                <a:gridCol w="1947863"/>
                <a:gridCol w="2276475"/>
                <a:gridCol w="22764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Milliyet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Türk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527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Cinsiyet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Kadın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43,2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Erkek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565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56,8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Yaş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yaş ve altı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321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32,3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26–45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333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33,5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46–65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340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34,2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Eğitim Durumu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İlköğretim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7,7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Önlisans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232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23,3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Lisans ve Üstü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Medeni Durum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Evli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396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39,8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Bekâr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598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60,2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Başlık"/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Milliyetlerine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643063" y="2643188"/>
          <a:ext cx="5788025" cy="1828800"/>
        </p:xfrm>
        <a:graphic>
          <a:graphicData uri="http://schemas.openxmlformats.org/drawingml/2006/table">
            <a:tbl>
              <a:tblPr/>
              <a:tblGrid>
                <a:gridCol w="2481262"/>
                <a:gridCol w="1652588"/>
                <a:gridCol w="16541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Milliyet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T.C. Vatandaşı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 Vatandaşı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2 İçerik Yer Tutucusu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/>
            <a:r>
              <a:rPr lang="tr-TR" b="1" smtClean="0"/>
              <a:t>ARAŞTIRMANIN AMACI VE KAPSAMI</a:t>
            </a:r>
          </a:p>
          <a:p>
            <a:pPr algn="ctr" eaLnBrk="1" hangingPunct="1">
              <a:buFontTx/>
              <a:buNone/>
            </a:pPr>
            <a:endParaRPr lang="tr-TR" b="1" smtClean="0"/>
          </a:p>
          <a:p>
            <a:pPr algn="ctr" eaLnBrk="1" hangingPunct="1"/>
            <a:r>
              <a:rPr lang="tr-TR" b="1" smtClean="0"/>
              <a:t>ARAŞTIRMANIN YÖNTEMİ</a:t>
            </a:r>
          </a:p>
          <a:p>
            <a:pPr algn="ctr" eaLnBrk="1" hangingPunct="1">
              <a:buFontTx/>
              <a:buNone/>
            </a:pPr>
            <a:endParaRPr lang="tr-TR" b="1" smtClean="0"/>
          </a:p>
          <a:p>
            <a:pPr algn="ctr" eaLnBrk="1" hangingPunct="1"/>
            <a:r>
              <a:rPr lang="tr-TR" b="1" smtClean="0"/>
              <a:t>VERİ TOPLAMA ARAÇLARI</a:t>
            </a:r>
          </a:p>
          <a:p>
            <a:pPr algn="ctr" eaLnBrk="1" hangingPunct="1">
              <a:buFontTx/>
              <a:buNone/>
            </a:pPr>
            <a:endParaRPr lang="tr-TR" b="1" smtClean="0"/>
          </a:p>
          <a:p>
            <a:pPr algn="ctr" eaLnBrk="1" hangingPunct="1"/>
            <a:r>
              <a:rPr lang="tr-TR" b="1" smtClean="0"/>
              <a:t>VERİ ANALİZ TEKNİKLERİ</a:t>
            </a: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Mesleklerine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714500" y="1928813"/>
          <a:ext cx="5645150" cy="3657600"/>
        </p:xfrm>
        <a:graphic>
          <a:graphicData uri="http://schemas.openxmlformats.org/drawingml/2006/table">
            <a:tbl>
              <a:tblPr/>
              <a:tblGrid>
                <a:gridCol w="2420938"/>
                <a:gridCol w="1611312"/>
                <a:gridCol w="16129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Meslek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Emekli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Öğrenci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Kamu Çalışanı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İşçi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Serbest Meslek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Turizmci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Özel Sektör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 Hanımı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Geliş Amaçlarına ve Ziyaret Sayısına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571500" y="2428875"/>
          <a:ext cx="7786688" cy="2925763"/>
        </p:xfrm>
        <a:graphic>
          <a:graphicData uri="http://schemas.openxmlformats.org/drawingml/2006/table">
            <a:tbl>
              <a:tblPr/>
              <a:tblGrid>
                <a:gridCol w="3465513"/>
                <a:gridCol w="2174875"/>
                <a:gridCol w="1193800"/>
                <a:gridCol w="9525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Geliş Amacı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Gezi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Merak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Sayısı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619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62,3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15,1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ve daha fazla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22,6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Kaleye Giriş Ücreti İle İlgili Görüşlerinin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000250" y="2357438"/>
          <a:ext cx="4930775" cy="1828800"/>
        </p:xfrm>
        <a:graphic>
          <a:graphicData uri="http://schemas.openxmlformats.org/drawingml/2006/table">
            <a:tbl>
              <a:tblPr/>
              <a:tblGrid>
                <a:gridCol w="2114550"/>
                <a:gridCol w="1408113"/>
                <a:gridCol w="1408112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Giriş Ücreti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Pahalı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Uygun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Az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Kalenin Korunması ile İlgili Genel Görüşlerinin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85750" y="2214563"/>
          <a:ext cx="8501063" cy="2560637"/>
        </p:xfrm>
        <a:graphic>
          <a:graphicData uri="http://schemas.openxmlformats.org/drawingml/2006/table">
            <a:tbl>
              <a:tblPr/>
              <a:tblGrid>
                <a:gridCol w="5572125"/>
                <a:gridCol w="669925"/>
                <a:gridCol w="760413"/>
                <a:gridCol w="712787"/>
                <a:gridCol w="785813"/>
              </a:tblGrid>
              <a:tr h="714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Koruma ile İlgili Genel Görüşler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HAYIR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143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Kültürel alanlar korunmalıdır.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Korunan alanlarda ziyaretçilere kısıtlamalar getirilmelidir.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Alanya Kalesi UNESCO Dünya Miras Listesinde yer almalıdır.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Kaleye Ulaşım Şekillerine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785938" y="2214563"/>
          <a:ext cx="5359400" cy="2925762"/>
        </p:xfrm>
        <a:graphic>
          <a:graphicData uri="http://schemas.openxmlformats.org/drawingml/2006/table">
            <a:tbl>
              <a:tblPr/>
              <a:tblGrid>
                <a:gridCol w="2298700"/>
                <a:gridCol w="1530350"/>
                <a:gridCol w="15303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Giriş Ücreti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Otobüs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621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62,5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Özel Araç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Taksi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Yaya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Motosiklet + Bisiklet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Kaleye Ulaşım Hakkındaki Düşünceleri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313" y="2357438"/>
          <a:ext cx="8715375" cy="2925762"/>
        </p:xfrm>
        <a:graphic>
          <a:graphicData uri="http://schemas.openxmlformats.org/drawingml/2006/table">
            <a:tbl>
              <a:tblPr/>
              <a:tblGrid>
                <a:gridCol w="6884987"/>
                <a:gridCol w="879475"/>
                <a:gridCol w="950913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Ulaşım Hakkındaki Düşünceler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İyi ve Fena Değil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Altyapı, güvenlik ve belediyenin çalışmaları arttırılmalı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35,4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Kötü ve Berbat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Raylı sistem yapılmalı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Otobüs sayısının arttırılması ve saatlerinin uzatılması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939800"/>
          </a:xfrm>
        </p:spPr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Ziyaretçilerin Kaleyi Ziyaret İçin Tercih Ettiği Zamanların Frekans Dağılımı 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85750" y="1143000"/>
          <a:ext cx="8643938" cy="5546725"/>
        </p:xfrm>
        <a:graphic>
          <a:graphicData uri="http://schemas.openxmlformats.org/drawingml/2006/table">
            <a:tbl>
              <a:tblPr/>
              <a:tblGrid>
                <a:gridCol w="2538413"/>
                <a:gridCol w="2538412"/>
                <a:gridCol w="1812925"/>
                <a:gridCol w="1754188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Saatleri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Öğleden Önce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Öğleden Sonra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275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Tam gün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22,2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 Günleri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 sonu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26,9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 içi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Resmi Tatiller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Ayrım Yapmıyorum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51,2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Nisan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Mayıs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17,2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Haziran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13,4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37,3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Ekim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683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Kasım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Aralık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Geçirilen Zaman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1-3 saat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890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4-6 saat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7-9 saat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saatten cok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Başlık"/>
          <p:cNvSpPr>
            <a:spLocks noGrp="1"/>
          </p:cNvSpPr>
          <p:nvPr>
            <p:ph type="title"/>
          </p:nvPr>
        </p:nvSpPr>
        <p:spPr>
          <a:xfrm>
            <a:off x="571472" y="6286520"/>
            <a:ext cx="8229600" cy="57148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 </a:t>
            </a:r>
            <a:b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Sonuç ve Öneriler</a:t>
            </a: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/>
            </a:r>
            <a:b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</a:br>
            <a:endParaRPr lang="tr-TR" dirty="0" smtClean="0">
              <a:solidFill>
                <a:schemeClr val="accent1">
                  <a:tint val="83000"/>
                  <a:satMod val="150000"/>
                </a:schemeClr>
              </a:solidFill>
              <a:latin typeface="Brush Script MT" pitchFamily="66" charset="0"/>
            </a:endParaRPr>
          </a:p>
        </p:txBody>
      </p:sp>
      <p:pic>
        <p:nvPicPr>
          <p:cNvPr id="39939" name="Picture 13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3214688"/>
            <a:ext cx="2000250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Bulut Belirtme Çizgisi"/>
          <p:cNvSpPr/>
          <p:nvPr/>
        </p:nvSpPr>
        <p:spPr>
          <a:xfrm>
            <a:off x="6572264" y="285728"/>
            <a:ext cx="1428760" cy="1000132"/>
          </a:xfrm>
          <a:prstGeom prst="cloudCallout">
            <a:avLst>
              <a:gd name="adj1" fmla="val -160566"/>
              <a:gd name="adj2" fmla="val 2804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Ulaşım</a:t>
            </a:r>
          </a:p>
        </p:txBody>
      </p:sp>
      <p:sp>
        <p:nvSpPr>
          <p:cNvPr id="12" name="11 Bulut Belirtme Çizgisi"/>
          <p:cNvSpPr/>
          <p:nvPr/>
        </p:nvSpPr>
        <p:spPr>
          <a:xfrm>
            <a:off x="7143736" y="1428736"/>
            <a:ext cx="2000264" cy="1000132"/>
          </a:xfrm>
          <a:prstGeom prst="cloudCallout">
            <a:avLst>
              <a:gd name="adj1" fmla="val -154928"/>
              <a:gd name="adj2" fmla="val 18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Gezi Güzergahı</a:t>
            </a:r>
          </a:p>
        </p:txBody>
      </p:sp>
      <p:sp>
        <p:nvSpPr>
          <p:cNvPr id="13" name="12 Bulut Belirtme Çizgisi"/>
          <p:cNvSpPr/>
          <p:nvPr/>
        </p:nvSpPr>
        <p:spPr>
          <a:xfrm>
            <a:off x="7500958" y="2571744"/>
            <a:ext cx="1428760" cy="1000132"/>
          </a:xfrm>
          <a:prstGeom prst="cloudCallout">
            <a:avLst>
              <a:gd name="adj1" fmla="val -217099"/>
              <a:gd name="adj2" fmla="val 83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Tüm kale</a:t>
            </a:r>
          </a:p>
        </p:txBody>
      </p:sp>
      <p:sp>
        <p:nvSpPr>
          <p:cNvPr id="14" name="13 Bulut Belirtme Çizgisi"/>
          <p:cNvSpPr/>
          <p:nvPr/>
        </p:nvSpPr>
        <p:spPr>
          <a:xfrm>
            <a:off x="4286248" y="0"/>
            <a:ext cx="1928826" cy="1000132"/>
          </a:xfrm>
          <a:prstGeom prst="cloudCallout">
            <a:avLst>
              <a:gd name="adj1" fmla="val -20083"/>
              <a:gd name="adj2" fmla="val 2788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Tezgahlar</a:t>
            </a:r>
          </a:p>
        </p:txBody>
      </p:sp>
      <p:sp>
        <p:nvSpPr>
          <p:cNvPr id="15" name="14 Bulut Belirtme Çizgisi"/>
          <p:cNvSpPr/>
          <p:nvPr/>
        </p:nvSpPr>
        <p:spPr>
          <a:xfrm>
            <a:off x="2000232" y="285728"/>
            <a:ext cx="2000264" cy="1000132"/>
          </a:xfrm>
          <a:prstGeom prst="cloudCallout">
            <a:avLst>
              <a:gd name="adj1" fmla="val 83547"/>
              <a:gd name="adj2" fmla="val 2377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Taksiciler</a:t>
            </a:r>
          </a:p>
        </p:txBody>
      </p:sp>
      <p:sp>
        <p:nvSpPr>
          <p:cNvPr id="16" name="15 Bulut Belirtme Çizgisi"/>
          <p:cNvSpPr/>
          <p:nvPr/>
        </p:nvSpPr>
        <p:spPr>
          <a:xfrm>
            <a:off x="357158" y="500042"/>
            <a:ext cx="1428760" cy="1000132"/>
          </a:xfrm>
          <a:prstGeom prst="cloudCallout">
            <a:avLst>
              <a:gd name="adj1" fmla="val 234803"/>
              <a:gd name="adj2" fmla="val 207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WC</a:t>
            </a:r>
          </a:p>
        </p:txBody>
      </p:sp>
      <p:sp>
        <p:nvSpPr>
          <p:cNvPr id="17" name="16 Bulut Belirtme Çizgisi"/>
          <p:cNvSpPr/>
          <p:nvPr/>
        </p:nvSpPr>
        <p:spPr>
          <a:xfrm>
            <a:off x="428596" y="1785926"/>
            <a:ext cx="1428760" cy="1000132"/>
          </a:xfrm>
          <a:prstGeom prst="cloudCallout">
            <a:avLst>
              <a:gd name="adj1" fmla="val 212024"/>
              <a:gd name="adj2" fmla="val 784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Engelli</a:t>
            </a:r>
          </a:p>
        </p:txBody>
      </p:sp>
      <p:sp>
        <p:nvSpPr>
          <p:cNvPr id="18" name="17 Bulut Belirtme Çizgisi"/>
          <p:cNvSpPr/>
          <p:nvPr/>
        </p:nvSpPr>
        <p:spPr>
          <a:xfrm>
            <a:off x="428596" y="3000372"/>
            <a:ext cx="1571636" cy="1000132"/>
          </a:xfrm>
          <a:prstGeom prst="cloudCallout">
            <a:avLst>
              <a:gd name="adj1" fmla="val 178299"/>
              <a:gd name="adj2" fmla="val -28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Toplu Taşıma</a:t>
            </a:r>
          </a:p>
        </p:txBody>
      </p:sp>
      <p:sp>
        <p:nvSpPr>
          <p:cNvPr id="19" name="18 Bulut Belirtme Çizgisi"/>
          <p:cNvSpPr/>
          <p:nvPr/>
        </p:nvSpPr>
        <p:spPr>
          <a:xfrm>
            <a:off x="214282" y="4143380"/>
            <a:ext cx="1643074" cy="1000132"/>
          </a:xfrm>
          <a:prstGeom prst="cloudCallout">
            <a:avLst>
              <a:gd name="adj1" fmla="val 172738"/>
              <a:gd name="adj2" fmla="val -119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Gişe Saatleri</a:t>
            </a:r>
          </a:p>
        </p:txBody>
      </p:sp>
      <p:sp>
        <p:nvSpPr>
          <p:cNvPr id="20" name="19 Bulut Belirtme Çizgisi"/>
          <p:cNvSpPr/>
          <p:nvPr/>
        </p:nvSpPr>
        <p:spPr>
          <a:xfrm>
            <a:off x="285720" y="5286388"/>
            <a:ext cx="2214578" cy="1000132"/>
          </a:xfrm>
          <a:prstGeom prst="cloudCallout">
            <a:avLst>
              <a:gd name="adj1" fmla="val 107063"/>
              <a:gd name="adj2" fmla="val -2133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Gişe Görevlileri</a:t>
            </a:r>
          </a:p>
        </p:txBody>
      </p:sp>
      <p:sp>
        <p:nvSpPr>
          <p:cNvPr id="21" name="20 Bulut Belirtme Çizgisi"/>
          <p:cNvSpPr/>
          <p:nvPr/>
        </p:nvSpPr>
        <p:spPr>
          <a:xfrm>
            <a:off x="6858016" y="3786190"/>
            <a:ext cx="2000264" cy="1000132"/>
          </a:xfrm>
          <a:prstGeom prst="cloudCallout">
            <a:avLst>
              <a:gd name="adj1" fmla="val -134509"/>
              <a:gd name="adj2" fmla="val -10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Turnikeler</a:t>
            </a:r>
          </a:p>
        </p:txBody>
      </p:sp>
      <p:sp>
        <p:nvSpPr>
          <p:cNvPr id="22" name="21 Bulut Belirtme Çizgisi"/>
          <p:cNvSpPr/>
          <p:nvPr/>
        </p:nvSpPr>
        <p:spPr>
          <a:xfrm>
            <a:off x="6286480" y="5000636"/>
            <a:ext cx="2857520" cy="1000132"/>
          </a:xfrm>
          <a:prstGeom prst="cloudCallout">
            <a:avLst>
              <a:gd name="adj1" fmla="val -90166"/>
              <a:gd name="adj2" fmla="val -109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Levha &amp; Harita</a:t>
            </a:r>
          </a:p>
        </p:txBody>
      </p:sp>
      <p:sp>
        <p:nvSpPr>
          <p:cNvPr id="23" name="22 Bulut Belirtme Çizgisi"/>
          <p:cNvSpPr/>
          <p:nvPr/>
        </p:nvSpPr>
        <p:spPr>
          <a:xfrm>
            <a:off x="4500562" y="1214422"/>
            <a:ext cx="2000264" cy="1000132"/>
          </a:xfrm>
          <a:prstGeom prst="cloudCallout">
            <a:avLst>
              <a:gd name="adj1" fmla="val -94891"/>
              <a:gd name="adj2" fmla="val 2148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Alan Rehberi</a:t>
            </a:r>
          </a:p>
        </p:txBody>
      </p:sp>
      <p:sp>
        <p:nvSpPr>
          <p:cNvPr id="24" name="23 Bulut Belirtme Çizgisi"/>
          <p:cNvSpPr/>
          <p:nvPr/>
        </p:nvSpPr>
        <p:spPr>
          <a:xfrm>
            <a:off x="2357422" y="1571612"/>
            <a:ext cx="1571636" cy="1000132"/>
          </a:xfrm>
          <a:prstGeom prst="cloudCallout">
            <a:avLst>
              <a:gd name="adj1" fmla="val 18633"/>
              <a:gd name="adj2" fmla="val 196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Altyapı</a:t>
            </a:r>
          </a:p>
        </p:txBody>
      </p:sp>
      <p:sp>
        <p:nvSpPr>
          <p:cNvPr id="25" name="24 Bulut Belirtme Çizgisi"/>
          <p:cNvSpPr/>
          <p:nvPr/>
        </p:nvSpPr>
        <p:spPr>
          <a:xfrm>
            <a:off x="5072066" y="2428868"/>
            <a:ext cx="2357454" cy="1000132"/>
          </a:xfrm>
          <a:prstGeom prst="cloudCallout">
            <a:avLst>
              <a:gd name="adj1" fmla="val -53156"/>
              <a:gd name="adj2" fmla="val 1752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Geleneksel Alanya Evi</a:t>
            </a:r>
          </a:p>
        </p:txBody>
      </p:sp>
      <p:sp>
        <p:nvSpPr>
          <p:cNvPr id="26" name="25 Bulut Belirtme Çizgisi"/>
          <p:cNvSpPr/>
          <p:nvPr/>
        </p:nvSpPr>
        <p:spPr>
          <a:xfrm>
            <a:off x="2071670" y="2714620"/>
            <a:ext cx="1857388" cy="1000132"/>
          </a:xfrm>
          <a:prstGeom prst="cloudCallout">
            <a:avLst>
              <a:gd name="adj1" fmla="val 17648"/>
              <a:gd name="adj2" fmla="val 102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Muhtarlık</a:t>
            </a:r>
          </a:p>
        </p:txBody>
      </p:sp>
      <p:sp>
        <p:nvSpPr>
          <p:cNvPr id="27" name="26 Bulut Belirtme Çizgisi"/>
          <p:cNvSpPr/>
          <p:nvPr/>
        </p:nvSpPr>
        <p:spPr>
          <a:xfrm>
            <a:off x="2000232" y="4143380"/>
            <a:ext cx="1643074" cy="1000132"/>
          </a:xfrm>
          <a:prstGeom prst="cloudCallout">
            <a:avLst>
              <a:gd name="adj1" fmla="val 33938"/>
              <a:gd name="adj2" fmla="val -501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Festival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Başlık"/>
          <p:cNvSpPr>
            <a:spLocks noGrp="1"/>
          </p:cNvSpPr>
          <p:nvPr>
            <p:ph type="title"/>
          </p:nvPr>
        </p:nvSpPr>
        <p:spPr>
          <a:xfrm>
            <a:off x="500063" y="2714625"/>
            <a:ext cx="8229600" cy="1143000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TEŞEKKÜRLER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901113" cy="1143000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ARAŞTIRMANIN BULGULARI VE YORUMLARI</a:t>
            </a:r>
            <a:endParaRPr lang="tr-TR" sz="3200" dirty="0" smtClean="0">
              <a:solidFill>
                <a:schemeClr val="accent1">
                  <a:tint val="83000"/>
                  <a:satMod val="150000"/>
                </a:schemeClr>
              </a:solidFill>
              <a:latin typeface="Brush Script MT" pitchFamily="66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 bwMode="auto">
          <a:xfrm>
            <a:off x="0" y="928688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tr-TR" sz="2800" u="sng" dirty="0">
                <a:solidFill>
                  <a:schemeClr val="bg1"/>
                </a:solidFill>
                <a:latin typeface="Brush Script MT" pitchFamily="66" charset="0"/>
              </a:rPr>
              <a:t>1. Kale Halkına Yönelik Yapılan Çalışmanın Bulguları ve Yorumları</a:t>
            </a:r>
          </a:p>
          <a:p>
            <a:pPr algn="ctr" eaLnBrk="0" hangingPunct="0">
              <a:defRPr/>
            </a:pPr>
            <a:endParaRPr lang="tr-TR" sz="2800" u="sng" kern="0" dirty="0">
              <a:solidFill>
                <a:schemeClr val="bg1"/>
              </a:solidFill>
              <a:latin typeface="Brush Script MT" pitchFamily="66" charset="0"/>
              <a:ea typeface="+mj-ea"/>
              <a:cs typeface="+mj-cs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928813" y="1428750"/>
          <a:ext cx="5553075" cy="5486400"/>
        </p:xfrm>
        <a:graphic>
          <a:graphicData uri="http://schemas.openxmlformats.org/drawingml/2006/table">
            <a:tbl>
              <a:tblPr/>
              <a:tblGrid>
                <a:gridCol w="1165225"/>
                <a:gridCol w="1462088"/>
                <a:gridCol w="1462087"/>
                <a:gridCol w="14636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Cinsiyet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Kadın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Erkek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Yaş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14’den küçük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46-65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ve üstü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Eğitim Durumu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İlköğretim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Önlisans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Lisans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Lisansüstü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Medeni Durum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Evli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51,8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Bekar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41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48,2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ctrTitle"/>
          </p:nvPr>
        </p:nvSpPr>
        <p:spPr>
          <a:xfrm>
            <a:off x="0" y="214313"/>
            <a:ext cx="8843963" cy="857233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Mesleklerine Göre Frekans Dağılımı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857375" y="1428750"/>
          <a:ext cx="6000750" cy="5056188"/>
        </p:xfrm>
        <a:graphic>
          <a:graphicData uri="http://schemas.openxmlformats.org/drawingml/2006/table">
            <a:tbl>
              <a:tblPr/>
              <a:tblGrid>
                <a:gridCol w="2573338"/>
                <a:gridCol w="1714500"/>
                <a:gridCol w="1712912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Meslek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Serbest Meslek / Turizm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 Hanımı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Öğrenci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Emekli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Kamu Çalışanı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Muhasebe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İşçi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Alanya Kalesinde Yaşama Sürelerine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785938" y="2000250"/>
          <a:ext cx="5437187" cy="3328988"/>
        </p:xfrm>
        <a:graphic>
          <a:graphicData uri="http://schemas.openxmlformats.org/drawingml/2006/table">
            <a:tbl>
              <a:tblPr/>
              <a:tblGrid>
                <a:gridCol w="2271712"/>
                <a:gridCol w="1582738"/>
                <a:gridCol w="1582737"/>
              </a:tblGrid>
              <a:tr h="995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Kalede Yaşama Süresi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1–15 yıl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16–30 yıl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31–45 yıl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yıl ve üzeri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Alanya Kalesinde Yaşama Nedenlerine Göre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428750" y="2071688"/>
          <a:ext cx="6572250" cy="2857500"/>
        </p:xfrm>
        <a:graphic>
          <a:graphicData uri="http://schemas.openxmlformats.org/drawingml/2006/table">
            <a:tbl>
              <a:tblPr/>
              <a:tblGrid>
                <a:gridCol w="2708275"/>
                <a:gridCol w="1931988"/>
                <a:gridCol w="1931987"/>
              </a:tblGrid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Kalede Yaşama Nedeni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İkamet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İş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Diğer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Katılımcıların Giriş Ücreti Hakkındaki Düşüncelerinin Frekans Dağılımı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000250" y="2428875"/>
          <a:ext cx="5643563" cy="1828800"/>
        </p:xfrm>
        <a:graphic>
          <a:graphicData uri="http://schemas.openxmlformats.org/drawingml/2006/table">
            <a:tbl>
              <a:tblPr/>
              <a:tblGrid>
                <a:gridCol w="1954213"/>
                <a:gridCol w="1844675"/>
                <a:gridCol w="18446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Giriş Ücreti 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Uygun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Az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Pahalı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Toplam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357188" y="274638"/>
            <a:ext cx="8329612" cy="201136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36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Kale</a:t>
            </a:r>
            <a:r>
              <a:rPr lang="tr-TR" sz="400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 Halkının Alanya Kalesi ve Kültürel Alanların Korunması İle İlgili Genel Düşünceleri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85750" y="2168525"/>
          <a:ext cx="8715375" cy="4160838"/>
        </p:xfrm>
        <a:graphic>
          <a:graphicData uri="http://schemas.openxmlformats.org/drawingml/2006/table">
            <a:tbl>
              <a:tblPr/>
              <a:tblGrid>
                <a:gridCol w="6667500"/>
                <a:gridCol w="1033463"/>
                <a:gridCol w="1014412"/>
              </a:tblGrid>
              <a:tr h="2095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EVET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HAYIR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Kültürel alanlar korunmalıdır.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Korunan alanlarda ziyaretçilere kısıtlamalar getirilmelidir.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36,5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63,5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Kalede yeterli sayıda kişi çalışmaktadır.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49,4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50,6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Alanya Kalesi UNESCO Dünya Miras Listesinde yer almalıdır.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yöre kültürü üzerinde olumsuz etkileri vardır.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81,2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 yaşantımızı olumsuz yönde etkilemektedirler.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91,8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Kaleyi sık sık ziyaret ederim.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Kaledeki değişiklikleri düzenli olarak takip ederim.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58,8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41,2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 yaşantımda önemli bir yere sahiptir.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85,9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Kalenin bakım ve onarımı doğru bir şekilde yapılmaktadır.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67,1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Kaleyi ziyaretçiler tarafından kuşatılmış gibi hissediyorum.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90,6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12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tr-TR" sz="3600" b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  <a:t>Kale Halkını Ziyaretçilerle İlgili En Çok Rahatsız Eden Maddelerin Önem Sırasına Göre Dağılımı</a:t>
            </a:r>
            <a:br>
              <a:rPr lang="tr-TR" sz="3600" b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Brush Script MT" pitchFamily="66" charset="0"/>
              </a:rPr>
            </a:br>
            <a:endParaRPr lang="tr-TR" sz="3600" smtClean="0">
              <a:solidFill>
                <a:schemeClr val="accent1">
                  <a:tint val="83000"/>
                  <a:satMod val="150000"/>
                </a:schemeClr>
              </a:solidFill>
              <a:latin typeface="Brush Script MT" pitchFamily="66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14313" y="1622425"/>
          <a:ext cx="8715375" cy="5121275"/>
        </p:xfrm>
        <a:graphic>
          <a:graphicData uri="http://schemas.openxmlformats.org/drawingml/2006/table">
            <a:tbl>
              <a:tblPr/>
              <a:tblGrid>
                <a:gridCol w="771525"/>
                <a:gridCol w="6724650"/>
                <a:gridCol w="546100"/>
                <a:gridCol w="673100"/>
              </a:tblGrid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Sıra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Konu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Tur otobüslerinin geçişi engelleme olasılığı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43,5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Kötü bir şekilde park edilmiş araçlar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38,8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Turistik yerde aşırı alkol alarak kaba davranışlarda bulunmaları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24,7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düşüncesiz ve anti-sosyal davranışları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farkında olmadan özel mülkiyete girmeleri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16,5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saygısız davranışları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24,7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Ziyaretçilerin, bölge halkına yönelik kaba davranışları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Ziyaretçilerin çok meraklı olması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Alışveriş alanları ya da dinlenme tesisleri gibi yerel tesislerde izdihama neden olmaları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22,4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7700" algn="l"/>
                        </a:tabLst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Mimari açıdan uygunsuz olarak düşünülebilecek ya da alanın mimari bütünlüğe pek uymadığı hissi yaratabilecek turistik alan civarındaki ziyaretçi akışını arttırmak için yapılan uygulamalar.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25,9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988</Words>
  <Application>Microsoft Office PowerPoint</Application>
  <PresentationFormat>Ekran Gösterisi (4:3)</PresentationFormat>
  <Paragraphs>684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Tasarım Şablonu</vt:lpstr>
      </vt:variant>
      <vt:variant>
        <vt:i4>7</vt:i4>
      </vt:variant>
      <vt:variant>
        <vt:lpstr>Slayt Başlıkları</vt:lpstr>
      </vt:variant>
      <vt:variant>
        <vt:i4>28</vt:i4>
      </vt:variant>
    </vt:vector>
  </HeadingPairs>
  <TitlesOfParts>
    <vt:vector size="42" baseType="lpstr">
      <vt:lpstr>Arial</vt:lpstr>
      <vt:lpstr>Century Gothic</vt:lpstr>
      <vt:lpstr>Wingdings 2</vt:lpstr>
      <vt:lpstr>Verdana</vt:lpstr>
      <vt:lpstr>Calibri</vt:lpstr>
      <vt:lpstr>Brush Script MT</vt:lpstr>
      <vt:lpstr>Times New Roman</vt:lpstr>
      <vt:lpstr>Canlı</vt:lpstr>
      <vt:lpstr>Canlı</vt:lpstr>
      <vt:lpstr>Canlı</vt:lpstr>
      <vt:lpstr>Canlı</vt:lpstr>
      <vt:lpstr>Canlı</vt:lpstr>
      <vt:lpstr>Canlı</vt:lpstr>
      <vt:lpstr>Canlı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KÜLTÜREL MİRAS ALAN YÖNETİMİ KAPSAMINDA ALANYA KALESİ ZİYARETÇİ YÖNETİMİ</dc:title>
  <dc:creator>pcuser</dc:creator>
  <cp:lastModifiedBy>SERVET</cp:lastModifiedBy>
  <cp:revision>121</cp:revision>
  <dcterms:created xsi:type="dcterms:W3CDTF">2010-12-29T09:39:03Z</dcterms:created>
  <dcterms:modified xsi:type="dcterms:W3CDTF">2011-03-11T16:04:37Z</dcterms:modified>
</cp:coreProperties>
</file>