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91" r:id="rId21"/>
    <p:sldId id="292" r:id="rId22"/>
    <p:sldId id="293" r:id="rId23"/>
    <p:sldId id="272"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13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D1461C88-C1AA-4A53-9E98-5F7151B14219}"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6F91A3B6-3F5C-47A9-8210-A2820075CD8A}"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8CC197AE-C3AE-414E-8305-55E09C758F91}"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FB6BEFF0-5AE5-4EEA-9347-F99F48A1248B}"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C330410D-7F65-40CD-9528-B55CF4E16CC9}"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B1F7AC31-92F6-413C-B04C-DF8202C9B963}"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798BA70A-06A0-43E2-BA0B-5DFA24F112CB}" type="datetimeFigureOut">
              <a:rPr lang="tr-TR" smtClean="0"/>
              <a:pPr/>
              <a:t>01.07.2012</a:t>
            </a:fld>
            <a:endParaRPr lang="tr-TR"/>
          </a:p>
        </p:txBody>
      </p:sp>
      <p:sp>
        <p:nvSpPr>
          <p:cNvPr id="4" name="Altbilgi Yer Tutucusu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39969768-E744-4BF3-9DD4-F91318023BF2}" type="slidenum">
              <a:rPr lang="tr-TR" smtClean="0"/>
              <a:pPr/>
              <a:t>‹#›</a:t>
            </a:fld>
            <a:endParaRPr lang="tr-TR"/>
          </a:p>
        </p:txBody>
      </p:sp>
    </p:spTree>
    <p:extLst>
      <p:ext uri="{BB962C8B-B14F-4D97-AF65-F5344CB8AC3E}">
        <p14:creationId xmlns:p14="http://schemas.microsoft.com/office/powerpoint/2010/main" val="318490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161FC37C-433C-42F1-B668-8967BC050F7A}" type="datetimeFigureOut">
              <a:rPr lang="tr-TR" smtClean="0"/>
              <a:pPr/>
              <a:t>01.07.2012</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3264B670-E9FE-4AA7-AEDE-7D77EB2C42B7}" type="slidenum">
              <a:rPr lang="tr-TR" smtClean="0"/>
              <a:pPr/>
              <a:t>‹#›</a:t>
            </a:fld>
            <a:endParaRPr lang="tr-TR"/>
          </a:p>
        </p:txBody>
      </p:sp>
    </p:spTree>
    <p:extLst>
      <p:ext uri="{BB962C8B-B14F-4D97-AF65-F5344CB8AC3E}">
        <p14:creationId xmlns:p14="http://schemas.microsoft.com/office/powerpoint/2010/main" val="42888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903276-0528-4270-954E-0F75F0AE3F36}"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0C6B0-82F0-42C0-B5D5-D6237FE9741C}" type="slidenum">
              <a:rPr lang="en-US" smtClean="0">
                <a:latin typeface="Calibri" pitchFamily="34" charset="0"/>
              </a:rPr>
              <a:pPr eaLnBrk="1" hangingPunct="1"/>
              <a:t>33</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0C6B0-82F0-42C0-B5D5-D6237FE9741C}" type="slidenum">
              <a:rPr lang="en-US" smtClean="0">
                <a:latin typeface="Calibri" pitchFamily="34" charset="0"/>
              </a:rPr>
              <a:pPr eaLnBrk="1" hangingPunct="1"/>
              <a:t>34</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0C6B0-82F0-42C0-B5D5-D6237FE9741C}" type="slidenum">
              <a:rPr lang="en-US" smtClean="0">
                <a:latin typeface="Calibri" pitchFamily="34" charset="0"/>
              </a:rPr>
              <a:pPr eaLnBrk="1" hangingPunct="1"/>
              <a:t>35</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90C6B0-82F0-42C0-B5D5-D6237FE9741C}" type="slidenum">
              <a:rPr lang="en-US" smtClean="0">
                <a:latin typeface="Calibri" pitchFamily="34" charset="0"/>
              </a:rPr>
              <a:pPr eaLnBrk="1" hangingPunct="1"/>
              <a:t>36</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BF278C-CE66-4321-97E1-9FE996C79410}" type="slidenum">
              <a:rPr lang="en-US" smtClean="0">
                <a:latin typeface="Calibri" pitchFamily="34" charset="0"/>
              </a:rPr>
              <a:pPr eaLnBrk="1" hangingPunct="1"/>
              <a:t>25</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6C8C64-C2E0-4B54-846D-2795A4CC067D}" type="slidenum">
              <a:rPr lang="en-US" smtClean="0">
                <a:latin typeface="Calibri" pitchFamily="34" charset="0"/>
              </a:rPr>
              <a:pPr eaLnBrk="1" hangingPunct="1"/>
              <a:t>26</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642754-7194-4984-A6B0-A46EA0559911}" type="slidenum">
              <a:rPr lang="en-US" smtClean="0">
                <a:latin typeface="Calibri" pitchFamily="34" charset="0"/>
              </a:rPr>
              <a:pPr eaLnBrk="1" hangingPunct="1"/>
              <a:t>27</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AD7869-BEE4-4382-953A-306E0ACC501E}" type="slidenum">
              <a:rPr lang="en-US" smtClean="0">
                <a:latin typeface="Calibri" pitchFamily="34" charset="0"/>
              </a:rPr>
              <a:pPr eaLnBrk="1" hangingPunct="1"/>
              <a:t>28</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804F61-22E7-41FF-9BA7-D69AF9CD8559}" type="slidenum">
              <a:rPr lang="en-US" smtClean="0">
                <a:latin typeface="Calibri" pitchFamily="34" charset="0"/>
              </a:rPr>
              <a:pPr eaLnBrk="1" hangingPunct="1"/>
              <a:t>29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95A29D-07FC-480D-A3FD-947AD2F346B7}" type="slidenum">
              <a:rPr lang="en-US" smtClean="0">
                <a:latin typeface="Calibri" pitchFamily="34" charset="0"/>
              </a:rPr>
              <a:pPr eaLnBrk="1" hangingPunct="1"/>
              <a:t>30</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9FA44D-DCE9-4F76-928F-138805CBA078}" type="slidenum">
              <a:rPr lang="en-US" smtClean="0">
                <a:latin typeface="Calibri" pitchFamily="34" charset="0"/>
              </a:rPr>
              <a:pPr eaLnBrk="1" hangingPunct="1"/>
              <a:t>31</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59E95A-9370-47C3-AFE5-4E22D1890949}" type="slidenum">
              <a:rPr lang="en-US" smtClean="0">
                <a:latin typeface="Calibri" pitchFamily="34" charset="0"/>
              </a:rPr>
              <a:pPr eaLnBrk="1" hangingPunct="1"/>
              <a:t>32</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5ABB4D-AFD4-449A-AB62-1604BFBAD4D5}" type="datetime1">
              <a:rPr lang="tr-TR" smtClean="0"/>
              <a:pPr/>
              <a:t>01.07.2012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926579B-57B6-4D4E-9359-7BB52A1F15D3}" type="datetime1">
              <a:rPr lang="tr-TR" smtClean="0"/>
              <a:pPr/>
              <a:t>01.07.2012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1FD5C61-4A01-467E-A4F2-29B6A2E926DC}" type="datetime1">
              <a:rPr lang="tr-TR" smtClean="0"/>
              <a:pPr/>
              <a:t>01.07.2012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392919F-6AF0-4EBB-9C28-3F69CBFE0A8A}" type="datetime1">
              <a:rPr lang="tr-TR" smtClean="0"/>
              <a:pPr/>
              <a:t>01.07.2012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94D569D-5110-4A21-AD85-A8B9C98BF17F}" type="datetime1">
              <a:rPr lang="tr-TR" smtClean="0"/>
              <a:pPr/>
              <a:t>01.07.2012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C14DB2D-15B4-4F64-8756-625A037A4E22}" type="datetime1">
              <a:rPr lang="tr-TR" smtClean="0"/>
              <a:pPr/>
              <a:t>01.07.2012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E81D39F-A03C-4408-98D7-43EB52BFB458}" type="datetime1">
              <a:rPr lang="tr-TR" smtClean="0"/>
              <a:pPr/>
              <a:t>01.07.2012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2CCB2C9-148E-4187-B4C2-265BA80BC288}" type="datetime1">
              <a:rPr lang="tr-TR" smtClean="0"/>
              <a:pPr/>
              <a:t>01.07.2012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9FFEE50-17F8-40DF-ACF6-43C6AA9347ED}" type="datetime1">
              <a:rPr lang="tr-TR" smtClean="0"/>
              <a:pPr/>
              <a:t>01.07.2012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030D628-2D2A-4F4F-91C5-1EC522135141}" type="datetime1">
              <a:rPr lang="tr-TR" smtClean="0"/>
              <a:pPr/>
              <a:t>01.07.2012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7EDDBF3-113E-479C-BD23-66496FA983F4}" type="datetime1">
              <a:rPr lang="tr-TR" smtClean="0"/>
              <a:pPr/>
              <a:t>01.07.2012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6413D-E667-4E79-BF26-BDB9643F7E3C}" type="datetime1">
              <a:rPr lang="tr-TR" smtClean="0"/>
              <a:pPr/>
              <a:t>01.07.2012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475656" y="3645024"/>
            <a:ext cx="6643688" cy="3000375"/>
          </a:xfrm>
        </p:spPr>
        <p:txBody>
          <a:bodyPr anchor="t"/>
          <a:lstStyle/>
          <a:p>
            <a:pPr eaLnBrk="1" hangingPunct="1"/>
            <a:r>
              <a:rPr lang="tr-TR" sz="2400" b="1" dirty="0" smtClean="0">
                <a:solidFill>
                  <a:srgbClr val="C00000"/>
                </a:solidFill>
                <a:cs typeface="Arial" charset="0"/>
              </a:rPr>
              <a:t>6335 SAYILI TÜRK TİCARET KANUNU İLE TÜRK TİCARET KANUNUNUN YÜRÜRLÜĞÜ VE UYGULAMA ŞEKLİ HAKKINDA KANUNDA DEĞİŞİKLİK YAPILMASINA DAİR KANUN </a:t>
            </a:r>
            <a:r>
              <a:rPr lang="tr-TR" sz="2400" b="1" smtClean="0">
                <a:solidFill>
                  <a:srgbClr val="C00000"/>
                </a:solidFill>
                <a:cs typeface="Arial" charset="0"/>
              </a:rPr>
              <a:t>İLE YAPILAN </a:t>
            </a:r>
            <a:r>
              <a:rPr lang="tr-TR" sz="2400" b="1" dirty="0" smtClean="0">
                <a:solidFill>
                  <a:srgbClr val="C00000"/>
                </a:solidFill>
                <a:cs typeface="Arial" charset="0"/>
              </a:rPr>
              <a:t>DEĞİŞİKLİKLER </a:t>
            </a:r>
            <a:br>
              <a:rPr lang="tr-TR" sz="2400" b="1" dirty="0" smtClean="0">
                <a:solidFill>
                  <a:srgbClr val="C00000"/>
                </a:solidFill>
                <a:cs typeface="Arial" charset="0"/>
              </a:rPr>
            </a:br>
            <a:r>
              <a:rPr lang="tr-TR" sz="2400" b="1" dirty="0" smtClean="0">
                <a:solidFill>
                  <a:srgbClr val="C00000"/>
                </a:solidFill>
                <a:cs typeface="Arial" charset="0"/>
              </a:rPr>
              <a:t/>
            </a:r>
            <a:br>
              <a:rPr lang="tr-TR" sz="2400" b="1" dirty="0" smtClean="0">
                <a:solidFill>
                  <a:srgbClr val="C00000"/>
                </a:solidFill>
                <a:cs typeface="Arial" charset="0"/>
              </a:rPr>
            </a:br>
            <a:r>
              <a:rPr lang="tr-TR" sz="2400" b="1" dirty="0" smtClean="0">
                <a:solidFill>
                  <a:srgbClr val="C00000"/>
                </a:solidFill>
                <a:cs typeface="Arial" charset="0"/>
              </a:rPr>
              <a:t>28 Haziran 2012</a:t>
            </a:r>
            <a:endParaRPr lang="en-US" sz="2400" b="1" dirty="0" smtClean="0">
              <a:solidFill>
                <a:srgbClr val="C00000"/>
              </a:solidFill>
              <a:cs typeface="Arial"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724516"/>
            <a:ext cx="2729488" cy="2729488"/>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pPr/>
              <a:t>1</a:t>
            </a:fld>
            <a:endParaRPr lang="tr-TR"/>
          </a:p>
        </p:txBody>
      </p:sp>
    </p:spTree>
    <p:extLst>
      <p:ext uri="{BB962C8B-B14F-4D97-AF65-F5344CB8AC3E}">
        <p14:creationId xmlns:p14="http://schemas.microsoft.com/office/powerpoint/2010/main" val="248201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57018"/>
            <a:ext cx="7848872" cy="3477875"/>
          </a:xfrm>
          <a:prstGeom prst="rect">
            <a:avLst/>
          </a:prstGeom>
          <a:noFill/>
        </p:spPr>
        <p:txBody>
          <a:bodyPr wrap="square" rtlCol="0">
            <a:spAutoFit/>
          </a:bodyPr>
          <a:lstStyle/>
          <a:p>
            <a:endParaRPr lang="tr-TR" sz="2000" b="1" dirty="0" smtClean="0"/>
          </a:p>
          <a:p>
            <a:pPr lvl="0" algn="just" fontAlgn="base">
              <a:spcBef>
                <a:spcPct val="0"/>
              </a:spcBef>
              <a:spcAft>
                <a:spcPct val="0"/>
              </a:spcAft>
            </a:pPr>
            <a:r>
              <a:rPr lang="tr-TR" sz="2000" b="1" dirty="0">
                <a:solidFill>
                  <a:srgbClr val="FF0000"/>
                </a:solidFill>
                <a:latin typeface="Calibri" pitchFamily="34" charset="0"/>
                <a:cs typeface="Arial" charset="0"/>
              </a:rPr>
              <a:t>BAĞIMSIZ DENETİME </a:t>
            </a:r>
            <a:r>
              <a:rPr lang="tr-TR" sz="2000" b="1" dirty="0" smtClean="0">
                <a:solidFill>
                  <a:srgbClr val="FF0000"/>
                </a:solidFill>
                <a:latin typeface="Calibri" pitchFamily="34" charset="0"/>
                <a:cs typeface="Arial" charset="0"/>
              </a:rPr>
              <a:t>TÂBİ ŞİRKETLER:</a:t>
            </a:r>
            <a:endParaRPr lang="tr-TR" sz="2000" b="1" dirty="0">
              <a:solidFill>
                <a:srgbClr val="FF0000"/>
              </a:solidFill>
              <a:latin typeface="Calibri" pitchFamily="34" charset="0"/>
              <a:cs typeface="Arial" charset="0"/>
            </a:endParaRPr>
          </a:p>
          <a:p>
            <a:pPr lvl="0" algn="just" fontAlgn="base">
              <a:spcBef>
                <a:spcPct val="0"/>
              </a:spcBef>
              <a:spcAft>
                <a:spcPct val="0"/>
              </a:spcAft>
            </a:pPr>
            <a:r>
              <a:rPr lang="tr-TR" sz="2000" b="1" dirty="0" smtClean="0">
                <a:latin typeface="Calibri" pitchFamily="34" charset="0"/>
                <a:cs typeface="Arial" charset="0"/>
              </a:rPr>
              <a:t>1- </a:t>
            </a:r>
            <a:r>
              <a:rPr lang="tr-TR" sz="2000" b="1" dirty="0">
                <a:latin typeface="Calibri" pitchFamily="34" charset="0"/>
                <a:cs typeface="Arial" charset="0"/>
              </a:rPr>
              <a:t>ANONİM ŞİRKETLER (98.258 ADET),</a:t>
            </a:r>
          </a:p>
          <a:p>
            <a:pPr lvl="0" algn="just" fontAlgn="base">
              <a:spcBef>
                <a:spcPct val="0"/>
              </a:spcBef>
              <a:spcAft>
                <a:spcPct val="0"/>
              </a:spcAft>
            </a:pPr>
            <a:r>
              <a:rPr lang="tr-TR" sz="2000" b="1" dirty="0" smtClean="0">
                <a:latin typeface="Calibri" pitchFamily="34" charset="0"/>
                <a:cs typeface="Arial" charset="0"/>
              </a:rPr>
              <a:t>2- </a:t>
            </a:r>
            <a:r>
              <a:rPr lang="tr-TR" sz="2000" b="1" dirty="0">
                <a:latin typeface="Calibri" pitchFamily="34" charset="0"/>
                <a:cs typeface="Arial" charset="0"/>
              </a:rPr>
              <a:t>LİMİTED ŞİRKETLER (747.123 ADET),</a:t>
            </a:r>
          </a:p>
          <a:p>
            <a:pPr lvl="0" algn="just" fontAlgn="base">
              <a:spcBef>
                <a:spcPct val="0"/>
              </a:spcBef>
              <a:spcAft>
                <a:spcPct val="0"/>
              </a:spcAft>
            </a:pPr>
            <a:r>
              <a:rPr lang="tr-TR" sz="2000" b="1" dirty="0" smtClean="0">
                <a:latin typeface="Calibri" pitchFamily="34" charset="0"/>
                <a:cs typeface="Arial" charset="0"/>
              </a:rPr>
              <a:t>3-SERMAYESİ </a:t>
            </a:r>
            <a:r>
              <a:rPr lang="tr-TR" sz="2000" b="1" dirty="0">
                <a:latin typeface="Calibri" pitchFamily="34" charset="0"/>
                <a:cs typeface="Arial" charset="0"/>
              </a:rPr>
              <a:t>PAYLARA BÖLÜNMÜŞ KOMANDİT </a:t>
            </a:r>
            <a:r>
              <a:rPr lang="tr-TR" sz="2000" b="1" dirty="0" smtClean="0">
                <a:latin typeface="Calibri" pitchFamily="34" charset="0"/>
                <a:cs typeface="Arial" charset="0"/>
              </a:rPr>
              <a:t>ŞİRKET </a:t>
            </a:r>
            <a:r>
              <a:rPr lang="tr-TR" sz="2000" b="1" dirty="0">
                <a:latin typeface="Calibri" pitchFamily="34" charset="0"/>
                <a:cs typeface="Arial" charset="0"/>
              </a:rPr>
              <a:t>(1 ADET),</a:t>
            </a:r>
          </a:p>
          <a:p>
            <a:pPr lvl="0" algn="just" fontAlgn="base">
              <a:spcBef>
                <a:spcPct val="0"/>
              </a:spcBef>
              <a:spcAft>
                <a:spcPct val="0"/>
              </a:spcAft>
            </a:pPr>
            <a:r>
              <a:rPr lang="tr-TR" sz="2000" b="1" dirty="0" smtClean="0">
                <a:latin typeface="Calibri" pitchFamily="34" charset="0"/>
                <a:cs typeface="Arial" charset="0"/>
              </a:rPr>
              <a:t>4- </a:t>
            </a:r>
            <a:r>
              <a:rPr lang="tr-TR" sz="2000" b="1" dirty="0">
                <a:latin typeface="Calibri" pitchFamily="34" charset="0"/>
                <a:cs typeface="Arial" charset="0"/>
              </a:rPr>
              <a:t>ŞİRKETLER TOPLULUĞU</a:t>
            </a:r>
          </a:p>
          <a:p>
            <a:endParaRPr lang="tr-TR" sz="2000" b="1" dirty="0"/>
          </a:p>
          <a:p>
            <a:r>
              <a:rPr lang="tr-TR" sz="2000" b="1" dirty="0">
                <a:solidFill>
                  <a:srgbClr val="FF0000"/>
                </a:solidFill>
              </a:rPr>
              <a:t>BAĞIMSIZ DENETİME </a:t>
            </a:r>
            <a:r>
              <a:rPr lang="tr-TR" sz="2000" b="1" dirty="0" smtClean="0">
                <a:solidFill>
                  <a:srgbClr val="FF0000"/>
                </a:solidFill>
              </a:rPr>
              <a:t>TÂBİ </a:t>
            </a:r>
            <a:r>
              <a:rPr lang="tr-TR" sz="2000" b="1" dirty="0">
                <a:solidFill>
                  <a:srgbClr val="FF0000"/>
                </a:solidFill>
              </a:rPr>
              <a:t>OLACAK ŞİRKETLERİ BELİRLEME YETKİSİ BAKANLAR KURULU’NA VERİLMİŞTİR.</a:t>
            </a:r>
          </a:p>
          <a:p>
            <a:pPr marL="285750" indent="-285750">
              <a:buFont typeface="Arial" pitchFamily="34" charset="0"/>
              <a:buChar char="•"/>
            </a:pPr>
            <a:endParaRPr lang="tr-TR" sz="2000" b="1" dirty="0" smtClean="0"/>
          </a:p>
          <a:p>
            <a:pPr marL="285750" indent="-285750">
              <a:buFont typeface="Arial" pitchFamily="34" charset="0"/>
              <a:buChar char="•"/>
            </a:pPr>
            <a:endParaRPr lang="tr-TR" sz="2000" b="1" dirty="0"/>
          </a:p>
        </p:txBody>
      </p:sp>
      <p:sp>
        <p:nvSpPr>
          <p:cNvPr id="5" name="Metin kutusu 4"/>
          <p:cNvSpPr txBox="1"/>
          <p:nvPr/>
        </p:nvSpPr>
        <p:spPr>
          <a:xfrm>
            <a:off x="1686030" y="764704"/>
            <a:ext cx="5956695" cy="461665"/>
          </a:xfrm>
          <a:prstGeom prst="rect">
            <a:avLst/>
          </a:prstGeom>
          <a:noFill/>
        </p:spPr>
        <p:txBody>
          <a:bodyPr wrap="none" rtlCol="0">
            <a:spAutoFit/>
          </a:bodyPr>
          <a:lstStyle/>
          <a:p>
            <a:pPr algn="ctr"/>
            <a:r>
              <a:rPr lang="tr-TR" sz="2400" b="1" dirty="0" smtClean="0">
                <a:solidFill>
                  <a:srgbClr val="C00000"/>
                </a:solidFill>
              </a:rPr>
              <a:t>BAĞIMSIZ DENETİME İLİŞKİN </a:t>
            </a:r>
            <a:r>
              <a:rPr lang="tr-TR" sz="2400" b="1" dirty="0">
                <a:solidFill>
                  <a:srgbClr val="C00000"/>
                </a:solidFill>
              </a:rPr>
              <a:t>DÜZENLEMELER</a:t>
            </a:r>
          </a:p>
        </p:txBody>
      </p:sp>
      <p:cxnSp>
        <p:nvCxnSpPr>
          <p:cNvPr id="6" name="Düz Bağlayıcı 5"/>
          <p:cNvCxnSpPr/>
          <p:nvPr/>
        </p:nvCxnSpPr>
        <p:spPr>
          <a:xfrm>
            <a:off x="1686030" y="1226369"/>
            <a:ext cx="595669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p14="http://schemas.microsoft.com/office/powerpoint/2010/main" val="260917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30303"/>
            <a:ext cx="7848872" cy="3785652"/>
          </a:xfrm>
          <a:prstGeom prst="rect">
            <a:avLst/>
          </a:prstGeom>
          <a:noFill/>
        </p:spPr>
        <p:txBody>
          <a:bodyPr wrap="square" rtlCol="0">
            <a:spAutoFit/>
          </a:bodyPr>
          <a:lstStyle/>
          <a:p>
            <a:pPr lvl="0" algn="just" fontAlgn="base">
              <a:spcBef>
                <a:spcPct val="0"/>
              </a:spcBef>
              <a:spcAft>
                <a:spcPct val="0"/>
              </a:spcAft>
            </a:pPr>
            <a:r>
              <a:rPr lang="tr-TR" sz="2000" b="1" dirty="0">
                <a:solidFill>
                  <a:srgbClr val="FF0000"/>
                </a:solidFill>
                <a:latin typeface="Calibri" pitchFamily="34" charset="0"/>
                <a:cs typeface="Arial" charset="0"/>
              </a:rPr>
              <a:t>DENETÇİ TARAFINDAN OLUMSUZ GÖRÜŞ VERİLMESİ VEYA GÖRÜŞ VERİLMESİNDEN KAÇINILMASI HALLERİNDE;</a:t>
            </a:r>
          </a:p>
          <a:p>
            <a:pPr lvl="0" algn="just" fontAlgn="base">
              <a:spcBef>
                <a:spcPct val="0"/>
              </a:spcBef>
              <a:spcAft>
                <a:spcPct val="0"/>
              </a:spcAft>
            </a:pPr>
            <a:endParaRPr lang="tr-TR" sz="2000" b="1" dirty="0">
              <a:latin typeface="Calibri" pitchFamily="34" charset="0"/>
              <a:cs typeface="Arial" charset="0"/>
            </a:endParaRPr>
          </a:p>
          <a:p>
            <a:pPr lvl="0" algn="just" fontAlgn="base">
              <a:spcBef>
                <a:spcPct val="0"/>
              </a:spcBef>
              <a:spcAft>
                <a:spcPct val="0"/>
              </a:spcAft>
            </a:pPr>
            <a:r>
              <a:rPr lang="tr-TR" sz="2000" b="1" dirty="0">
                <a:latin typeface="Calibri" pitchFamily="34" charset="0"/>
                <a:cs typeface="Arial" charset="0"/>
              </a:rPr>
              <a:t>1- GENEL </a:t>
            </a:r>
            <a:r>
              <a:rPr lang="tr-TR" sz="2000" b="1" dirty="0" smtClean="0">
                <a:latin typeface="Calibri" pitchFamily="34" charset="0"/>
                <a:cs typeface="Arial" charset="0"/>
              </a:rPr>
              <a:t>KURUL, </a:t>
            </a:r>
            <a:r>
              <a:rPr lang="tr-TR" sz="2000" b="1" dirty="0">
                <a:latin typeface="Calibri" pitchFamily="34" charset="0"/>
                <a:cs typeface="Arial" charset="0"/>
              </a:rPr>
              <a:t>SÖZ KONUSU FİNANSAL TABLOLARA DAYANARAK KARAR </a:t>
            </a:r>
            <a:r>
              <a:rPr lang="tr-TR" sz="2000" b="1" dirty="0" smtClean="0">
                <a:latin typeface="Calibri" pitchFamily="34" charset="0"/>
                <a:cs typeface="Arial" charset="0"/>
              </a:rPr>
              <a:t>ALABİLECEKTİR. </a:t>
            </a:r>
            <a:endParaRPr lang="tr-TR" sz="2000" b="1" dirty="0">
              <a:latin typeface="Calibri" pitchFamily="34" charset="0"/>
              <a:cs typeface="Arial" charset="0"/>
            </a:endParaRPr>
          </a:p>
          <a:p>
            <a:pPr lvl="0" algn="just" fontAlgn="base">
              <a:spcBef>
                <a:spcPct val="0"/>
              </a:spcBef>
              <a:spcAft>
                <a:spcPct val="0"/>
              </a:spcAft>
            </a:pPr>
            <a:r>
              <a:rPr lang="tr-TR" sz="2000" b="1" dirty="0">
                <a:latin typeface="Calibri" pitchFamily="34" charset="0"/>
                <a:cs typeface="Arial" charset="0"/>
              </a:rPr>
              <a:t> </a:t>
            </a:r>
          </a:p>
          <a:p>
            <a:pPr lvl="0" algn="just" fontAlgn="base">
              <a:spcBef>
                <a:spcPct val="0"/>
              </a:spcBef>
              <a:spcAft>
                <a:spcPct val="0"/>
              </a:spcAft>
            </a:pPr>
            <a:r>
              <a:rPr lang="tr-TR" sz="2000" b="1" dirty="0" smtClean="0">
                <a:latin typeface="Calibri" pitchFamily="34" charset="0"/>
                <a:cs typeface="Arial" charset="0"/>
              </a:rPr>
              <a:t>2- </a:t>
            </a:r>
            <a:r>
              <a:rPr lang="tr-TR" sz="2000" b="1" dirty="0">
                <a:latin typeface="Calibri" pitchFamily="34" charset="0"/>
                <a:cs typeface="Arial" charset="0"/>
              </a:rPr>
              <a:t>YÖNETİM KURULU, 4 İŞ GÜNÜ İÇİNDE GENEL KURULU TOPLANTIYA </a:t>
            </a:r>
            <a:r>
              <a:rPr lang="tr-TR" sz="2000" b="1" dirty="0" smtClean="0">
                <a:latin typeface="Calibri" pitchFamily="34" charset="0"/>
                <a:cs typeface="Arial" charset="0"/>
              </a:rPr>
              <a:t>ÇAĞIRACAK, </a:t>
            </a:r>
            <a:r>
              <a:rPr lang="tr-TR" sz="2000" b="1" dirty="0">
                <a:latin typeface="Calibri" pitchFamily="34" charset="0"/>
                <a:cs typeface="Arial" charset="0"/>
              </a:rPr>
              <a:t>ANCAK İSTİFA </a:t>
            </a:r>
            <a:r>
              <a:rPr lang="tr-TR" sz="2000" b="1" dirty="0" smtClean="0">
                <a:latin typeface="Calibri" pitchFamily="34" charset="0"/>
                <a:cs typeface="Arial" charset="0"/>
              </a:rPr>
              <a:t>ETMEYECEKTİR. </a:t>
            </a:r>
            <a:endParaRPr lang="tr-TR" sz="2000" b="1" dirty="0">
              <a:latin typeface="Calibri" pitchFamily="34" charset="0"/>
              <a:cs typeface="Arial" charset="0"/>
            </a:endParaRPr>
          </a:p>
          <a:p>
            <a:pPr lvl="0" algn="just" fontAlgn="base">
              <a:spcBef>
                <a:spcPct val="0"/>
              </a:spcBef>
              <a:spcAft>
                <a:spcPct val="0"/>
              </a:spcAft>
            </a:pPr>
            <a:endParaRPr lang="tr-TR" sz="2000" b="1" dirty="0">
              <a:latin typeface="Calibri" pitchFamily="34" charset="0"/>
              <a:cs typeface="Arial" charset="0"/>
            </a:endParaRPr>
          </a:p>
          <a:p>
            <a:pPr lvl="0" algn="just" fontAlgn="base">
              <a:spcBef>
                <a:spcPct val="0"/>
              </a:spcBef>
              <a:spcAft>
                <a:spcPct val="0"/>
              </a:spcAft>
            </a:pPr>
            <a:r>
              <a:rPr lang="tr-TR" sz="2000" b="1" dirty="0">
                <a:latin typeface="Calibri" pitchFamily="34" charset="0"/>
                <a:cs typeface="Arial" charset="0"/>
              </a:rPr>
              <a:t>3- GENEL KURUL YENİ BİR YÖNETİM KURULU </a:t>
            </a:r>
            <a:r>
              <a:rPr lang="tr-TR" sz="2000" b="1" dirty="0" smtClean="0">
                <a:latin typeface="Calibri" pitchFamily="34" charset="0"/>
                <a:cs typeface="Arial" charset="0"/>
              </a:rPr>
              <a:t>SEÇECEK, </a:t>
            </a:r>
            <a:r>
              <a:rPr lang="tr-TR" sz="2000" b="1" dirty="0">
                <a:latin typeface="Calibri" pitchFamily="34" charset="0"/>
                <a:cs typeface="Arial" charset="0"/>
              </a:rPr>
              <a:t>ESAS SÖZLEŞMEDE AKSİ ÖNGÖRÜLMEMİŞSE ESKİ YÖNETİM KURULU ÜYELERİ YENİDEN </a:t>
            </a:r>
            <a:r>
              <a:rPr lang="tr-TR" sz="2000" b="1" dirty="0" smtClean="0">
                <a:latin typeface="Calibri" pitchFamily="34" charset="0"/>
                <a:cs typeface="Arial" charset="0"/>
              </a:rPr>
              <a:t>SEÇİLEBİLECEKLERDİR.</a:t>
            </a:r>
            <a:endParaRPr lang="tr-TR" sz="2000" b="1" dirty="0">
              <a:latin typeface="Calibri" pitchFamily="34" charset="0"/>
              <a:cs typeface="Arial" charset="0"/>
            </a:endParaRPr>
          </a:p>
        </p:txBody>
      </p:sp>
      <p:sp>
        <p:nvSpPr>
          <p:cNvPr id="5" name="Metin kutusu 4"/>
          <p:cNvSpPr txBox="1"/>
          <p:nvPr/>
        </p:nvSpPr>
        <p:spPr>
          <a:xfrm>
            <a:off x="2408949" y="764704"/>
            <a:ext cx="4510850" cy="830997"/>
          </a:xfrm>
          <a:prstGeom prst="rect">
            <a:avLst/>
          </a:prstGeom>
          <a:noFill/>
        </p:spPr>
        <p:txBody>
          <a:bodyPr wrap="none" rtlCol="0">
            <a:spAutoFit/>
          </a:bodyPr>
          <a:lstStyle/>
          <a:p>
            <a:pPr algn="ctr"/>
            <a:r>
              <a:rPr lang="tr-TR" sz="2400" b="1" dirty="0">
                <a:solidFill>
                  <a:srgbClr val="C00000"/>
                </a:solidFill>
              </a:rPr>
              <a:t>DENETÇİ </a:t>
            </a:r>
            <a:r>
              <a:rPr lang="tr-TR" sz="2400" b="1" dirty="0" smtClean="0">
                <a:solidFill>
                  <a:srgbClr val="C00000"/>
                </a:solidFill>
              </a:rPr>
              <a:t>GÖRÜŞÜ SONUÇLARININ</a:t>
            </a:r>
          </a:p>
          <a:p>
            <a:pPr algn="ctr"/>
            <a:r>
              <a:rPr lang="tr-TR" sz="2400" b="1" dirty="0" smtClean="0">
                <a:solidFill>
                  <a:srgbClr val="C00000"/>
                </a:solidFill>
              </a:rPr>
              <a:t>YENİDEN </a:t>
            </a:r>
            <a:r>
              <a:rPr lang="tr-TR" sz="2400" b="1" dirty="0">
                <a:solidFill>
                  <a:srgbClr val="C00000"/>
                </a:solidFill>
              </a:rPr>
              <a:t>DÜZENLENMESİ</a:t>
            </a:r>
          </a:p>
        </p:txBody>
      </p:sp>
      <p:cxnSp>
        <p:nvCxnSpPr>
          <p:cNvPr id="6" name="Düz Bağlayıcı 5"/>
          <p:cNvCxnSpPr/>
          <p:nvPr/>
        </p:nvCxnSpPr>
        <p:spPr>
          <a:xfrm>
            <a:off x="2408949" y="1595701"/>
            <a:ext cx="451085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181893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484784"/>
            <a:ext cx="7848872" cy="5201424"/>
          </a:xfrm>
          <a:prstGeom prst="rect">
            <a:avLst/>
          </a:prstGeom>
          <a:noFill/>
        </p:spPr>
        <p:txBody>
          <a:bodyPr wrap="square" rtlCol="0">
            <a:spAutoFit/>
          </a:bodyPr>
          <a:lstStyle/>
          <a:p>
            <a:r>
              <a:rPr lang="tr-TR" sz="2000" b="1" dirty="0"/>
              <a:t>%50’DEN FAZLA KAMU PAYI OLAN ŞİRKETLERDE, KAMU ALEYHİNE İMTİYAZ TESİS </a:t>
            </a:r>
            <a:r>
              <a:rPr lang="tr-TR" sz="2000" b="1" dirty="0" smtClean="0"/>
              <a:t>EDİLMESİ ÖNLENMİŞTİR.</a:t>
            </a:r>
          </a:p>
          <a:p>
            <a:endParaRPr lang="tr-TR" sz="2000" b="1" dirty="0"/>
          </a:p>
          <a:p>
            <a:pPr marL="342900" lvl="0" indent="-342900" algn="just" fontAlgn="base">
              <a:spcBef>
                <a:spcPct val="20000"/>
              </a:spcBef>
              <a:spcAft>
                <a:spcPct val="0"/>
              </a:spcAft>
              <a:buFont typeface="Arial" pitchFamily="34" charset="0"/>
              <a:buChar char="•"/>
            </a:pPr>
            <a:r>
              <a:rPr lang="tr-TR" sz="2000" b="1" dirty="0">
                <a:latin typeface="Calibri" pitchFamily="34" charset="0"/>
                <a:cs typeface="Arial" charset="0"/>
              </a:rPr>
              <a:t>SERMAYESİNİN YARISINDAN FAZLASI TEK BAŞINA VEYA BİRLİKTE; DEVLET, İL ÖZEL İDARESİ, BELEDİYE VE DİĞER KAMU TÜZEL KİŞİLERİ, SENDİKALAR, DERNEKLER, VAKIFLAR, KOOPERATİFLER VE BUNLARIN ÜST KURULUŞLARINA AİT ANONİM ŞİRKETLERDE VE BU ŞİRKETLERİN AYNI ORANDA SERMAYE PAYINA SAHİP OLDUKLARI İŞTİRAKLERİNDE, BUNLARIN ALEYHİNE İMTİYAZ OLUŞTURULMASI YASAKLANMIŞTIR. </a:t>
            </a:r>
            <a:endParaRPr lang="tr-TR" sz="2000" b="1" dirty="0" smtClean="0">
              <a:latin typeface="Calibri" pitchFamily="34" charset="0"/>
              <a:cs typeface="Arial" charset="0"/>
            </a:endParaRPr>
          </a:p>
          <a:p>
            <a:pPr marL="342900" lvl="0" indent="-342900" algn="just" fontAlgn="base">
              <a:spcBef>
                <a:spcPct val="20000"/>
              </a:spcBef>
              <a:spcAft>
                <a:spcPct val="0"/>
              </a:spcAft>
              <a:buFont typeface="Arial" pitchFamily="34" charset="0"/>
              <a:buChar char="•"/>
            </a:pPr>
            <a:r>
              <a:rPr lang="tr-TR" sz="2000" b="1" dirty="0" smtClean="0">
                <a:latin typeface="Calibri" pitchFamily="34" charset="0"/>
                <a:cs typeface="Arial" charset="0"/>
              </a:rPr>
              <a:t>PAYLARI </a:t>
            </a:r>
            <a:r>
              <a:rPr lang="tr-TR" sz="2000" b="1" dirty="0">
                <a:latin typeface="Calibri" pitchFamily="34" charset="0"/>
                <a:cs typeface="Arial" charset="0"/>
              </a:rPr>
              <a:t>BORSADA İŞLEM GÖREN ŞİRKETLER, BANKALAR KANUNUNA </a:t>
            </a:r>
            <a:r>
              <a:rPr lang="tr-TR" sz="2000" b="1" dirty="0" smtClean="0">
                <a:latin typeface="Calibri" pitchFamily="34" charset="0"/>
                <a:cs typeface="Arial" charset="0"/>
              </a:rPr>
              <a:t>TÂBİ </a:t>
            </a:r>
            <a:r>
              <a:rPr lang="tr-TR" sz="2000" b="1" dirty="0">
                <a:latin typeface="Calibri" pitchFamily="34" charset="0"/>
                <a:cs typeface="Arial" charset="0"/>
              </a:rPr>
              <a:t>KREDİ KURULUŞLARI VE FİNANSAL KURULUŞLAR BU YASAKLAMANIN DIŞINDA </a:t>
            </a:r>
            <a:r>
              <a:rPr lang="tr-TR" sz="2000" b="1" dirty="0" smtClean="0">
                <a:latin typeface="Calibri" pitchFamily="34" charset="0"/>
                <a:cs typeface="Arial" charset="0"/>
              </a:rPr>
              <a:t>TUTULMUŞTUR.</a:t>
            </a:r>
          </a:p>
          <a:p>
            <a:pPr marL="342900" lvl="0" indent="-342900" algn="just" fontAlgn="base">
              <a:spcBef>
                <a:spcPct val="20000"/>
              </a:spcBef>
              <a:spcAft>
                <a:spcPct val="0"/>
              </a:spcAft>
              <a:buFont typeface="Arial" pitchFamily="34" charset="0"/>
              <a:buChar char="•"/>
            </a:pPr>
            <a:r>
              <a:rPr lang="tr-TR" sz="2000" b="1" dirty="0" smtClean="0">
                <a:latin typeface="Calibri" pitchFamily="34" charset="0"/>
                <a:cs typeface="Arial" charset="0"/>
              </a:rPr>
              <a:t>DÜZENLEMENİN </a:t>
            </a:r>
            <a:r>
              <a:rPr lang="tr-TR" sz="2000" b="1" dirty="0">
                <a:latin typeface="Calibri" pitchFamily="34" charset="0"/>
                <a:cs typeface="Arial" charset="0"/>
              </a:rPr>
              <a:t>6102 SAYILI TÜRK TİCARET KANUNU’NUN YÜRÜRLÜĞE GİRMESİNDEN SONRA DA KORUNMASI VE MADDEDE BELİRTİLEN TÜZEL KİŞİLER ALEYHİNE İMTİYAZ </a:t>
            </a:r>
            <a:r>
              <a:rPr lang="tr-TR" sz="2000" b="1" u="sng" dirty="0">
                <a:latin typeface="Calibri" pitchFamily="34" charset="0"/>
                <a:cs typeface="Arial" charset="0"/>
              </a:rPr>
              <a:t>OLUŞTURULMAMASI</a:t>
            </a:r>
            <a:r>
              <a:rPr lang="tr-TR" sz="2000" b="1" dirty="0">
                <a:latin typeface="Calibri" pitchFamily="34" charset="0"/>
                <a:cs typeface="Arial" charset="0"/>
              </a:rPr>
              <a:t> İÇİN </a:t>
            </a:r>
            <a:r>
              <a:rPr lang="tr-TR" sz="2000" b="1" dirty="0" smtClean="0">
                <a:latin typeface="Calibri" pitchFamily="34" charset="0"/>
                <a:cs typeface="Arial" charset="0"/>
              </a:rPr>
              <a:t>478’İNCİ </a:t>
            </a:r>
            <a:r>
              <a:rPr lang="tr-TR" sz="2000" b="1" dirty="0">
                <a:latin typeface="Calibri" pitchFamily="34" charset="0"/>
                <a:cs typeface="Arial" charset="0"/>
              </a:rPr>
              <a:t>MADDEYE BİR FIKRA EKLENMİŞTİR</a:t>
            </a:r>
            <a:r>
              <a:rPr lang="tr-TR" sz="2000" b="1" dirty="0" smtClean="0">
                <a:latin typeface="Calibri" pitchFamily="34" charset="0"/>
                <a:cs typeface="Arial" charset="0"/>
              </a:rPr>
              <a:t>.</a:t>
            </a:r>
            <a:endParaRPr lang="en-US" sz="2000" b="1" dirty="0">
              <a:latin typeface="Calibri" pitchFamily="34" charset="0"/>
              <a:cs typeface="Arial" charset="0"/>
            </a:endParaRPr>
          </a:p>
        </p:txBody>
      </p:sp>
      <p:sp>
        <p:nvSpPr>
          <p:cNvPr id="5" name="Metin kutusu 4"/>
          <p:cNvSpPr txBox="1"/>
          <p:nvPr/>
        </p:nvSpPr>
        <p:spPr>
          <a:xfrm>
            <a:off x="2414984" y="764704"/>
            <a:ext cx="4498796" cy="461665"/>
          </a:xfrm>
          <a:prstGeom prst="rect">
            <a:avLst/>
          </a:prstGeom>
          <a:noFill/>
        </p:spPr>
        <p:txBody>
          <a:bodyPr wrap="none" rtlCol="0">
            <a:spAutoFit/>
          </a:bodyPr>
          <a:lstStyle/>
          <a:p>
            <a:pPr algn="ctr"/>
            <a:r>
              <a:rPr lang="tr-TR" sz="2400" b="1" dirty="0" smtClean="0">
                <a:solidFill>
                  <a:srgbClr val="C00000"/>
                </a:solidFill>
              </a:rPr>
              <a:t>İMTİYAZA İLİŞKİN DÜZENLEMELER</a:t>
            </a:r>
            <a:endParaRPr lang="tr-TR" sz="2400" b="1" dirty="0">
              <a:solidFill>
                <a:srgbClr val="C00000"/>
              </a:solidFill>
            </a:endParaRPr>
          </a:p>
        </p:txBody>
      </p:sp>
      <p:cxnSp>
        <p:nvCxnSpPr>
          <p:cNvPr id="6" name="Düz Bağlayıcı 5"/>
          <p:cNvCxnSpPr/>
          <p:nvPr/>
        </p:nvCxnSpPr>
        <p:spPr>
          <a:xfrm>
            <a:off x="2414984" y="1226369"/>
            <a:ext cx="4498796"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86144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30303"/>
            <a:ext cx="7848872" cy="4093428"/>
          </a:xfrm>
          <a:prstGeom prst="rect">
            <a:avLst/>
          </a:prstGeom>
          <a:noFill/>
        </p:spPr>
        <p:txBody>
          <a:bodyPr wrap="square" rtlCol="0">
            <a:spAutoFit/>
          </a:bodyPr>
          <a:lstStyle/>
          <a:p>
            <a:pPr marL="285750" indent="-285750">
              <a:buFont typeface="Arial" pitchFamily="34" charset="0"/>
              <a:buChar char="•"/>
            </a:pPr>
            <a:r>
              <a:rPr lang="tr-TR" sz="2000" b="1" dirty="0" smtClean="0"/>
              <a:t>KURUCULARIN,</a:t>
            </a:r>
          </a:p>
          <a:p>
            <a:pPr marL="285750" indent="-285750">
              <a:buFont typeface="Arial" pitchFamily="34" charset="0"/>
              <a:buChar char="•"/>
            </a:pPr>
            <a:r>
              <a:rPr lang="tr-TR" sz="2000" b="1" dirty="0" smtClean="0"/>
              <a:t>YÖNETİM </a:t>
            </a:r>
            <a:r>
              <a:rPr lang="tr-TR" sz="2000" b="1" dirty="0"/>
              <a:t>KURULU </a:t>
            </a:r>
            <a:r>
              <a:rPr lang="tr-TR" sz="2000" b="1" dirty="0" smtClean="0"/>
              <a:t>ÜYELERİNİN,</a:t>
            </a:r>
          </a:p>
          <a:p>
            <a:pPr marL="285750" indent="-285750">
              <a:buFont typeface="Arial" pitchFamily="34" charset="0"/>
              <a:buChar char="•"/>
            </a:pPr>
            <a:r>
              <a:rPr lang="tr-TR" sz="2000" b="1" dirty="0" smtClean="0"/>
              <a:t>TASFİYE MEMURLARININ</a:t>
            </a:r>
          </a:p>
          <a:p>
            <a:r>
              <a:rPr lang="tr-TR" sz="2000" b="1" dirty="0" smtClean="0"/>
              <a:t>SEBEP </a:t>
            </a:r>
            <a:r>
              <a:rPr lang="tr-TR" sz="2000" b="1" dirty="0"/>
              <a:t>OLDUKLARI ZARARLARDA, </a:t>
            </a:r>
            <a:r>
              <a:rPr lang="tr-TR" sz="2000" b="1" dirty="0" smtClean="0">
                <a:solidFill>
                  <a:srgbClr val="FF0000"/>
                </a:solidFill>
              </a:rPr>
              <a:t>KUSURU </a:t>
            </a:r>
            <a:r>
              <a:rPr lang="tr-TR" sz="2000" b="1" dirty="0">
                <a:solidFill>
                  <a:srgbClr val="FF0000"/>
                </a:solidFill>
              </a:rPr>
              <a:t>İSPAT </a:t>
            </a:r>
            <a:r>
              <a:rPr lang="tr-TR" sz="2000" b="1" dirty="0" smtClean="0">
                <a:solidFill>
                  <a:srgbClr val="FF0000"/>
                </a:solidFill>
              </a:rPr>
              <a:t>YÜKÜ</a:t>
            </a:r>
            <a:r>
              <a:rPr lang="tr-TR" sz="2000" b="1" dirty="0" smtClean="0"/>
              <a:t> </a:t>
            </a:r>
            <a:r>
              <a:rPr lang="tr-TR" sz="2000" b="1" dirty="0"/>
              <a:t>YENİDEN </a:t>
            </a:r>
            <a:r>
              <a:rPr lang="tr-TR" sz="2000" b="1" dirty="0" smtClean="0"/>
              <a:t>DÜZENLENMİŞTİR.</a:t>
            </a:r>
          </a:p>
          <a:p>
            <a:endParaRPr lang="tr-TR" sz="2000" b="1" dirty="0"/>
          </a:p>
          <a:p>
            <a:pPr marL="285750" lvl="0" indent="-285750">
              <a:buFont typeface="Arial" pitchFamily="34" charset="0"/>
              <a:buChar char="•"/>
            </a:pPr>
            <a:r>
              <a:rPr lang="tr-TR" sz="2000" b="1" dirty="0">
                <a:latin typeface="Calibri" pitchFamily="34" charset="0"/>
                <a:cs typeface="Arial" charset="0"/>
              </a:rPr>
              <a:t>KURUCULAR, YÖNETİM KURULU ÜYELERİ, YÖNETİCİLER VE TASFİYE MEMURLARI, KANUNDAN VE ESAS SÖZLEŞMEDEN DOĞAN YÜKÜMLÜLÜKLERİNİ </a:t>
            </a:r>
            <a:r>
              <a:rPr lang="tr-TR" sz="2000" b="1" dirty="0" smtClean="0">
                <a:latin typeface="Calibri" pitchFamily="34" charset="0"/>
                <a:cs typeface="Arial" charset="0"/>
              </a:rPr>
              <a:t>KUSURLARIYLA İHLAL </a:t>
            </a:r>
            <a:r>
              <a:rPr lang="tr-TR" sz="2000" b="1" dirty="0">
                <a:latin typeface="Calibri" pitchFamily="34" charset="0"/>
                <a:cs typeface="Arial" charset="0"/>
              </a:rPr>
              <a:t>ETTİKLERİ TAKDİRDE ŞİRKETE, PAY SAHİPLERİNE VE ŞİRKET ALACAKLILARINA KARŞI VERDİKLERİ ZARARDAN </a:t>
            </a:r>
            <a:r>
              <a:rPr lang="tr-TR" sz="2000" b="1" dirty="0" smtClean="0">
                <a:latin typeface="Calibri" pitchFamily="34" charset="0"/>
                <a:cs typeface="Arial" charset="0"/>
              </a:rPr>
              <a:t>SORUMLU OLACAKLARDIR.</a:t>
            </a:r>
          </a:p>
          <a:p>
            <a:pPr lvl="0"/>
            <a:r>
              <a:rPr lang="tr-TR" sz="2000" b="1" dirty="0">
                <a:latin typeface="Calibri" pitchFamily="34" charset="0"/>
                <a:cs typeface="Arial" charset="0"/>
              </a:rPr>
              <a:t> </a:t>
            </a:r>
            <a:r>
              <a:rPr lang="tr-TR" sz="2000" b="1" dirty="0" smtClean="0">
                <a:latin typeface="Calibri" pitchFamily="34" charset="0"/>
                <a:cs typeface="Arial" charset="0"/>
              </a:rPr>
              <a:t>    BU </a:t>
            </a:r>
            <a:r>
              <a:rPr lang="tr-TR" sz="2000" b="1" dirty="0">
                <a:latin typeface="Calibri" pitchFamily="34" charset="0"/>
                <a:cs typeface="Arial" charset="0"/>
              </a:rPr>
              <a:t>DURUMDA KUSURU İDDİA EDEN İSPATLAYACAKTIR.</a:t>
            </a:r>
          </a:p>
          <a:p>
            <a:pPr marL="285750" indent="-285750">
              <a:buFont typeface="Arial" pitchFamily="34" charset="0"/>
              <a:buChar char="•"/>
            </a:pPr>
            <a:endParaRPr lang="tr-TR" sz="2000" b="1" dirty="0"/>
          </a:p>
        </p:txBody>
      </p:sp>
      <p:sp>
        <p:nvSpPr>
          <p:cNvPr id="5" name="Metin kutusu 4"/>
          <p:cNvSpPr txBox="1"/>
          <p:nvPr/>
        </p:nvSpPr>
        <p:spPr>
          <a:xfrm>
            <a:off x="1830715" y="764704"/>
            <a:ext cx="5667322" cy="461665"/>
          </a:xfrm>
          <a:prstGeom prst="rect">
            <a:avLst/>
          </a:prstGeom>
          <a:noFill/>
        </p:spPr>
        <p:txBody>
          <a:bodyPr wrap="none" rtlCol="0">
            <a:spAutoFit/>
          </a:bodyPr>
          <a:lstStyle/>
          <a:p>
            <a:pPr algn="ctr"/>
            <a:r>
              <a:rPr lang="tr-TR" sz="2400" b="1" dirty="0" smtClean="0">
                <a:solidFill>
                  <a:srgbClr val="C00000"/>
                </a:solidFill>
              </a:rPr>
              <a:t>KUSUR VE ZARARA İLİŞKİN </a:t>
            </a:r>
            <a:r>
              <a:rPr lang="tr-TR" sz="2400" b="1" dirty="0">
                <a:solidFill>
                  <a:srgbClr val="C00000"/>
                </a:solidFill>
              </a:rPr>
              <a:t>DÜZENLEMELER</a:t>
            </a:r>
          </a:p>
        </p:txBody>
      </p:sp>
      <p:cxnSp>
        <p:nvCxnSpPr>
          <p:cNvPr id="6" name="Düz Bağlayıcı 5"/>
          <p:cNvCxnSpPr/>
          <p:nvPr/>
        </p:nvCxnSpPr>
        <p:spPr>
          <a:xfrm>
            <a:off x="1830715" y="1226369"/>
            <a:ext cx="5667322"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78851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10559"/>
            <a:ext cx="7848872" cy="3785652"/>
          </a:xfrm>
          <a:prstGeom prst="rect">
            <a:avLst/>
          </a:prstGeom>
          <a:noFill/>
        </p:spPr>
        <p:txBody>
          <a:bodyPr wrap="square" rtlCol="0">
            <a:spAutoFit/>
          </a:bodyPr>
          <a:lstStyle/>
          <a:p>
            <a:pPr marL="285750" indent="-285750">
              <a:buFont typeface="Arial" pitchFamily="34" charset="0"/>
              <a:buChar char="•"/>
            </a:pPr>
            <a:r>
              <a:rPr lang="tr-TR" sz="2000" b="1" dirty="0" smtClean="0"/>
              <a:t>KURULUŞTA VE SERMAYENİN ARTIRILMASINDA, SERMAYE PAYI BEDELLERİNİN ŞİRKETE </a:t>
            </a:r>
            <a:r>
              <a:rPr lang="tr-TR" sz="2000" b="1" dirty="0" smtClean="0">
                <a:solidFill>
                  <a:srgbClr val="FF0000"/>
                </a:solidFill>
              </a:rPr>
              <a:t>DEFATEN</a:t>
            </a:r>
            <a:r>
              <a:rPr lang="tr-TR" sz="2000" b="1" dirty="0" smtClean="0"/>
              <a:t> ÖDENMESİNE İLİŞKİN DÜZENLEME SERMAYENİN DÖRTTE BİRİNİN KURULUŞ ANINDA, KALAN KISMININ İSE YİRMİDÖRT AYDA ÖDENMESİ ŞEKLİNDE DEĞİŞTİRİLMİŞTİR. </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a:latin typeface="Calibri" pitchFamily="34" charset="0"/>
                <a:cs typeface="Arial" charset="0"/>
              </a:rPr>
              <a:t>ŞİRKET ORTAKLARININ ŞİRKETE VERDİĞİ BORÇLARIN İFLAS HALİNDE EN SON SIRADA ÖDENMESİ </a:t>
            </a:r>
            <a:r>
              <a:rPr lang="tr-TR" sz="2000" b="1" dirty="0" smtClean="0">
                <a:latin typeface="Calibri" pitchFamily="34" charset="0"/>
                <a:cs typeface="Arial" charset="0"/>
              </a:rPr>
              <a:t>HÜKMÜ; ŞİRKETLERİN</a:t>
            </a:r>
            <a:r>
              <a:rPr lang="tr-TR" sz="2000" b="1" dirty="0">
                <a:latin typeface="Calibri" pitchFamily="34" charset="0"/>
                <a:cs typeface="Arial" charset="0"/>
              </a:rPr>
              <a:t>, ORTAKLAR TARAFINDAN MALİ AÇIDAN DESTEKLENMESİNİ ENGELLEYECEĞİ GEREKÇESİYLE KALDIRILMIŞTIR. </a:t>
            </a:r>
            <a:endParaRPr lang="tr-TR" sz="2000" b="1" dirty="0" smtClean="0"/>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LİMİTED ŞİRKET ORTAKLARINA DA ANONİM ŞİRKET ORTAKLARINDA OLDUĞU GİBİ KÂR PAYI AVANSI ALMA HAKKI TANINMIŞTIR.</a:t>
            </a:r>
            <a:endParaRPr lang="tr-TR" sz="2000" b="1" dirty="0"/>
          </a:p>
        </p:txBody>
      </p:sp>
      <p:sp>
        <p:nvSpPr>
          <p:cNvPr id="5" name="Metin kutusu 4"/>
          <p:cNvSpPr txBox="1"/>
          <p:nvPr/>
        </p:nvSpPr>
        <p:spPr>
          <a:xfrm>
            <a:off x="1730727" y="764704"/>
            <a:ext cx="5867312" cy="461665"/>
          </a:xfrm>
          <a:prstGeom prst="rect">
            <a:avLst/>
          </a:prstGeom>
          <a:noFill/>
        </p:spPr>
        <p:txBody>
          <a:bodyPr wrap="none" rtlCol="0">
            <a:spAutoFit/>
          </a:bodyPr>
          <a:lstStyle/>
          <a:p>
            <a:pPr algn="ctr"/>
            <a:r>
              <a:rPr lang="tr-TR" sz="2400" b="1" dirty="0" smtClean="0">
                <a:solidFill>
                  <a:srgbClr val="C00000"/>
                </a:solidFill>
              </a:rPr>
              <a:t>LİMİTED ŞİRKETLERE İLİŞKİN DÜZENLEMELER</a:t>
            </a:r>
            <a:endParaRPr lang="tr-TR" sz="2400" b="1" dirty="0">
              <a:solidFill>
                <a:srgbClr val="C00000"/>
              </a:solidFill>
            </a:endParaRPr>
          </a:p>
        </p:txBody>
      </p:sp>
      <p:cxnSp>
        <p:nvCxnSpPr>
          <p:cNvPr id="6" name="Düz Bağlayıcı 5"/>
          <p:cNvCxnSpPr/>
          <p:nvPr/>
        </p:nvCxnSpPr>
        <p:spPr>
          <a:xfrm>
            <a:off x="1730727" y="1226369"/>
            <a:ext cx="5867312"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153210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10559"/>
            <a:ext cx="7848872" cy="3477875"/>
          </a:xfrm>
          <a:prstGeom prst="rect">
            <a:avLst/>
          </a:prstGeom>
          <a:noFill/>
        </p:spPr>
        <p:txBody>
          <a:bodyPr wrap="square" rtlCol="0">
            <a:spAutoFit/>
          </a:bodyPr>
          <a:lstStyle/>
          <a:p>
            <a:pPr marL="285750" lvl="0" indent="-285750">
              <a:buFont typeface="Arial" pitchFamily="34" charset="0"/>
              <a:buChar char="•"/>
            </a:pPr>
            <a:r>
              <a:rPr lang="tr-TR" sz="2000" b="1" dirty="0" smtClean="0">
                <a:latin typeface="Calibri" pitchFamily="34" charset="0"/>
                <a:cs typeface="Arial" charset="0"/>
              </a:rPr>
              <a:t>BAKANLAR KURULU TARAFINDAN DENETİM KAPSAMINA ALINAN ŞİRKETLER, </a:t>
            </a:r>
            <a:r>
              <a:rPr lang="tr-TR" sz="2000" b="1" dirty="0">
                <a:latin typeface="Calibri" pitchFamily="34" charset="0"/>
                <a:cs typeface="Arial" charset="0"/>
              </a:rPr>
              <a:t>İNTERNET SİTESİ OLUŞTURMAK ZORUNDADIR. </a:t>
            </a:r>
            <a:endParaRPr lang="tr-TR" sz="2000" b="1" dirty="0" smtClean="0"/>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İNTERNET SİTESİNDE YAYIMLANACAK İÇERİK, BU KONUDA OLUŞAN KAYGILARI GİDERECEK ŞEKİLDE YENİDEN DÜZENLENEREK; ŞİRKETÇE KANUNEN YAPILMASI ZORUNLU OLAN İLANLAR OLARAK BELİRLENMİŞTİR.</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a:latin typeface="Calibri" pitchFamily="34" charset="0"/>
                <a:cs typeface="Arial" charset="0"/>
              </a:rPr>
              <a:t>YALNIZCA KANUNEN YAPILMASI GEREKEN İLANLAR İNTERNET SİTESİNE </a:t>
            </a:r>
            <a:r>
              <a:rPr lang="tr-TR" sz="2000" b="1" dirty="0" smtClean="0">
                <a:latin typeface="Calibri" pitchFamily="34" charset="0"/>
                <a:cs typeface="Arial" charset="0"/>
              </a:rPr>
              <a:t>KONACAKTIR. </a:t>
            </a:r>
            <a:r>
              <a:rPr lang="tr-TR" sz="2000" dirty="0" smtClean="0">
                <a:latin typeface="Calibri" pitchFamily="34" charset="0"/>
                <a:cs typeface="Arial" charset="0"/>
              </a:rPr>
              <a:t>(YÖNETİM KURULU ÜYELERİ, ESAS SÖZLEŞME VE SÖZLEŞME DEĞİŞİKLİKLERİ,  SERMAYENİN ARTIRIMI GİBİ.) </a:t>
            </a:r>
            <a:endParaRPr lang="tr-TR" sz="2000" dirty="0"/>
          </a:p>
        </p:txBody>
      </p:sp>
      <p:sp>
        <p:nvSpPr>
          <p:cNvPr id="5" name="Metin kutusu 4"/>
          <p:cNvSpPr txBox="1"/>
          <p:nvPr/>
        </p:nvSpPr>
        <p:spPr>
          <a:xfrm>
            <a:off x="2192747" y="764704"/>
            <a:ext cx="4943276" cy="830997"/>
          </a:xfrm>
          <a:prstGeom prst="rect">
            <a:avLst/>
          </a:prstGeom>
          <a:noFill/>
        </p:spPr>
        <p:txBody>
          <a:bodyPr wrap="none" rtlCol="0">
            <a:spAutoFit/>
          </a:bodyPr>
          <a:lstStyle/>
          <a:p>
            <a:pPr algn="ctr"/>
            <a:r>
              <a:rPr lang="tr-TR" sz="2400" b="1" dirty="0" smtClean="0">
                <a:solidFill>
                  <a:srgbClr val="C00000"/>
                </a:solidFill>
              </a:rPr>
              <a:t>İNTERNET SİTESİ OLUŞTURULMASINA</a:t>
            </a:r>
          </a:p>
          <a:p>
            <a:pPr algn="ctr"/>
            <a:r>
              <a:rPr lang="tr-TR" sz="2400" b="1" dirty="0" smtClean="0">
                <a:solidFill>
                  <a:srgbClr val="C00000"/>
                </a:solidFill>
              </a:rPr>
              <a:t>İLİŞKİN </a:t>
            </a:r>
            <a:r>
              <a:rPr lang="tr-TR" sz="2400" b="1" dirty="0">
                <a:solidFill>
                  <a:srgbClr val="C00000"/>
                </a:solidFill>
              </a:rPr>
              <a:t>DÜZENLEMELER</a:t>
            </a:r>
          </a:p>
        </p:txBody>
      </p:sp>
      <p:cxnSp>
        <p:nvCxnSpPr>
          <p:cNvPr id="6" name="Düz Bağlayıcı 5"/>
          <p:cNvCxnSpPr/>
          <p:nvPr/>
        </p:nvCxnSpPr>
        <p:spPr>
          <a:xfrm>
            <a:off x="2192747" y="1595701"/>
            <a:ext cx="4943276"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406920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817529"/>
            <a:ext cx="7848872" cy="2246769"/>
          </a:xfrm>
          <a:prstGeom prst="rect">
            <a:avLst/>
          </a:prstGeom>
          <a:noFill/>
        </p:spPr>
        <p:txBody>
          <a:bodyPr wrap="square" rtlCol="0">
            <a:spAutoFit/>
          </a:bodyPr>
          <a:lstStyle/>
          <a:p>
            <a:pPr marL="285750" indent="-285750">
              <a:buFont typeface="Arial" pitchFamily="34" charset="0"/>
              <a:buChar char="•"/>
            </a:pPr>
            <a:r>
              <a:rPr lang="tr-TR" sz="2000" b="1" dirty="0" smtClean="0"/>
              <a:t>SERMAYE PİYASASI KANUNU HÜKÜMLERİ SAKLI KALMAK KAYDIYLA, ŞİRKET KURMAK VEYA SERMAYESİNİ ARTIRMAK AMACIYLA HALKTAN PARA TOPLANMASI YASAKLANMIŞTIR.</a:t>
            </a:r>
          </a:p>
          <a:p>
            <a:endParaRPr lang="tr-TR" sz="2000" b="1" dirty="0" smtClean="0"/>
          </a:p>
          <a:p>
            <a:pPr marL="285750" indent="-285750">
              <a:buFont typeface="Arial" pitchFamily="34" charset="0"/>
              <a:buChar char="•"/>
            </a:pPr>
            <a:r>
              <a:rPr lang="tr-TR" sz="2000" b="1" dirty="0" smtClean="0"/>
              <a:t>BU HÜKME AYKIRILIĞIN YAPTIRIMI DA ALTI AYA KADAR HAPİS İKEN AĞIRLAŞTIRILMIŞ VE ALTI AYDAN İKİ YILA KADAR HAPİS ŞEKLİNDE YENİDEN DÜZENLENMİŞTİR. </a:t>
            </a:r>
            <a:endParaRPr lang="tr-TR" sz="2000" b="1" dirty="0"/>
          </a:p>
        </p:txBody>
      </p:sp>
      <p:sp>
        <p:nvSpPr>
          <p:cNvPr id="5" name="Metin kutusu 4"/>
          <p:cNvSpPr txBox="1"/>
          <p:nvPr/>
        </p:nvSpPr>
        <p:spPr>
          <a:xfrm>
            <a:off x="1516082" y="764704"/>
            <a:ext cx="6296596" cy="461665"/>
          </a:xfrm>
          <a:prstGeom prst="rect">
            <a:avLst/>
          </a:prstGeom>
          <a:noFill/>
        </p:spPr>
        <p:txBody>
          <a:bodyPr wrap="none" rtlCol="0">
            <a:spAutoFit/>
          </a:bodyPr>
          <a:lstStyle/>
          <a:p>
            <a:pPr algn="ctr"/>
            <a:r>
              <a:rPr lang="tr-TR" sz="2400" b="1" dirty="0" smtClean="0">
                <a:solidFill>
                  <a:srgbClr val="C00000"/>
                </a:solidFill>
              </a:rPr>
              <a:t>PARA TOPLANMASINA İLİŞKİN </a:t>
            </a:r>
            <a:r>
              <a:rPr lang="tr-TR" sz="2400" b="1" dirty="0">
                <a:solidFill>
                  <a:srgbClr val="C00000"/>
                </a:solidFill>
              </a:rPr>
              <a:t>DÜZENLEMELER</a:t>
            </a:r>
          </a:p>
        </p:txBody>
      </p: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Düz Bağlayıcı 9"/>
          <p:cNvCxnSpPr/>
          <p:nvPr/>
        </p:nvCxnSpPr>
        <p:spPr>
          <a:xfrm>
            <a:off x="1763688" y="1226369"/>
            <a:ext cx="5832648"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Slayt Numarası Yer Tutucusu 1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10039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3347391" cy="461665"/>
          </a:xfrm>
          <a:prstGeom prst="rect">
            <a:avLst/>
          </a:prstGeom>
          <a:noFill/>
        </p:spPr>
        <p:txBody>
          <a:bodyPr wrap="none" rtlCol="0">
            <a:spAutoFit/>
          </a:bodyPr>
          <a:lstStyle/>
          <a:p>
            <a:pPr algn="ctr"/>
            <a:r>
              <a:rPr lang="tr-TR" sz="2400" b="1" dirty="0" smtClean="0">
                <a:solidFill>
                  <a:srgbClr val="C00000"/>
                </a:solidFill>
              </a:rPr>
              <a:t>DİĞER DÜZENLEMELER-1</a:t>
            </a:r>
            <a:endParaRPr lang="tr-TR" sz="2400" b="1" dirty="0">
              <a:solidFill>
                <a:srgbClr val="C00000"/>
              </a:solidFill>
            </a:endParaRPr>
          </a:p>
        </p:txBody>
      </p: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580594"/>
            <a:ext cx="8136903" cy="4770537"/>
          </a:xfrm>
          <a:prstGeom prst="rect">
            <a:avLst/>
          </a:prstGeom>
          <a:noFill/>
        </p:spPr>
        <p:txBody>
          <a:bodyPr wrap="square" rtlCol="0">
            <a:spAutoFit/>
          </a:bodyPr>
          <a:lstStyle/>
          <a:p>
            <a:r>
              <a:rPr lang="tr-TR" sz="1900" b="1" dirty="0"/>
              <a:t>1- MÜNFESİH OLAN VEYA MÜNFESİH SAYILAN ANONİM VE LİMİTED ŞİRKETLER İLE KOOPERATİFLERİN TASFİYESİNE VE BUNLARIN TİCARET SİCİLİ KAYITLARININ SİLİNMESİNE DAİR DÜZENLEME </a:t>
            </a:r>
            <a:r>
              <a:rPr lang="tr-TR" sz="1900" b="1" dirty="0" smtClean="0"/>
              <a:t>YAPILMIŞTIR.</a:t>
            </a:r>
          </a:p>
          <a:p>
            <a:endParaRPr lang="tr-TR" sz="1900" b="1" dirty="0" smtClean="0"/>
          </a:p>
          <a:p>
            <a:r>
              <a:rPr lang="tr-TR" sz="1900" b="1" dirty="0" smtClean="0"/>
              <a:t>2- </a:t>
            </a:r>
            <a:r>
              <a:rPr lang="tr-TR" sz="1900" b="1" dirty="0"/>
              <a:t>MAHKEMELER ARASINDA İŞ BÖLÜMÜNE YÖNELİK DÜZENLEME </a:t>
            </a:r>
            <a:r>
              <a:rPr lang="tr-TR" sz="1900" b="1" dirty="0" smtClean="0"/>
              <a:t>YAPILMIŞTIR. </a:t>
            </a:r>
          </a:p>
          <a:p>
            <a:endParaRPr lang="tr-TR" sz="1900" b="1" dirty="0"/>
          </a:p>
          <a:p>
            <a:r>
              <a:rPr lang="tr-TR" sz="1900" b="1" dirty="0" smtClean="0"/>
              <a:t>3- </a:t>
            </a:r>
            <a:r>
              <a:rPr lang="tr-TR" sz="1900" b="1" dirty="0"/>
              <a:t>KANUNDA YAYIMLANMASI ÖNGÖRÜLEN 3 </a:t>
            </a:r>
            <a:r>
              <a:rPr lang="tr-TR" sz="1900" b="1" dirty="0" smtClean="0"/>
              <a:t>TÜZÜKTEN  1’İ BAKANLAR KURULUNCA YÜRÜRLÜĞE KONULACAK YÖNETMELİĞE, 2’Sİ DE GÜMRÜK VE TİCARET BAKANLIĞI TARAFINDAN </a:t>
            </a:r>
            <a:r>
              <a:rPr lang="tr-TR" sz="1900" b="1" dirty="0"/>
              <a:t>YÜRÜRLÜĞE KONULACAK YÖNETMELİĞE </a:t>
            </a:r>
            <a:r>
              <a:rPr lang="tr-TR" sz="1900" b="1" dirty="0" smtClean="0"/>
              <a:t>DÖNÜŞTÜRÜLMÜŞTÜR.</a:t>
            </a:r>
          </a:p>
          <a:p>
            <a:r>
              <a:rPr lang="tr-TR" sz="1900" b="1" dirty="0" smtClean="0"/>
              <a:t> </a:t>
            </a:r>
            <a:endParaRPr lang="tr-TR" sz="1900" b="1" dirty="0"/>
          </a:p>
          <a:p>
            <a:r>
              <a:rPr lang="tr-TR" sz="1900" b="1" dirty="0"/>
              <a:t>4-ELEKTRONİK ORTAMDA TUTULACAK TİCARET SİCİLİ KAYITLARININ KİŞİSEL VERİLERİN KORUNMASI ÇERÇEVESİNDE SAKLANMASI VE PAYLAŞIMI </a:t>
            </a:r>
            <a:r>
              <a:rPr lang="tr-TR" sz="1900" b="1" dirty="0" smtClean="0"/>
              <a:t>DÜZENLENMİŞTİR.</a:t>
            </a:r>
          </a:p>
          <a:p>
            <a:endParaRPr lang="tr-TR" sz="1900" b="1" dirty="0" smtClean="0"/>
          </a:p>
          <a:p>
            <a:r>
              <a:rPr lang="tr-TR" sz="1900" b="1" dirty="0" smtClean="0"/>
              <a:t>5- </a:t>
            </a:r>
            <a:r>
              <a:rPr lang="tr-TR" sz="1900" b="1" dirty="0"/>
              <a:t>İŞLEM DENETÇİLERİ </a:t>
            </a:r>
            <a:r>
              <a:rPr lang="tr-TR" sz="1900" b="1" dirty="0" smtClean="0"/>
              <a:t>KALDIRILMIŞTIR.</a:t>
            </a:r>
            <a:endParaRPr lang="tr-TR" sz="1900" b="1" dirty="0"/>
          </a:p>
        </p:txBody>
      </p:sp>
      <p:cxnSp>
        <p:nvCxnSpPr>
          <p:cNvPr id="10" name="Düz Bağlayıcı 9"/>
          <p:cNvCxnSpPr/>
          <p:nvPr/>
        </p:nvCxnSpPr>
        <p:spPr>
          <a:xfrm>
            <a:off x="1883199" y="1226369"/>
            <a:ext cx="5562357"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ayt Numarası Yer Tutucusu 3"/>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133713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3347391" cy="461665"/>
          </a:xfrm>
          <a:prstGeom prst="rect">
            <a:avLst/>
          </a:prstGeom>
          <a:noFill/>
        </p:spPr>
        <p:txBody>
          <a:bodyPr wrap="none" rtlCol="0">
            <a:spAutoFit/>
          </a:bodyPr>
          <a:lstStyle/>
          <a:p>
            <a:pPr algn="ctr"/>
            <a:r>
              <a:rPr lang="tr-TR" sz="2400" b="1" dirty="0" smtClean="0">
                <a:solidFill>
                  <a:srgbClr val="C00000"/>
                </a:solidFill>
              </a:rPr>
              <a:t>DİĞER DÜZENLEMELER-2</a:t>
            </a:r>
            <a:endParaRPr lang="tr-TR" sz="2400" b="1" dirty="0">
              <a:solidFill>
                <a:srgbClr val="C00000"/>
              </a:solidFill>
            </a:endParaRPr>
          </a:p>
        </p:txBody>
      </p: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580594"/>
            <a:ext cx="8008515" cy="5016758"/>
          </a:xfrm>
          <a:prstGeom prst="rect">
            <a:avLst/>
          </a:prstGeom>
          <a:noFill/>
        </p:spPr>
        <p:txBody>
          <a:bodyPr wrap="square" rtlCol="0">
            <a:spAutoFit/>
          </a:bodyPr>
          <a:lstStyle/>
          <a:p>
            <a:r>
              <a:rPr lang="tr-TR" sz="2000" b="1" dirty="0"/>
              <a:t>7-KAMU GÖZETİMİ, MUHASEBE VE DENETİM STANDARTLARI KURUMUNUN YETKİSİNE YÖNELİK DÜZENLEMELER </a:t>
            </a:r>
            <a:r>
              <a:rPr lang="tr-TR" sz="2000" b="1" dirty="0" smtClean="0"/>
              <a:t>YAPILMIŞTIR.</a:t>
            </a:r>
          </a:p>
          <a:p>
            <a:endParaRPr lang="tr-TR" sz="2000" b="1" dirty="0"/>
          </a:p>
          <a:p>
            <a:r>
              <a:rPr lang="tr-TR" sz="2000" b="1" dirty="0"/>
              <a:t>8-KÜÇÜK ÖLÇEKLİ ŞİRKETLERE TANINAN BAZI </a:t>
            </a:r>
            <a:r>
              <a:rPr lang="tr-TR" sz="2000" b="1" dirty="0" smtClean="0"/>
              <a:t>HAKLAR </a:t>
            </a:r>
            <a:r>
              <a:rPr lang="tr-TR" sz="2000" dirty="0" smtClean="0"/>
              <a:t>(</a:t>
            </a:r>
            <a:r>
              <a:rPr lang="tr-TR" sz="2000" dirty="0"/>
              <a:t>TÜM ORTAKLARIN ONAYI HALİNDE, BİRLEŞME, BÖLÜNME VE TÜR DEĞİŞTİRME RAPORLARININ DÜZENLENMESİNDEN, İNCELENMESİNDEN </a:t>
            </a:r>
            <a:r>
              <a:rPr lang="tr-TR" sz="2000" dirty="0" smtClean="0"/>
              <a:t>VAZGEÇİLMESİ) </a:t>
            </a:r>
            <a:r>
              <a:rPr lang="tr-TR" sz="2000" b="1" dirty="0" smtClean="0"/>
              <a:t>ORTA </a:t>
            </a:r>
            <a:r>
              <a:rPr lang="tr-TR" sz="2000" b="1" dirty="0"/>
              <a:t>ÖLÇEKLİ ŞİRKETLERE DE </a:t>
            </a:r>
            <a:r>
              <a:rPr lang="tr-TR" sz="2000" b="1" dirty="0" smtClean="0"/>
              <a:t>TANINMIŞTIR. </a:t>
            </a:r>
          </a:p>
          <a:p>
            <a:endParaRPr lang="tr-TR" sz="2000" dirty="0" smtClean="0"/>
          </a:p>
          <a:p>
            <a:pPr lvl="0" algn="just" fontAlgn="base">
              <a:spcBef>
                <a:spcPct val="0"/>
              </a:spcBef>
              <a:spcAft>
                <a:spcPct val="0"/>
              </a:spcAft>
              <a:defRPr/>
            </a:pPr>
            <a:r>
              <a:rPr lang="tr-TR" sz="2000" b="1" dirty="0">
                <a:latin typeface="Calibri" pitchFamily="34" charset="0"/>
                <a:cs typeface="Arial" charset="0"/>
              </a:rPr>
              <a:t>9- KURULUŞ VE İLAN MALİYETLERİNİN AZALTILMASINA YÖNELİK DÜZENLEMELER </a:t>
            </a:r>
            <a:r>
              <a:rPr lang="tr-TR" sz="2000" b="1" dirty="0" smtClean="0">
                <a:latin typeface="Calibri" pitchFamily="34" charset="0"/>
                <a:cs typeface="Arial" charset="0"/>
              </a:rPr>
              <a:t>YAPILMIŞTIR. </a:t>
            </a:r>
            <a:r>
              <a:rPr lang="tr-TR" sz="2000" dirty="0" smtClean="0">
                <a:latin typeface="Calibri" pitchFamily="34" charset="0"/>
                <a:cs typeface="Arial" charset="0"/>
              </a:rPr>
              <a:t>(TÜRKİYE </a:t>
            </a:r>
            <a:r>
              <a:rPr lang="tr-TR" sz="2000" dirty="0">
                <a:latin typeface="Calibri" pitchFamily="34" charset="0"/>
                <a:cs typeface="Arial" charset="0"/>
              </a:rPr>
              <a:t>TİCARET SİCİLİ </a:t>
            </a:r>
            <a:r>
              <a:rPr lang="tr-TR" sz="2000" dirty="0" smtClean="0">
                <a:latin typeface="Calibri" pitchFamily="34" charset="0"/>
                <a:cs typeface="Arial" charset="0"/>
              </a:rPr>
              <a:t>GAZETESİ’NDE </a:t>
            </a:r>
            <a:r>
              <a:rPr lang="tr-TR" sz="2000" dirty="0">
                <a:latin typeface="Calibri" pitchFamily="34" charset="0"/>
                <a:cs typeface="Arial" charset="0"/>
              </a:rPr>
              <a:t>YAYINLANAN BAZI HUSUSLARIN ULUSAL GAZETELERDE DE YAYIMLANMASINA İLİŞKİN YÜKÜMLÜLÜK İLE TAAHHÜT EDİLEN SERMAYENİN KURUCULAR TARAFINDAN TAMAMEN TAAHHÜT EDİLDİĞİNE İLİŞKİN NOTER ŞERHİ KALDIRILDI</a:t>
            </a:r>
            <a:r>
              <a:rPr lang="tr-TR" sz="2000" dirty="0" smtClean="0">
                <a:latin typeface="Calibri" pitchFamily="34" charset="0"/>
                <a:cs typeface="Arial" charset="0"/>
              </a:rPr>
              <a:t>.)</a:t>
            </a:r>
          </a:p>
          <a:p>
            <a:pPr lvl="0" algn="just" fontAlgn="base">
              <a:spcBef>
                <a:spcPct val="0"/>
              </a:spcBef>
              <a:spcAft>
                <a:spcPct val="0"/>
              </a:spcAft>
              <a:defRPr/>
            </a:pPr>
            <a:endParaRPr lang="tr-TR" sz="2000" dirty="0">
              <a:latin typeface="Calibri" pitchFamily="34" charset="0"/>
              <a:cs typeface="Arial" charset="0"/>
            </a:endParaRPr>
          </a:p>
          <a:p>
            <a:pPr lvl="0" algn="just" fontAlgn="base">
              <a:spcBef>
                <a:spcPct val="0"/>
              </a:spcBef>
              <a:spcAft>
                <a:spcPct val="0"/>
              </a:spcAft>
            </a:pPr>
            <a:r>
              <a:rPr lang="tr-TR" sz="2000" b="1" dirty="0">
                <a:latin typeface="Calibri" pitchFamily="34" charset="0"/>
                <a:cs typeface="Arial" charset="0"/>
              </a:rPr>
              <a:t>10- BAKANLIK, KURUM VE KURULUŞ İSİMLERİ </a:t>
            </a:r>
            <a:r>
              <a:rPr lang="tr-TR" sz="2000" b="1" dirty="0" smtClean="0">
                <a:latin typeface="Calibri" pitchFamily="34" charset="0"/>
                <a:cs typeface="Arial" charset="0"/>
              </a:rPr>
              <a:t>GÜNCELLENMİŞTİR.</a:t>
            </a:r>
            <a:endParaRPr lang="tr-TR" sz="2000" dirty="0"/>
          </a:p>
        </p:txBody>
      </p:sp>
      <p:cxnSp>
        <p:nvCxnSpPr>
          <p:cNvPr id="10" name="Düz Bağlayıcı 9"/>
          <p:cNvCxnSpPr/>
          <p:nvPr/>
        </p:nvCxnSpPr>
        <p:spPr>
          <a:xfrm>
            <a:off x="1883199" y="1226369"/>
            <a:ext cx="5562357"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ayt Numarası Yer Tutucusu 3"/>
          <p:cNvSpPr>
            <a:spLocks noGrp="1"/>
          </p:cNvSpPr>
          <p:nvPr>
            <p:ph type="sldNum" sz="quarter" idx="12"/>
          </p:nvPr>
        </p:nvSpPr>
        <p:spPr/>
        <p:txBody>
          <a:bodyPr/>
          <a:lstStyle/>
          <a:p>
            <a:fld id="{F302176B-0E47-46AC-8F43-DAB4B8A37D06}" type="slidenum">
              <a:rPr lang="tr-TR" smtClean="0"/>
              <a:pPr/>
              <a:t>18</a:t>
            </a:fld>
            <a:endParaRPr lang="tr-TR" dirty="0"/>
          </a:p>
        </p:txBody>
      </p:sp>
    </p:spTree>
    <p:extLst>
      <p:ext uri="{BB962C8B-B14F-4D97-AF65-F5344CB8AC3E}">
        <p14:creationId xmlns:p14="http://schemas.microsoft.com/office/powerpoint/2010/main" val="2401782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3347391" cy="461665"/>
          </a:xfrm>
          <a:prstGeom prst="rect">
            <a:avLst/>
          </a:prstGeom>
          <a:noFill/>
        </p:spPr>
        <p:txBody>
          <a:bodyPr wrap="none" rtlCol="0">
            <a:spAutoFit/>
          </a:bodyPr>
          <a:lstStyle/>
          <a:p>
            <a:pPr algn="ctr"/>
            <a:r>
              <a:rPr lang="tr-TR" sz="2400" b="1" dirty="0" smtClean="0">
                <a:solidFill>
                  <a:srgbClr val="C00000"/>
                </a:solidFill>
              </a:rPr>
              <a:t>DİĞER DÜZENLEMELER-3</a:t>
            </a:r>
            <a:endParaRPr lang="tr-TR" sz="2400" b="1" dirty="0">
              <a:solidFill>
                <a:srgbClr val="C00000"/>
              </a:solidFill>
            </a:endParaRPr>
          </a:p>
        </p:txBody>
      </p:sp>
      <p:cxnSp>
        <p:nvCxnSpPr>
          <p:cNvPr id="6" name="Düz Bağlayıcı 5"/>
          <p:cNvCxnSpPr/>
          <p:nvPr/>
        </p:nvCxnSpPr>
        <p:spPr>
          <a:xfrm>
            <a:off x="1645124" y="1226369"/>
            <a:ext cx="6038513"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428736"/>
            <a:ext cx="8064896" cy="5324535"/>
          </a:xfrm>
          <a:prstGeom prst="rect">
            <a:avLst/>
          </a:prstGeom>
          <a:noFill/>
        </p:spPr>
        <p:txBody>
          <a:bodyPr wrap="square" rtlCol="0">
            <a:spAutoFit/>
          </a:bodyPr>
          <a:lstStyle/>
          <a:p>
            <a:pPr algn="just"/>
            <a:r>
              <a:rPr lang="tr-TR" sz="2000" b="1" dirty="0"/>
              <a:t>11- </a:t>
            </a:r>
            <a:r>
              <a:rPr lang="tr-TR" sz="2000" b="1" dirty="0" smtClean="0"/>
              <a:t>DENETÇİLERİN BAĞIMSIZLIĞININ VE TARAFSIZLIĞININ GÜÇLENDİRİLEBİLMESİ İÇİN DENETÇİ </a:t>
            </a:r>
            <a:r>
              <a:rPr lang="tr-TR" sz="2000" b="1" dirty="0"/>
              <a:t>ROTASYONU YENİDEN </a:t>
            </a:r>
            <a:r>
              <a:rPr lang="tr-TR" sz="2000" b="1" dirty="0" smtClean="0"/>
              <a:t>DÜZENLENMİŞTİR.</a:t>
            </a:r>
          </a:p>
          <a:p>
            <a:pPr algn="just"/>
            <a:endParaRPr lang="tr-TR" sz="2000" b="1" dirty="0"/>
          </a:p>
          <a:p>
            <a:pPr algn="just"/>
            <a:r>
              <a:rPr lang="tr-TR" sz="2000" b="1" dirty="0"/>
              <a:t>12- ANONİM ŞİRKET ESAS SÖZLEŞMELERİNİN VE LİMİTED ŞİRKET SÖZLEŞMELERİNİN KANUNA UYARLANMASINA İLİŞKİN </a:t>
            </a:r>
            <a:r>
              <a:rPr lang="tr-TR" sz="2000" b="1" dirty="0" smtClean="0">
                <a:solidFill>
                  <a:srgbClr val="FF0000"/>
                </a:solidFill>
              </a:rPr>
              <a:t>14 AĞUSTOS 2012 </a:t>
            </a:r>
            <a:r>
              <a:rPr lang="tr-TR" sz="2000" b="1" dirty="0" smtClean="0"/>
              <a:t>TARİHİNDE SONA ERECEK OLAN SÜRE </a:t>
            </a:r>
            <a:r>
              <a:rPr lang="tr-TR" sz="2000" b="1" dirty="0">
                <a:solidFill>
                  <a:srgbClr val="FF0000"/>
                </a:solidFill>
              </a:rPr>
              <a:t>1 TEMMUZ 2013 </a:t>
            </a:r>
            <a:r>
              <a:rPr lang="tr-TR" sz="2000" b="1" dirty="0" smtClean="0"/>
              <a:t>TARİHİNE KADAR UZUATILMIŞTIR.</a:t>
            </a:r>
          </a:p>
          <a:p>
            <a:pPr algn="just"/>
            <a:endParaRPr lang="tr-TR" sz="2000" b="1" dirty="0"/>
          </a:p>
          <a:p>
            <a:pPr algn="just"/>
            <a:r>
              <a:rPr lang="tr-TR" sz="2000" b="1" dirty="0" smtClean="0"/>
              <a:t>13- DENETÇİLERİN </a:t>
            </a:r>
            <a:r>
              <a:rPr lang="tr-TR" sz="2000" b="1" dirty="0"/>
              <a:t>SEÇİLECEĞİ TARİH </a:t>
            </a:r>
            <a:r>
              <a:rPr lang="tr-TR" sz="2000" b="1" dirty="0" smtClean="0"/>
              <a:t>1 MART 2013 İKEN, 31 MART 2013 </a:t>
            </a:r>
            <a:r>
              <a:rPr lang="tr-TR" sz="2000" b="1" dirty="0"/>
              <a:t>ŞEKLİNDE </a:t>
            </a:r>
            <a:r>
              <a:rPr lang="tr-TR" sz="2000" b="1" dirty="0" smtClean="0"/>
              <a:t>DEĞİŞTİRİLMİŞ VE BAĞIMSIZ DENETİM KAPSAMINDA OLMAYAN ŞİRKETLERDE GÖREV YAPAN ESKİ TTK’YA GÖRE SEÇİLEN MURAKIP VEYA MURAKIPLARIN BU GÖREVLERİNİN DE 31/3/2013 TARİHİNDE SONA ERECEĞİ HÜKÜM ALTINA ALINMIŞTIR.</a:t>
            </a:r>
            <a:endParaRPr lang="tr-TR" sz="2000" b="1" dirty="0"/>
          </a:p>
          <a:p>
            <a:pPr algn="just"/>
            <a:endParaRPr lang="tr-TR" sz="2000" b="1" dirty="0" smtClean="0"/>
          </a:p>
          <a:p>
            <a:pPr algn="just"/>
            <a:r>
              <a:rPr lang="tr-TR" sz="2000" b="1" dirty="0" smtClean="0"/>
              <a:t>15- </a:t>
            </a:r>
            <a:r>
              <a:rPr lang="tr-TR" sz="2000" b="1" dirty="0"/>
              <a:t>BİLGİLERİN BELGELERDE GÖSTERİLMESİNE İLİŞKİN </a:t>
            </a:r>
            <a:r>
              <a:rPr lang="tr-TR" sz="2000" b="1" dirty="0" smtClean="0"/>
              <a:t>YÜKÜMLÜLÜĞÜN</a:t>
            </a:r>
          </a:p>
          <a:p>
            <a:pPr algn="just"/>
            <a:r>
              <a:rPr lang="tr-TR" sz="2000" b="1" dirty="0" smtClean="0"/>
              <a:t>1 </a:t>
            </a:r>
            <a:r>
              <a:rPr lang="tr-TR" sz="2000" b="1" dirty="0"/>
              <a:t>OCAK 2014 TARİHİNDE YÜRÜRLÜĞE </a:t>
            </a:r>
            <a:r>
              <a:rPr lang="tr-TR" sz="2000" b="1" dirty="0" smtClean="0"/>
              <a:t>GİRMESİ DÜZENLENMİŞTİR.</a:t>
            </a:r>
            <a:endParaRPr lang="tr-TR" sz="2000" b="1"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68548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2288564" y="1226369"/>
            <a:ext cx="4751622"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Metin kutusu 4"/>
          <p:cNvSpPr txBox="1"/>
          <p:nvPr/>
        </p:nvSpPr>
        <p:spPr>
          <a:xfrm>
            <a:off x="755576" y="1700808"/>
            <a:ext cx="7848872" cy="3785652"/>
          </a:xfrm>
          <a:prstGeom prst="rect">
            <a:avLst/>
          </a:prstGeom>
          <a:noFill/>
        </p:spPr>
        <p:txBody>
          <a:bodyPr wrap="square" rtlCol="0">
            <a:spAutoFit/>
          </a:bodyPr>
          <a:lstStyle/>
          <a:p>
            <a:r>
              <a:rPr lang="tr-TR" sz="2000" b="1" dirty="0" smtClean="0"/>
              <a:t>6102 </a:t>
            </a:r>
            <a:r>
              <a:rPr lang="tr-TR" sz="2000" b="1" dirty="0"/>
              <a:t>SAYILI TÜRK TİCARET KANUNU </a:t>
            </a:r>
            <a:r>
              <a:rPr lang="tr-TR" sz="2000" b="1" dirty="0">
                <a:solidFill>
                  <a:srgbClr val="FF0000"/>
                </a:solidFill>
              </a:rPr>
              <a:t>1535 MADDE </a:t>
            </a:r>
            <a:r>
              <a:rPr lang="tr-TR" sz="2000" b="1" dirty="0" smtClean="0">
                <a:solidFill>
                  <a:srgbClr val="FF0000"/>
                </a:solidFill>
              </a:rPr>
              <a:t>ve</a:t>
            </a:r>
            <a:r>
              <a:rPr lang="tr-TR" sz="2000" b="1" dirty="0" smtClean="0"/>
              <a:t> </a:t>
            </a:r>
            <a:r>
              <a:rPr lang="tr-TR" sz="2000" b="1" dirty="0">
                <a:solidFill>
                  <a:srgbClr val="FF0000"/>
                </a:solidFill>
              </a:rPr>
              <a:t>6 GEÇİCİ MADDEDEN</a:t>
            </a:r>
            <a:r>
              <a:rPr lang="tr-TR" sz="2000" b="1" dirty="0"/>
              <a:t> OLUŞMAKTADIR.</a:t>
            </a:r>
          </a:p>
          <a:p>
            <a:pPr marL="285750" indent="-285750">
              <a:buFont typeface="Arial" pitchFamily="34" charset="0"/>
              <a:buChar char="•"/>
            </a:pPr>
            <a:endParaRPr lang="tr-TR" sz="2000" b="1" dirty="0"/>
          </a:p>
          <a:p>
            <a:r>
              <a:rPr lang="tr-TR" sz="2000" b="1" dirty="0" smtClean="0"/>
              <a:t>KANUN </a:t>
            </a:r>
            <a:r>
              <a:rPr lang="tr-TR" sz="2000" b="1" dirty="0">
                <a:solidFill>
                  <a:srgbClr val="FF0000"/>
                </a:solidFill>
              </a:rPr>
              <a:t>1 TEMMUZ 2012  </a:t>
            </a:r>
            <a:r>
              <a:rPr lang="tr-TR" sz="2000" b="1" dirty="0"/>
              <a:t>TARİHİNDE YÜRÜRLÜĞE GİRECEKTİR.</a:t>
            </a:r>
          </a:p>
          <a:p>
            <a:pPr marL="285750" indent="-285750">
              <a:buFont typeface="Arial" pitchFamily="34" charset="0"/>
              <a:buChar char="•"/>
            </a:pPr>
            <a:endParaRPr lang="tr-TR" sz="2000" b="1" dirty="0"/>
          </a:p>
          <a:p>
            <a:r>
              <a:rPr lang="tr-TR" sz="2000" b="1" dirty="0" smtClean="0"/>
              <a:t>KANUNUN</a:t>
            </a:r>
            <a:r>
              <a:rPr lang="tr-TR" sz="2000" b="1" dirty="0"/>
              <a:t>, BAĞIMSIZ DENETİME İLİŞKİN HÜKÜMLERİ İLE FİNANSAL TABLOLARIN TÜRKİYE MUHASEBE STANDARTLARINA GÖRE TUTULMASINA İLİŞKİN HÜKÜMLERİ </a:t>
            </a:r>
            <a:r>
              <a:rPr lang="tr-TR" sz="2000" b="1" dirty="0">
                <a:solidFill>
                  <a:srgbClr val="FF0000"/>
                </a:solidFill>
              </a:rPr>
              <a:t>1 OCAK 2013 </a:t>
            </a:r>
            <a:r>
              <a:rPr lang="tr-TR" sz="2000" b="1" dirty="0"/>
              <a:t>TARİHİNDE YÜRÜRLÜĞE GİRECEKTİR.</a:t>
            </a:r>
          </a:p>
          <a:p>
            <a:pPr marL="285750" indent="-285750">
              <a:buFont typeface="Arial" pitchFamily="34" charset="0"/>
              <a:buChar char="•"/>
            </a:pPr>
            <a:endParaRPr lang="tr-TR" sz="2000" b="1" dirty="0"/>
          </a:p>
          <a:p>
            <a:r>
              <a:rPr lang="tr-TR" sz="2000" b="1" dirty="0" smtClean="0"/>
              <a:t>KANUNUN</a:t>
            </a:r>
            <a:r>
              <a:rPr lang="tr-TR" sz="2000" b="1" dirty="0"/>
              <a:t>, İNTERNET SİTESİ KURMA YÜKÜMLÜLÜĞÜNE İLİŞKİN HÜKÜMLERİ </a:t>
            </a:r>
            <a:r>
              <a:rPr lang="tr-TR" sz="2000" b="1" dirty="0">
                <a:solidFill>
                  <a:srgbClr val="FF0000"/>
                </a:solidFill>
              </a:rPr>
              <a:t>1 TEMMUZ 2013 </a:t>
            </a:r>
            <a:r>
              <a:rPr lang="tr-TR" sz="2000" b="1" dirty="0"/>
              <a:t>TARİHİNDE YÜRÜRLÜĞE GİRECEKTİR. </a:t>
            </a:r>
          </a:p>
        </p:txBody>
      </p:sp>
      <p:sp>
        <p:nvSpPr>
          <p:cNvPr id="6" name="Metin kutusu 5"/>
          <p:cNvSpPr txBox="1"/>
          <p:nvPr/>
        </p:nvSpPr>
        <p:spPr>
          <a:xfrm>
            <a:off x="2288564" y="764704"/>
            <a:ext cx="4751622" cy="461665"/>
          </a:xfrm>
          <a:prstGeom prst="rect">
            <a:avLst/>
          </a:prstGeom>
          <a:noFill/>
        </p:spPr>
        <p:txBody>
          <a:bodyPr wrap="none" rtlCol="0">
            <a:spAutoFit/>
          </a:bodyPr>
          <a:lstStyle/>
          <a:p>
            <a:pPr algn="ctr"/>
            <a:r>
              <a:rPr lang="tr-TR" sz="2400" b="1" dirty="0" smtClean="0">
                <a:solidFill>
                  <a:srgbClr val="C00000"/>
                </a:solidFill>
              </a:rPr>
              <a:t>6102 SAYILI TÜRK TİCARET KANUNU</a:t>
            </a:r>
            <a:endParaRPr lang="tr-TR" sz="2400" b="1" dirty="0">
              <a:solidFill>
                <a:srgbClr val="C00000"/>
              </a:solidFill>
            </a:endParaRPr>
          </a:p>
        </p:txBody>
      </p:sp>
      <p:sp>
        <p:nvSpPr>
          <p:cNvPr id="13" name="Çerçeve 12"/>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Slayt Numarası Yer Tutucusu 15"/>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1077019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4397101" cy="461665"/>
          </a:xfrm>
          <a:prstGeom prst="rect">
            <a:avLst/>
          </a:prstGeom>
          <a:noFill/>
        </p:spPr>
        <p:txBody>
          <a:bodyPr wrap="none" rtlCol="0">
            <a:spAutoFit/>
          </a:bodyPr>
          <a:lstStyle/>
          <a:p>
            <a:pPr algn="ctr"/>
            <a:r>
              <a:rPr lang="tr-TR" sz="2400" b="1" dirty="0" smtClean="0">
                <a:solidFill>
                  <a:srgbClr val="C00000"/>
                </a:solidFill>
              </a:rPr>
              <a:t>İKİNCİL MEVZUAT ÇALIŞMALARI-I</a:t>
            </a:r>
            <a:endParaRPr lang="tr-TR" sz="2400" b="1" dirty="0">
              <a:solidFill>
                <a:srgbClr val="C00000"/>
              </a:solidFill>
            </a:endParaRPr>
          </a:p>
        </p:txBody>
      </p:sp>
      <p:cxnSp>
        <p:nvCxnSpPr>
          <p:cNvPr id="6" name="Düz Bağlayıcı 5"/>
          <p:cNvCxnSpPr/>
          <p:nvPr/>
        </p:nvCxnSpPr>
        <p:spPr>
          <a:xfrm>
            <a:off x="1645124" y="1226369"/>
            <a:ext cx="6038513"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428736"/>
            <a:ext cx="8064896" cy="4708981"/>
          </a:xfrm>
          <a:prstGeom prst="rect">
            <a:avLst/>
          </a:prstGeom>
          <a:noFill/>
        </p:spPr>
        <p:txBody>
          <a:bodyPr wrap="square" rtlCol="0">
            <a:spAutoFit/>
          </a:bodyPr>
          <a:lstStyle/>
          <a:p>
            <a:pPr algn="just"/>
            <a:endParaRPr lang="tr-TR" sz="2000" b="1" dirty="0" smtClean="0"/>
          </a:p>
          <a:p>
            <a:pPr algn="just"/>
            <a:r>
              <a:rPr lang="tr-TR" sz="2000" b="1" dirty="0" smtClean="0"/>
              <a:t>6102 SAYILI TÜRK TİCARET KANUNU İLE 6103 SAYILI TÜRK TİCARET KANUNUNUN YÜRÜRLÜĞÜ VE UYGULAMA ŞEKLİ HAKKINDA KANUN UYARINCA; 3 ADET TÜZÜK, 8 ADET YÖNETMELİK VE 7 ADET TEBLİĞ OLMAK ÜZERE </a:t>
            </a:r>
            <a:r>
              <a:rPr lang="tr-TR" sz="2000" b="1" dirty="0" smtClean="0">
                <a:solidFill>
                  <a:srgbClr val="FF0000"/>
                </a:solidFill>
              </a:rPr>
              <a:t>TOPLAM 18 ADET </a:t>
            </a:r>
            <a:r>
              <a:rPr lang="tr-TR" sz="2000" b="1" dirty="0" smtClean="0"/>
              <a:t>İKİNCİL DÜZENLEMENİN HAZIRLANMASI GÖREVİ BAKANLIĞIMIZA VERİLMİŞTİR.</a:t>
            </a:r>
          </a:p>
          <a:p>
            <a:pPr algn="just"/>
            <a:endParaRPr lang="tr-TR" sz="2000" b="1" dirty="0" smtClean="0"/>
          </a:p>
          <a:p>
            <a:pPr algn="just"/>
            <a:r>
              <a:rPr lang="tr-TR" sz="2000" b="1" dirty="0" smtClean="0"/>
              <a:t>BAKANLIĞIMIZCA HAZIRLANAN 3 ADET TÜZÜK TASARISI NİSAN AYINDA KAMUOYUNUN BİLGİSİNE SUNULMUŞ, KURUMLARDAN GÖRÜŞ ALINMASI SÜRECİ TAMAMLANMIŞ VE DANIŞTAY İNCELEMESİNE HAZIR HALE GETİRİLMİŞTİR. ANCAK 6335 SAYILI KANUNLA YAPILAN DEĞİŞİKLİKLE TÜZÜKLER YÖNETMELİĞE DÖNÜŞTÜRÜLMÜŞTÜR.  SÖZ KONUSU DÜZENLEMELER YAPILAN DEĞİŞİKLİĞE PARALEL OLARAK REVİZE EDİLECEK VE EN KISA SÜREDE YAYIMLANMASI İÇİN BAŞBAKANLIĞA GÖNDERİLECEKTİR.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68548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4478855" cy="461665"/>
          </a:xfrm>
          <a:prstGeom prst="rect">
            <a:avLst/>
          </a:prstGeom>
          <a:noFill/>
        </p:spPr>
        <p:txBody>
          <a:bodyPr wrap="none" rtlCol="0">
            <a:spAutoFit/>
          </a:bodyPr>
          <a:lstStyle/>
          <a:p>
            <a:pPr algn="ctr"/>
            <a:r>
              <a:rPr lang="tr-TR" sz="2400" b="1" dirty="0" smtClean="0">
                <a:solidFill>
                  <a:srgbClr val="C00000"/>
                </a:solidFill>
              </a:rPr>
              <a:t>İKİNCİL MEVZUAT ÇALIŞMALARI-II</a:t>
            </a:r>
            <a:endParaRPr lang="tr-TR" sz="2400" b="1" dirty="0">
              <a:solidFill>
                <a:srgbClr val="C00000"/>
              </a:solidFill>
            </a:endParaRPr>
          </a:p>
        </p:txBody>
      </p:sp>
      <p:cxnSp>
        <p:nvCxnSpPr>
          <p:cNvPr id="6" name="Düz Bağlayıcı 5"/>
          <p:cNvCxnSpPr/>
          <p:nvPr/>
        </p:nvCxnSpPr>
        <p:spPr>
          <a:xfrm>
            <a:off x="1645124" y="1226369"/>
            <a:ext cx="6038513"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428736"/>
            <a:ext cx="8064896" cy="3785652"/>
          </a:xfrm>
          <a:prstGeom prst="rect">
            <a:avLst/>
          </a:prstGeom>
          <a:noFill/>
        </p:spPr>
        <p:txBody>
          <a:bodyPr wrap="square" rtlCol="0">
            <a:spAutoFit/>
          </a:bodyPr>
          <a:lstStyle/>
          <a:p>
            <a:pPr algn="just"/>
            <a:endParaRPr lang="tr-TR" sz="2000" b="1" dirty="0" smtClean="0"/>
          </a:p>
          <a:p>
            <a:pPr algn="just"/>
            <a:r>
              <a:rPr lang="tr-TR" sz="2000" b="1" dirty="0" smtClean="0"/>
              <a:t>YİNE, BAKANLIĞIMIZCA HAZIRLANMASI HÜKÜM ALTINA ALINAN </a:t>
            </a:r>
            <a:r>
              <a:rPr lang="tr-TR" sz="2000" b="1" dirty="0" smtClean="0">
                <a:solidFill>
                  <a:srgbClr val="FF0000"/>
                </a:solidFill>
              </a:rPr>
              <a:t>7 </a:t>
            </a:r>
            <a:r>
              <a:rPr lang="tr-TR" sz="2000" b="1" dirty="0" smtClean="0">
                <a:solidFill>
                  <a:srgbClr val="FF0000"/>
                </a:solidFill>
              </a:rPr>
              <a:t>ADET </a:t>
            </a:r>
            <a:r>
              <a:rPr lang="tr-TR" sz="2000" b="1" dirty="0" smtClean="0"/>
              <a:t>YÖNETMELİKTEN </a:t>
            </a:r>
            <a:r>
              <a:rPr lang="tr-TR" sz="2000" b="1" dirty="0" smtClean="0">
                <a:solidFill>
                  <a:srgbClr val="FF0000"/>
                </a:solidFill>
              </a:rPr>
              <a:t>İKİ ADEDİ </a:t>
            </a:r>
            <a:r>
              <a:rPr lang="tr-TR" sz="2000" b="1" dirty="0" smtClean="0"/>
              <a:t>6335 </a:t>
            </a:r>
            <a:r>
              <a:rPr lang="tr-TR" sz="2000" b="1" dirty="0" smtClean="0"/>
              <a:t>SAYILI KANUNLA YAPILAN DEĞİŞİKLİK NEDENİYLE </a:t>
            </a:r>
            <a:r>
              <a:rPr lang="tr-TR" sz="2000" b="1" dirty="0" smtClean="0">
                <a:solidFill>
                  <a:srgbClr val="FF0000"/>
                </a:solidFill>
              </a:rPr>
              <a:t>TEBLİĞE</a:t>
            </a:r>
            <a:r>
              <a:rPr lang="tr-TR" sz="2000" b="1" dirty="0" smtClean="0"/>
              <a:t> </a:t>
            </a:r>
            <a:r>
              <a:rPr lang="tr-TR" sz="2000" b="1" dirty="0" smtClean="0"/>
              <a:t>DÖNÜŞTÜRÜLMÜŞTÜR. </a:t>
            </a:r>
          </a:p>
          <a:p>
            <a:pPr algn="just"/>
            <a:endParaRPr lang="tr-TR" sz="2000" b="1" dirty="0" smtClean="0"/>
          </a:p>
          <a:p>
            <a:pPr algn="just"/>
            <a:r>
              <a:rPr lang="tr-TR" sz="2000" b="1" dirty="0" smtClean="0"/>
              <a:t>BAKANLIĞIMIZCA </a:t>
            </a:r>
            <a:r>
              <a:rPr lang="tr-TR" sz="2000" b="1" dirty="0" smtClean="0"/>
              <a:t>HAZIRLANMASI GEREKEN YÖNETMELİK SAYISI </a:t>
            </a:r>
            <a:r>
              <a:rPr lang="tr-TR" sz="2000" b="1" dirty="0" smtClean="0">
                <a:solidFill>
                  <a:srgbClr val="FF0000"/>
                </a:solidFill>
              </a:rPr>
              <a:t>7’DEN </a:t>
            </a:r>
            <a:r>
              <a:rPr lang="tr-TR" sz="2000" b="1" dirty="0" smtClean="0">
                <a:solidFill>
                  <a:srgbClr val="FF0000"/>
                </a:solidFill>
              </a:rPr>
              <a:t>5’E </a:t>
            </a:r>
            <a:r>
              <a:rPr lang="tr-TR" sz="2000" b="1" dirty="0" smtClean="0"/>
              <a:t>İNMİŞTİR.  BU YÖNETMELİKLERDEN 4’ÜNÜN TASLAKLARI HAZIRLANMIŞ OLUP GÖRÜŞE SUNULMA AŞAMASINDADIR. DİĞER YÖNETMELİK İSE </a:t>
            </a:r>
            <a:r>
              <a:rPr lang="tr-TR" sz="2000" b="1" dirty="0" smtClean="0">
                <a:solidFill>
                  <a:srgbClr val="FF0000"/>
                </a:solidFill>
              </a:rPr>
              <a:t>1/7/2013</a:t>
            </a:r>
            <a:r>
              <a:rPr lang="tr-TR" sz="2000" b="1" dirty="0" smtClean="0"/>
              <a:t> TARİHİNDE YÜRÜRLÜĞE GİRECEK OLAN İNTERNET SİTESİNE İLİŞKİN OLUP İNTERNET SİTESİNE YÖNELİK YAPILAN DEĞİŞİKLİĞE PARALEL OLARAK BU YÖNETMELİK TASLAĞINA DAİR ÇALIŞMALAR  DEVAM ETMEKTEDİR.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68548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990690" y="764704"/>
            <a:ext cx="4560607" cy="461665"/>
          </a:xfrm>
          <a:prstGeom prst="rect">
            <a:avLst/>
          </a:prstGeom>
          <a:noFill/>
        </p:spPr>
        <p:txBody>
          <a:bodyPr wrap="none" rtlCol="0">
            <a:spAutoFit/>
          </a:bodyPr>
          <a:lstStyle/>
          <a:p>
            <a:pPr algn="ctr"/>
            <a:r>
              <a:rPr lang="tr-TR" sz="2400" b="1" dirty="0" smtClean="0">
                <a:solidFill>
                  <a:srgbClr val="C00000"/>
                </a:solidFill>
              </a:rPr>
              <a:t>İKİNCİL MEVZUAT ÇALIŞMALARI-III</a:t>
            </a:r>
            <a:endParaRPr lang="tr-TR" sz="2400" b="1" dirty="0">
              <a:solidFill>
                <a:srgbClr val="C00000"/>
              </a:solidFill>
            </a:endParaRPr>
          </a:p>
        </p:txBody>
      </p:sp>
      <p:cxnSp>
        <p:nvCxnSpPr>
          <p:cNvPr id="6" name="Düz Bağlayıcı 5"/>
          <p:cNvCxnSpPr/>
          <p:nvPr/>
        </p:nvCxnSpPr>
        <p:spPr>
          <a:xfrm>
            <a:off x="1645124" y="1226369"/>
            <a:ext cx="6038513"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etin kutusu 2"/>
          <p:cNvSpPr txBox="1"/>
          <p:nvPr/>
        </p:nvSpPr>
        <p:spPr>
          <a:xfrm>
            <a:off x="611560" y="1428736"/>
            <a:ext cx="8064896" cy="4093428"/>
          </a:xfrm>
          <a:prstGeom prst="rect">
            <a:avLst/>
          </a:prstGeom>
          <a:noFill/>
        </p:spPr>
        <p:txBody>
          <a:bodyPr wrap="square" rtlCol="0">
            <a:spAutoFit/>
          </a:bodyPr>
          <a:lstStyle/>
          <a:p>
            <a:pPr algn="just"/>
            <a:endParaRPr lang="tr-TR" sz="2000" b="1" dirty="0" smtClean="0"/>
          </a:p>
          <a:p>
            <a:pPr algn="just"/>
            <a:r>
              <a:rPr lang="tr-TR" sz="2000" b="1" dirty="0" smtClean="0"/>
              <a:t>6335 SAYILI KANUNLA YAPILAN DEĞİŞİKLİKLER SONRASINDA BAKANLIĞIMIZCA HAZIRLANMASI GEREKEN TEBLİĞ SAYISI 7’DEN 9’A YÜKSELMİŞTİR. BU TEBLİĞLERDEN 7 ADEDİ GÖRÜŞ </a:t>
            </a:r>
            <a:r>
              <a:rPr lang="tr-TR" sz="2000" b="1" dirty="0" smtClean="0"/>
              <a:t>ALMA AŞAMASINDA </a:t>
            </a:r>
            <a:r>
              <a:rPr lang="tr-TR" sz="2000" b="1" dirty="0" smtClean="0"/>
              <a:t>OLUP DİĞER İKİ TEBLİĞLE İLGİLİ ÇALIŞMALAR DEVAM ETMEKTEDİR. </a:t>
            </a:r>
          </a:p>
          <a:p>
            <a:pPr algn="just"/>
            <a:endParaRPr lang="tr-TR" sz="2000" b="1" dirty="0" smtClean="0"/>
          </a:p>
          <a:p>
            <a:pPr algn="just"/>
            <a:r>
              <a:rPr lang="tr-TR" sz="2000" b="1" dirty="0" smtClean="0"/>
              <a:t>6335 SAYILI KANUNLA, BAKANLIĞIMIZCA HAZIRLANMASI ÖNGÖRÜLEN İKİNCİL MEVZUATIN YÜRÜRLÜĞE KONULMASI SÜRESİ </a:t>
            </a:r>
            <a:r>
              <a:rPr lang="tr-TR" sz="2000" b="1" dirty="0" smtClean="0">
                <a:solidFill>
                  <a:srgbClr val="FF0000"/>
                </a:solidFill>
              </a:rPr>
              <a:t>1 OCAK 2013 </a:t>
            </a:r>
            <a:r>
              <a:rPr lang="tr-TR" sz="2000" b="1" dirty="0" smtClean="0"/>
              <a:t>TARİHİNE KADAR UZATILMIŞTIR. </a:t>
            </a:r>
            <a:endParaRPr lang="tr-TR" sz="2000" b="1" dirty="0" smtClean="0"/>
          </a:p>
          <a:p>
            <a:pPr algn="just"/>
            <a:endParaRPr lang="tr-TR" sz="2000" b="1" dirty="0"/>
          </a:p>
          <a:p>
            <a:pPr algn="just"/>
            <a:r>
              <a:rPr lang="tr-TR" sz="2000" b="1" dirty="0" smtClean="0"/>
              <a:t>BAKANLIĞIMIZCA  </a:t>
            </a:r>
            <a:r>
              <a:rPr lang="tr-TR" sz="2000" b="1" dirty="0" smtClean="0"/>
              <a:t>İKİNCİL DÜZENLEMERİN KANUNUN YÜRÜRLÜĞE GİRECEĞİ 1 TEMMUZ 2012 TARİHİNDEN İTİBAREN EN GEÇ ÜÇ AY İÇİNDE YÜRÜRLÜĞE KONULMASI PLANLANMAKTADIR. </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68548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700808"/>
            <a:ext cx="7848872" cy="4801314"/>
          </a:xfrm>
          <a:prstGeom prst="rect">
            <a:avLst/>
          </a:prstGeom>
          <a:noFill/>
        </p:spPr>
        <p:txBody>
          <a:bodyPr wrap="square" rtlCol="0">
            <a:spAutoFit/>
          </a:bodyPr>
          <a:lstStyle/>
          <a:p>
            <a:r>
              <a:rPr lang="tr-TR" b="1" dirty="0"/>
              <a:t>CEZALAR SUÇ VE CEZADA ORANTILILIK İLKESİ GEREĞİNCE </a:t>
            </a:r>
            <a:r>
              <a:rPr lang="tr-TR" b="1" dirty="0" smtClean="0"/>
              <a:t>YENİDEN DÜZENLENMİŞTİR.</a:t>
            </a:r>
            <a:endParaRPr lang="tr-TR" b="1" dirty="0"/>
          </a:p>
          <a:p>
            <a:endParaRPr lang="tr-TR" b="1" dirty="0"/>
          </a:p>
          <a:p>
            <a:pPr marL="285750" indent="-285750">
              <a:buFont typeface="Arial" pitchFamily="34" charset="0"/>
              <a:buChar char="•"/>
            </a:pPr>
            <a:r>
              <a:rPr lang="tr-TR" b="1" dirty="0"/>
              <a:t> 3 AYDAN 2 YILA KADAR HAPİS VEYA ADLİ PARA CEZASINI GEREKTİREN </a:t>
            </a:r>
            <a:endParaRPr lang="tr-TR" b="1" dirty="0" smtClean="0"/>
          </a:p>
          <a:p>
            <a:r>
              <a:rPr lang="tr-TR" b="1" dirty="0" smtClean="0">
                <a:solidFill>
                  <a:srgbClr val="FF0000"/>
                </a:solidFill>
              </a:rPr>
              <a:t>      18 SUÇUN </a:t>
            </a:r>
            <a:r>
              <a:rPr lang="tr-TR" b="1" dirty="0">
                <a:solidFill>
                  <a:srgbClr val="FF0000"/>
                </a:solidFill>
              </a:rPr>
              <a:t>YAPTIRIMI İDARİ PARA CEZASINA DÖNÜŞTÜRÜLMÜŞTÜR.</a:t>
            </a:r>
            <a:r>
              <a:rPr lang="tr-TR" b="1" dirty="0"/>
              <a:t> </a:t>
            </a:r>
          </a:p>
          <a:p>
            <a:endParaRPr lang="tr-TR" b="1" dirty="0"/>
          </a:p>
          <a:p>
            <a:pPr marL="285750" indent="-285750">
              <a:buFont typeface="Arial" pitchFamily="34" charset="0"/>
              <a:buChar char="•"/>
            </a:pPr>
            <a:r>
              <a:rPr lang="tr-TR" b="1" dirty="0"/>
              <a:t> KARŞILIĞINDA ADLİ PARA CEZASI YAPTIRIMI ÖNGÖRÜLEN </a:t>
            </a:r>
            <a:r>
              <a:rPr lang="tr-TR" b="1" dirty="0">
                <a:solidFill>
                  <a:srgbClr val="FF0000"/>
                </a:solidFill>
              </a:rPr>
              <a:t>14 </a:t>
            </a:r>
            <a:r>
              <a:rPr lang="tr-TR" b="1" dirty="0" smtClean="0">
                <a:solidFill>
                  <a:srgbClr val="FF0000"/>
                </a:solidFill>
              </a:rPr>
              <a:t>SUÇUN  </a:t>
            </a:r>
            <a:r>
              <a:rPr lang="tr-TR" b="1" dirty="0">
                <a:solidFill>
                  <a:srgbClr val="FF0000"/>
                </a:solidFill>
              </a:rPr>
              <a:t>YAPTIRIMI İDARİ PARA CEZASINA DÖNÜŞTÜRÜLMÜŞTÜR.</a:t>
            </a:r>
            <a:r>
              <a:rPr lang="tr-TR" b="1" dirty="0"/>
              <a:t> </a:t>
            </a:r>
            <a:endParaRPr lang="tr-TR" b="1" dirty="0" smtClean="0"/>
          </a:p>
          <a:p>
            <a:pPr marL="285750" indent="-285750">
              <a:buFont typeface="Arial" pitchFamily="34" charset="0"/>
              <a:buChar char="•"/>
            </a:pPr>
            <a:endParaRPr lang="tr-TR" b="1" dirty="0"/>
          </a:p>
          <a:p>
            <a:pPr marL="285750" indent="-285750">
              <a:buFont typeface="Arial" pitchFamily="34" charset="0"/>
              <a:buChar char="•"/>
            </a:pPr>
            <a:r>
              <a:rPr lang="tr-TR" b="1" dirty="0" smtClean="0"/>
              <a:t> </a:t>
            </a:r>
            <a:r>
              <a:rPr lang="tr-TR" b="1" dirty="0"/>
              <a:t>HAPİS VE/VEYA ADLİ PARA CEZASI GEREKTİREN </a:t>
            </a:r>
            <a:r>
              <a:rPr lang="tr-TR" b="1" dirty="0">
                <a:solidFill>
                  <a:srgbClr val="FF0000"/>
                </a:solidFill>
              </a:rPr>
              <a:t>5 FİİLİN YAPTIRIMI SADECE ADLİ PARA CEZASINA DÖNÜŞTÜRÜLMÜŞTÜR. </a:t>
            </a:r>
            <a:endParaRPr lang="tr-TR" b="1" dirty="0" smtClean="0">
              <a:solidFill>
                <a:srgbClr val="FF0000"/>
              </a:solidFill>
            </a:endParaRPr>
          </a:p>
          <a:p>
            <a:endParaRPr lang="tr-TR" b="1" dirty="0" smtClean="0">
              <a:solidFill>
                <a:srgbClr val="FF0000"/>
              </a:solidFill>
            </a:endParaRPr>
          </a:p>
          <a:p>
            <a:pPr marL="285750" indent="-285750">
              <a:buFont typeface="Arial" pitchFamily="34" charset="0"/>
              <a:buChar char="•"/>
            </a:pPr>
            <a:r>
              <a:rPr lang="tr-TR" b="1" dirty="0"/>
              <a:t> </a:t>
            </a:r>
            <a:r>
              <a:rPr lang="tr-TR" b="1" dirty="0">
                <a:solidFill>
                  <a:srgbClr val="FF0000"/>
                </a:solidFill>
              </a:rPr>
              <a:t>2 SUÇ TANIMI </a:t>
            </a:r>
            <a:r>
              <a:rPr lang="tr-TR" b="1" dirty="0" smtClean="0">
                <a:solidFill>
                  <a:srgbClr val="FF0000"/>
                </a:solidFill>
              </a:rPr>
              <a:t>KALDIRILMIŞTIR.</a:t>
            </a:r>
          </a:p>
          <a:p>
            <a:pPr marL="285750" indent="-285750">
              <a:buFont typeface="Arial" pitchFamily="34" charset="0"/>
              <a:buChar char="•"/>
            </a:pPr>
            <a:endParaRPr lang="tr-TR" b="1" dirty="0">
              <a:solidFill>
                <a:srgbClr val="FF0000"/>
              </a:solidFill>
            </a:endParaRPr>
          </a:p>
          <a:p>
            <a:pPr marL="285750" indent="-285750">
              <a:buFont typeface="Arial" pitchFamily="34" charset="0"/>
              <a:buChar char="•"/>
            </a:pPr>
            <a:r>
              <a:rPr lang="tr-TR" b="1" dirty="0" smtClean="0">
                <a:solidFill>
                  <a:srgbClr val="FF0000"/>
                </a:solidFill>
              </a:rPr>
              <a:t>7 FİİLİN CEZASI DEĞİŞMEMİŞTİR.</a:t>
            </a:r>
          </a:p>
          <a:p>
            <a:pPr marL="285750" indent="-285750">
              <a:buFont typeface="Arial" pitchFamily="34" charset="0"/>
              <a:buChar char="•"/>
            </a:pPr>
            <a:endParaRPr lang="tr-TR" b="1" dirty="0"/>
          </a:p>
          <a:p>
            <a:pPr marL="285750" indent="-285750">
              <a:buFont typeface="Arial" pitchFamily="34" charset="0"/>
              <a:buChar char="•"/>
            </a:pPr>
            <a:r>
              <a:rPr lang="tr-TR" b="1" dirty="0" smtClean="0">
                <a:solidFill>
                  <a:srgbClr val="FF0000"/>
                </a:solidFill>
              </a:rPr>
              <a:t>1 FİİLİN CEZASI İSE ARTIRILMIŞTIR.</a:t>
            </a:r>
            <a:endParaRPr lang="tr-TR" b="1" dirty="0">
              <a:solidFill>
                <a:srgbClr val="FF0000"/>
              </a:solidFill>
            </a:endParaRPr>
          </a:p>
        </p:txBody>
      </p:sp>
      <p:sp>
        <p:nvSpPr>
          <p:cNvPr id="5" name="Metin kutusu 4"/>
          <p:cNvSpPr txBox="1"/>
          <p:nvPr/>
        </p:nvSpPr>
        <p:spPr>
          <a:xfrm>
            <a:off x="1883199" y="764704"/>
            <a:ext cx="5562357" cy="461665"/>
          </a:xfrm>
          <a:prstGeom prst="rect">
            <a:avLst/>
          </a:prstGeom>
          <a:noFill/>
        </p:spPr>
        <p:txBody>
          <a:bodyPr wrap="none" rtlCol="0">
            <a:spAutoFit/>
          </a:bodyPr>
          <a:lstStyle/>
          <a:p>
            <a:pPr algn="ctr"/>
            <a:r>
              <a:rPr lang="tr-TR" sz="2400" b="1" dirty="0" smtClean="0">
                <a:solidFill>
                  <a:srgbClr val="C00000"/>
                </a:solidFill>
              </a:rPr>
              <a:t>SUÇ VE CEZALARA İLİŞKİN </a:t>
            </a:r>
            <a:r>
              <a:rPr lang="tr-TR" sz="2400" b="1" dirty="0">
                <a:solidFill>
                  <a:srgbClr val="C00000"/>
                </a:solidFill>
              </a:rPr>
              <a:t>DÜZENLEMELER</a:t>
            </a:r>
          </a:p>
        </p:txBody>
      </p:sp>
      <p:cxnSp>
        <p:nvCxnSpPr>
          <p:cNvPr id="6" name="Düz Bağlayıcı 5"/>
          <p:cNvCxnSpPr/>
          <p:nvPr/>
        </p:nvCxnSpPr>
        <p:spPr>
          <a:xfrm>
            <a:off x="1883199" y="1226369"/>
            <a:ext cx="5562357"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311731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extLst>
              <p:ext uri="{D42A27DB-BD31-4B8C-83A1-F6EECF244321}">
                <p14:modId xmlns:p14="http://schemas.microsoft.com/office/powerpoint/2010/main" val="1512294937"/>
              </p:ext>
            </p:extLst>
          </p:nvPr>
        </p:nvGraphicFramePr>
        <p:xfrm>
          <a:off x="285750" y="142875"/>
          <a:ext cx="8477250" cy="579438"/>
        </p:xfrm>
        <a:graphic>
          <a:graphicData uri="http://schemas.openxmlformats.org/drawingml/2006/table">
            <a:tbl>
              <a:tblPr firstRow="1" bandRow="1">
                <a:tableStyleId>{5C22544A-7EE6-4342-B048-85BDC9FD1C3A}</a:tableStyleId>
              </a:tblPr>
              <a:tblGrid>
                <a:gridCol w="8477250"/>
              </a:tblGrid>
              <a:tr h="579438">
                <a:tc>
                  <a:txBody>
                    <a:bodyPr/>
                    <a:lstStyle/>
                    <a:p>
                      <a:pPr algn="ctr"/>
                      <a:r>
                        <a:rPr lang="tr-TR" sz="1600" dirty="0" smtClean="0"/>
                        <a:t>ÜÇ AYDAN İKİ YILA KADAR</a:t>
                      </a:r>
                      <a:r>
                        <a:rPr lang="tr-TR" sz="1600" baseline="0" dirty="0" smtClean="0"/>
                        <a:t> HAPİS VEYA ADLİ PARA CEZASI GEREKTİREN FİİLLERİN YAPTIRIMININ İDARİ PARA CEZASINA DÖNÜŞTÜRÜLMESİ - 1</a:t>
                      </a:r>
                      <a:endParaRPr lang="tr-TR" sz="1800" dirty="0"/>
                    </a:p>
                  </a:txBody>
                  <a:tcPr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792984098"/>
              </p:ext>
            </p:extLst>
          </p:nvPr>
        </p:nvGraphicFramePr>
        <p:xfrm>
          <a:off x="285750" y="785813"/>
          <a:ext cx="8501062" cy="4803427"/>
        </p:xfrm>
        <a:graphic>
          <a:graphicData uri="http://schemas.openxmlformats.org/drawingml/2006/table">
            <a:tbl>
              <a:tblPr firstRow="1" bandRow="1" bandCol="1">
                <a:tableStyleId>{7DF18680-E054-41AD-8BC1-D1AEF772440D}</a:tableStyleId>
              </a:tblPr>
              <a:tblGrid>
                <a:gridCol w="3929033"/>
                <a:gridCol w="2428875"/>
                <a:gridCol w="2143154"/>
              </a:tblGrid>
              <a:tr h="365804">
                <a:tc>
                  <a:txBody>
                    <a:bodyPr/>
                    <a:lstStyle/>
                    <a:p>
                      <a:pPr algn="l"/>
                      <a:r>
                        <a:rPr lang="tr-TR" sz="1800" dirty="0" smtClean="0"/>
                        <a:t>CEZA</a:t>
                      </a:r>
                      <a:r>
                        <a:rPr lang="tr-TR" sz="1800" baseline="0" dirty="0" smtClean="0"/>
                        <a:t> GEREKTİREN FİİLLER</a:t>
                      </a:r>
                      <a:endParaRPr lang="tr-TR" sz="1800" dirty="0"/>
                    </a:p>
                  </a:txBody>
                  <a:tcPr marL="91439" marR="91439" marT="45725" marB="45725"/>
                </a:tc>
                <a:tc>
                  <a:txBody>
                    <a:bodyPr/>
                    <a:lstStyle/>
                    <a:p>
                      <a:pPr algn="l"/>
                      <a:r>
                        <a:rPr lang="tr-TR" sz="1800" dirty="0" smtClean="0"/>
                        <a:t>MEVCUT  ŞEKLİ</a:t>
                      </a:r>
                      <a:endParaRPr lang="tr-TR" sz="1800" dirty="0"/>
                    </a:p>
                  </a:txBody>
                  <a:tcPr marL="91439" marR="91439" marT="45725" marB="45725"/>
                </a:tc>
                <a:tc>
                  <a:txBody>
                    <a:bodyPr/>
                    <a:lstStyle/>
                    <a:p>
                      <a:pPr algn="l"/>
                      <a:r>
                        <a:rPr lang="tr-TR" sz="1800" dirty="0" smtClean="0"/>
                        <a:t>YAPILAN DEĞİŞİKLİK</a:t>
                      </a:r>
                      <a:endParaRPr lang="tr-TR" sz="1800" dirty="0"/>
                    </a:p>
                  </a:txBody>
                  <a:tcPr marL="91439" marR="91439" marT="45725" marB="45725"/>
                </a:tc>
              </a:tr>
              <a:tr h="823058">
                <a:tc>
                  <a:txBody>
                    <a:bodyPr/>
                    <a:lstStyle/>
                    <a:p>
                      <a:pPr algn="l"/>
                      <a:r>
                        <a:rPr lang="tr-TR" sz="1400" dirty="0" smtClean="0"/>
                        <a:t>1- TESCİL VE KAYIT İÇİN</a:t>
                      </a:r>
                      <a:r>
                        <a:rPr lang="tr-TR" sz="1400" baseline="0" dirty="0" smtClean="0"/>
                        <a:t> </a:t>
                      </a:r>
                      <a:r>
                        <a:rPr lang="tr-TR" sz="1400" dirty="0" smtClean="0"/>
                        <a:t>GERÇEĞE AYKIRI BEYANDA BULUNMAK (38/1)</a:t>
                      </a:r>
                      <a:endParaRPr lang="tr-TR" sz="1400" b="1" dirty="0"/>
                    </a:p>
                  </a:txBody>
                  <a:tcPr marL="91439" marR="91439"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5" marB="45725"/>
                </a:tc>
                <a:tc>
                  <a:txBody>
                    <a:bodyPr/>
                    <a:lstStyle/>
                    <a:p>
                      <a:pPr algn="l"/>
                      <a:r>
                        <a:rPr lang="tr-TR" sz="1400" dirty="0" smtClean="0"/>
                        <a:t>İKİBİN TÜRK LİRASI</a:t>
                      </a:r>
                      <a:r>
                        <a:rPr lang="tr-TR" sz="1400" baseline="0" dirty="0" smtClean="0"/>
                        <a:t> İDARİ PARA CEZASI</a:t>
                      </a:r>
                      <a:endParaRPr lang="tr-TR" sz="1400" b="1" dirty="0"/>
                    </a:p>
                  </a:txBody>
                  <a:tcPr marL="91439" marR="91439" marT="45725" marB="45725"/>
                </a:tc>
              </a:tr>
              <a:tr h="1166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2- </a:t>
                      </a:r>
                      <a:r>
                        <a:rPr lang="tr-TR" sz="1400" kern="1200" dirty="0" smtClean="0"/>
                        <a:t>TACİRİN, TİCARİ İŞLETMESİNE İLİŞKİN İŞLEMLERİ, TİCARET UNVANIYLA YAPMAMASI VE İŞLETMESİYLE İLGİLİ SENETLERLE DİĞER BELGELERİ BU UNVAN ALTINDA İMZALAMAMASI (39/1)</a:t>
                      </a:r>
                    </a:p>
                    <a:p>
                      <a:pPr algn="l"/>
                      <a:endParaRPr lang="tr-TR" sz="1400" dirty="0"/>
                    </a:p>
                  </a:txBody>
                  <a:tcPr marL="91439" marR="91439"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5" marB="45725"/>
                </a:tc>
                <a:tc>
                  <a:txBody>
                    <a:bodyPr/>
                    <a:lstStyle/>
                    <a:p>
                      <a:pPr algn="l"/>
                      <a:r>
                        <a:rPr lang="tr-TR" sz="1400" dirty="0" smtClean="0"/>
                        <a:t>İKİBİN TÜRK LİRASI</a:t>
                      </a:r>
                      <a:r>
                        <a:rPr lang="tr-TR" sz="1400" baseline="0" dirty="0" smtClean="0"/>
                        <a:t> İDARİ PARA CEZASI</a:t>
                      </a:r>
                      <a:endParaRPr lang="tr-TR" sz="1400" b="1" dirty="0"/>
                    </a:p>
                  </a:txBody>
                  <a:tcPr marL="91439" marR="91439" marT="45725" marB="45725"/>
                </a:tc>
              </a:tr>
              <a:tr h="936104">
                <a:tc>
                  <a:txBody>
                    <a:bodyPr/>
                    <a:lstStyle/>
                    <a:p>
                      <a:pPr algn="l"/>
                      <a:r>
                        <a:rPr lang="tr-TR" sz="1400" kern="1200" dirty="0" smtClean="0"/>
                        <a:t>3- TESCİL EDİLEN TİCARET UNVANININ, TİCARİ İŞLETMENİN GÖRÜLEBİLECEK BİR YERİNE OKUNAKLI BİR ŞEKİLDE YAZILMAMASI (39/2)</a:t>
                      </a:r>
                      <a:endParaRPr lang="tr-TR" sz="1400" b="1" dirty="0"/>
                    </a:p>
                  </a:txBody>
                  <a:tcPr marL="91439" marR="91439"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5" marB="45725"/>
                </a:tc>
                <a:tc>
                  <a:txBody>
                    <a:bodyPr/>
                    <a:lstStyle/>
                    <a:p>
                      <a:pPr algn="l"/>
                      <a:r>
                        <a:rPr lang="tr-TR" sz="1400" dirty="0" smtClean="0"/>
                        <a:t>İKİBİN TÜRK LİRASI</a:t>
                      </a:r>
                      <a:r>
                        <a:rPr lang="tr-TR" sz="1400" baseline="0" dirty="0" smtClean="0"/>
                        <a:t> İDARİ PARA CEZASI</a:t>
                      </a:r>
                      <a:endParaRPr lang="tr-TR" sz="1400" b="1" dirty="0"/>
                    </a:p>
                  </a:txBody>
                  <a:tcPr marL="91439" marR="91439" marT="45725" marB="45725"/>
                </a:tc>
              </a:tr>
              <a:tr h="1512168">
                <a:tc>
                  <a:txBody>
                    <a:bodyPr/>
                    <a:lstStyle/>
                    <a:p>
                      <a:pPr algn="l"/>
                      <a:r>
                        <a:rPr lang="tr-TR" sz="1400" dirty="0" smtClean="0"/>
                        <a:t>4-</a:t>
                      </a:r>
                      <a:r>
                        <a:rPr lang="tr-TR" sz="1400" baseline="0" dirty="0" smtClean="0"/>
                        <a:t> TİCARİ MEKTUPLARDA VE TİCARİ DEFTERLERİN DAYANAĞINI OLUŞTURAN BELGELERDE TİCARET UNVANININ, İŞLETMENİN MERKEZİNİN, TİCARET SİCİL NUMARASININ VE ŞİRKET İNTERNET SİTESİ OLUŞTURMA YÜKÜMLÜLÜĞÜNE TABİ İSE İNTERNET SİTESİ ADRESİNİN GÖSTERİLMEMESİ (39/2)</a:t>
                      </a:r>
                      <a:endParaRPr lang="tr-TR" sz="1400" b="1" dirty="0"/>
                    </a:p>
                  </a:txBody>
                  <a:tcPr marL="91439" marR="91439"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5" marB="45725"/>
                </a:tc>
                <a:tc>
                  <a:txBody>
                    <a:bodyPr/>
                    <a:lstStyle/>
                    <a:p>
                      <a:pPr algn="l"/>
                      <a:r>
                        <a:rPr lang="tr-TR" sz="1400" dirty="0" smtClean="0"/>
                        <a:t>İKİBİN TÜRK LİRASI</a:t>
                      </a:r>
                      <a:r>
                        <a:rPr lang="tr-TR" sz="1400" baseline="0" dirty="0" smtClean="0"/>
                        <a:t> İDARİ PARA CEZASI</a:t>
                      </a:r>
                      <a:endParaRPr lang="tr-TR" sz="1400" b="1" dirty="0"/>
                    </a:p>
                  </a:txBody>
                  <a:tcPr marL="91439" marR="91439" marT="45725" marB="45725"/>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3383999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extLst>
              <p:ext uri="{D42A27DB-BD31-4B8C-83A1-F6EECF244321}">
                <p14:modId xmlns:p14="http://schemas.microsoft.com/office/powerpoint/2010/main" val="4159897937"/>
              </p:ext>
            </p:extLst>
          </p:nvPr>
        </p:nvGraphicFramePr>
        <p:xfrm>
          <a:off x="285750" y="785813"/>
          <a:ext cx="8643938" cy="5235475"/>
        </p:xfrm>
        <a:graphic>
          <a:graphicData uri="http://schemas.openxmlformats.org/drawingml/2006/table">
            <a:tbl>
              <a:tblPr firstRow="1" bandRow="1">
                <a:tableStyleId>{7DF18680-E054-41AD-8BC1-D1AEF772440D}</a:tableStyleId>
              </a:tblPr>
              <a:tblGrid>
                <a:gridCol w="3849791"/>
                <a:gridCol w="2614973"/>
                <a:gridCol w="2179174"/>
              </a:tblGrid>
              <a:tr h="428670">
                <a:tc>
                  <a:txBody>
                    <a:bodyPr/>
                    <a:lstStyle/>
                    <a:p>
                      <a:pPr algn="l"/>
                      <a:r>
                        <a:rPr lang="tr-TR" sz="1800" dirty="0" smtClean="0"/>
                        <a:t>CEZA</a:t>
                      </a:r>
                      <a:r>
                        <a:rPr lang="tr-TR" sz="1800" baseline="0" dirty="0" smtClean="0"/>
                        <a:t> GEREKTİREN FİİLLER</a:t>
                      </a:r>
                      <a:endParaRPr lang="tr-TR" sz="1800" dirty="0"/>
                    </a:p>
                  </a:txBody>
                  <a:tcPr marT="45724" marB="45724"/>
                </a:tc>
                <a:tc>
                  <a:txBody>
                    <a:bodyPr/>
                    <a:lstStyle/>
                    <a:p>
                      <a:pPr algn="l"/>
                      <a:r>
                        <a:rPr lang="tr-TR" sz="1800" dirty="0" smtClean="0"/>
                        <a:t>MEVCUT  ŞEKLİ</a:t>
                      </a:r>
                      <a:endParaRPr lang="tr-TR" sz="1800" dirty="0"/>
                    </a:p>
                  </a:txBody>
                  <a:tcPr marT="45724" marB="45724"/>
                </a:tc>
                <a:tc>
                  <a:txBody>
                    <a:bodyPr/>
                    <a:lstStyle/>
                    <a:p>
                      <a:pPr algn="l"/>
                      <a:r>
                        <a:rPr lang="tr-TR" sz="1800" dirty="0" smtClean="0"/>
                        <a:t>YAPILAN DEĞİŞİKLİK</a:t>
                      </a:r>
                      <a:endParaRPr lang="tr-TR" sz="1800" dirty="0"/>
                    </a:p>
                  </a:txBody>
                  <a:tcPr marT="45724" marB="45724"/>
                </a:tc>
              </a:tr>
              <a:tr h="643005">
                <a:tc>
                  <a:txBody>
                    <a:bodyPr/>
                    <a:lstStyle/>
                    <a:p>
                      <a:pPr algn="l"/>
                      <a:r>
                        <a:rPr lang="tr-TR" sz="1400" dirty="0" smtClean="0"/>
                        <a:t>5- BELGELERDE GÖSTERİLECEK BİLGİLERİN İNTERNET</a:t>
                      </a:r>
                      <a:r>
                        <a:rPr lang="tr-TR" sz="1400" baseline="0" dirty="0" smtClean="0"/>
                        <a:t> SİTESİNDE YAYINLANMAMASI (39/2)</a:t>
                      </a:r>
                      <a:endParaRPr lang="tr-TR" sz="1400" b="1" dirty="0"/>
                    </a:p>
                  </a:txBody>
                  <a:tcPr marT="45724" marB="45724"/>
                </a:tc>
                <a:tc>
                  <a:txBody>
                    <a:bodyPr/>
                    <a:lstStyle/>
                    <a:p>
                      <a:pPr algn="l"/>
                      <a:r>
                        <a:rPr lang="tr-TR" sz="1400" dirty="0" smtClean="0"/>
                        <a:t>ÜÇ AYDAN</a:t>
                      </a:r>
                      <a:r>
                        <a:rPr lang="tr-TR" sz="1400" baseline="0" dirty="0" smtClean="0"/>
                        <a:t> İKİ YILA KADAR HAPİS VEYA ADLİ PARA CEZASI</a:t>
                      </a:r>
                      <a:endParaRPr lang="tr-TR" sz="1400" b="1" dirty="0"/>
                    </a:p>
                  </a:txBody>
                  <a:tcPr marT="45724" marB="45724"/>
                </a:tc>
                <a:tc>
                  <a:txBody>
                    <a:bodyPr/>
                    <a:lstStyle/>
                    <a:p>
                      <a:pPr algn="l"/>
                      <a:r>
                        <a:rPr lang="tr-TR" sz="1400" dirty="0" smtClean="0"/>
                        <a:t>İKİBİN TÜRK LİRASI</a:t>
                      </a:r>
                      <a:r>
                        <a:rPr lang="tr-TR" sz="1400" baseline="0" dirty="0" smtClean="0"/>
                        <a:t> İDARİ PARA CEZASI</a:t>
                      </a:r>
                      <a:endParaRPr lang="tr-TR" sz="1400" b="1" dirty="0"/>
                    </a:p>
                  </a:txBody>
                  <a:tcPr marT="45724" marB="45724"/>
                </a:tc>
              </a:tr>
              <a:tr h="1000230">
                <a:tc>
                  <a:txBody>
                    <a:bodyPr/>
                    <a:lstStyle/>
                    <a:p>
                      <a:pPr algn="l"/>
                      <a:r>
                        <a:rPr lang="tr-TR" sz="1400" kern="1200" dirty="0" smtClean="0"/>
                        <a:t>6-TACİRİN, TİCARİ İŞLETMENİN AÇILDIĞI GÜNDEN İTİBAREN ONBEŞ GÜN İÇİNDE, TİCARİ İŞLETMESİNİ VE SEÇTİĞİ TİCARET UNVANINI TESCİL VE İLAN ETTİRMEMESİ (40/1) </a:t>
                      </a:r>
                      <a:endParaRPr lang="tr-TR" sz="1400" b="1" dirty="0"/>
                    </a:p>
                  </a:txBody>
                  <a:tcPr marT="45724" marB="45724"/>
                </a:tc>
                <a:tc>
                  <a:txBody>
                    <a:bodyPr/>
                    <a:lstStyle/>
                    <a:p>
                      <a:pPr algn="l"/>
                      <a:r>
                        <a:rPr lang="tr-TR" sz="1400" dirty="0" smtClean="0"/>
                        <a:t>ÜÇ AYDAN</a:t>
                      </a:r>
                      <a:r>
                        <a:rPr lang="tr-TR" sz="1400" baseline="0" dirty="0" smtClean="0"/>
                        <a:t> İKİ YILA KADAR HAPİS VEYA ADLİ PARA CEZASI</a:t>
                      </a:r>
                      <a:endParaRPr lang="tr-TR" sz="1400" b="1" dirty="0"/>
                    </a:p>
                  </a:txBody>
                  <a:tcPr marT="45724" marB="45724"/>
                </a:tc>
                <a:tc>
                  <a:txBody>
                    <a:bodyPr/>
                    <a:lstStyle/>
                    <a:p>
                      <a:pPr algn="l"/>
                      <a:r>
                        <a:rPr lang="tr-TR" sz="1400" dirty="0" smtClean="0"/>
                        <a:t>İKİBİN TÜRK LİRASI</a:t>
                      </a:r>
                      <a:r>
                        <a:rPr lang="tr-TR" sz="1400" baseline="0" dirty="0" smtClean="0"/>
                        <a:t> İDARİ PARA CEZASI</a:t>
                      </a:r>
                      <a:endParaRPr lang="tr-TR" sz="1400" b="1" dirty="0"/>
                    </a:p>
                  </a:txBody>
                  <a:tcPr marT="45724" marB="45724"/>
                </a:tc>
              </a:tr>
              <a:tr h="1000230">
                <a:tc>
                  <a:txBody>
                    <a:bodyPr/>
                    <a:lstStyle/>
                    <a:p>
                      <a:pPr algn="l"/>
                      <a:r>
                        <a:rPr lang="tr-TR" sz="1400" kern="1200" dirty="0" smtClean="0"/>
                        <a:t>7-TACİRİN KULLANACAĞI TİCARET UNVANINI VE BUNUN ALTINA ATACAĞI İMZAYI NOTERE ONAYLATTIRDIKTAN SONRA SİCİL MÜDÜRLÜĞÜNE VERMEMESİ(40/2)</a:t>
                      </a:r>
                      <a:endParaRPr lang="tr-TR" sz="1400" b="1" dirty="0"/>
                    </a:p>
                  </a:txBody>
                  <a:tcPr marT="45724" marB="45724"/>
                </a:tc>
                <a:tc>
                  <a:txBody>
                    <a:bodyPr/>
                    <a:lstStyle/>
                    <a:p>
                      <a:pPr algn="l"/>
                      <a:r>
                        <a:rPr lang="tr-TR" sz="1400" dirty="0" smtClean="0"/>
                        <a:t>ÜÇ AYDAN</a:t>
                      </a:r>
                      <a:r>
                        <a:rPr lang="tr-TR" sz="1400" baseline="0" dirty="0" smtClean="0"/>
                        <a:t> İKİ YILA KADAR HAPİS VEYA ADLİ PARA CEZASI</a:t>
                      </a:r>
                      <a:endParaRPr lang="tr-TR" sz="1400" b="1" dirty="0"/>
                    </a:p>
                  </a:txBody>
                  <a:tcPr marT="45724" marB="45724"/>
                </a:tc>
                <a:tc>
                  <a:txBody>
                    <a:bodyPr/>
                    <a:lstStyle/>
                    <a:p>
                      <a:pPr algn="l"/>
                      <a:r>
                        <a:rPr lang="tr-TR" sz="1400" dirty="0" smtClean="0"/>
                        <a:t>İKİBİN TÜRK LİRASI</a:t>
                      </a:r>
                      <a:r>
                        <a:rPr lang="tr-TR" sz="1400" baseline="0" dirty="0" smtClean="0"/>
                        <a:t> İDARİ PARA CEZASI</a:t>
                      </a:r>
                      <a:endParaRPr lang="tr-TR" sz="1400" b="1" dirty="0"/>
                    </a:p>
                  </a:txBody>
                  <a:tcPr marT="45724" marB="45724"/>
                </a:tc>
              </a:tr>
              <a:tr h="857340">
                <a:tc>
                  <a:txBody>
                    <a:bodyPr/>
                    <a:lstStyle/>
                    <a:p>
                      <a:pPr algn="l"/>
                      <a:r>
                        <a:rPr lang="tr-TR" sz="1400" kern="1200" dirty="0" smtClean="0"/>
                        <a:t>8- MERKEZİ TÜRKİYE’DE BULUNAN TİCARİ İŞLETMELERİN ŞUBELERİNİN TİCARET SİCİLİNE TESCİL VE İLAN ETTİRİLMEMESİ (40/3) </a:t>
                      </a:r>
                      <a:endParaRPr lang="tr-TR" sz="1400" dirty="0"/>
                    </a:p>
                  </a:txBody>
                  <a:tcPr marT="45724" marB="45724"/>
                </a:tc>
                <a:tc>
                  <a:txBody>
                    <a:bodyPr/>
                    <a:lstStyle/>
                    <a:p>
                      <a:pPr algn="l"/>
                      <a:r>
                        <a:rPr lang="tr-TR" sz="1400" dirty="0" smtClean="0"/>
                        <a:t>ÜÇ AYDAN</a:t>
                      </a:r>
                      <a:r>
                        <a:rPr lang="tr-TR" sz="1400" baseline="0" dirty="0" smtClean="0"/>
                        <a:t> İKİ YILA KADAR HAPİS VEYA ADLİ PARA CEZASI</a:t>
                      </a:r>
                      <a:endParaRPr lang="tr-TR" sz="1400" b="1" dirty="0"/>
                    </a:p>
                  </a:txBody>
                  <a:tcPr marT="45724" marB="45724"/>
                </a:tc>
                <a:tc>
                  <a:txBody>
                    <a:bodyPr/>
                    <a:lstStyle/>
                    <a:p>
                      <a:pPr algn="l"/>
                      <a:r>
                        <a:rPr lang="tr-TR" sz="1400" dirty="0" smtClean="0"/>
                        <a:t>İKİBİN TÜRK LİRASI</a:t>
                      </a:r>
                      <a:r>
                        <a:rPr lang="tr-TR" sz="1400" baseline="0" dirty="0" smtClean="0"/>
                        <a:t> İDARİ PARA CEZASI</a:t>
                      </a:r>
                      <a:endParaRPr lang="tr-TR" sz="1400" b="1" dirty="0"/>
                    </a:p>
                  </a:txBody>
                  <a:tcPr marT="45724" marB="45724"/>
                </a:tc>
              </a:tr>
              <a:tr h="1306000">
                <a:tc>
                  <a:txBody>
                    <a:bodyPr/>
                    <a:lstStyle/>
                    <a:p>
                      <a:pPr algn="l"/>
                      <a:r>
                        <a:rPr lang="tr-TR" sz="1400" kern="1200" dirty="0" smtClean="0"/>
                        <a:t>9-MERKEZLERİ TÜRKİYE DIŞINDA BULUNAN TİCARİ İŞLETMELERİN TÜRKİYE’DEKİ ŞUBELERİNİN TESCİL ETTİRİLMEMESİ, BU ŞUBELER İÇİN YERLEŞİM YERİ TÜRKİYE’DE BULUNAN TAM YETKİLİ BİR TİCARİ MÜMESSİL ATANMAMASI (40/4)</a:t>
                      </a:r>
                      <a:endParaRPr lang="tr-TR" sz="1400" b="1" dirty="0"/>
                    </a:p>
                  </a:txBody>
                  <a:tcPr marT="45724" marB="45724"/>
                </a:tc>
                <a:tc>
                  <a:txBody>
                    <a:bodyPr/>
                    <a:lstStyle/>
                    <a:p>
                      <a:pPr algn="l"/>
                      <a:r>
                        <a:rPr lang="tr-TR" sz="1400" dirty="0" smtClean="0"/>
                        <a:t>ÜÇ AYDAN</a:t>
                      </a:r>
                      <a:r>
                        <a:rPr lang="tr-TR" sz="1400" baseline="0" dirty="0" smtClean="0"/>
                        <a:t> İKİ YILA KADAR HAPİS VEYA ADLİ PARA CEZASI</a:t>
                      </a:r>
                      <a:endParaRPr lang="tr-TR" sz="1400" b="1" dirty="0"/>
                    </a:p>
                  </a:txBody>
                  <a:tcPr marT="45724" marB="45724"/>
                </a:tc>
                <a:tc>
                  <a:txBody>
                    <a:bodyPr/>
                    <a:lstStyle/>
                    <a:p>
                      <a:pPr algn="l"/>
                      <a:r>
                        <a:rPr lang="tr-TR" sz="1400" dirty="0" smtClean="0"/>
                        <a:t>İKİBİN TÜRK LİRASI</a:t>
                      </a:r>
                      <a:r>
                        <a:rPr lang="tr-TR" sz="1400" baseline="0" dirty="0" smtClean="0"/>
                        <a:t> İDARİ PARA CEZASI</a:t>
                      </a:r>
                      <a:endParaRPr lang="tr-TR" sz="1400" b="1" dirty="0"/>
                    </a:p>
                  </a:txBody>
                  <a:tcPr marT="45724" marB="45724"/>
                </a:tc>
              </a:tr>
            </a:tbl>
          </a:graphicData>
        </a:graphic>
      </p:graphicFrame>
      <p:graphicFrame>
        <p:nvGraphicFramePr>
          <p:cNvPr id="6" name="5 Tablo"/>
          <p:cNvGraphicFramePr>
            <a:graphicFrameLocks noGrp="1"/>
          </p:cNvGraphicFramePr>
          <p:nvPr/>
        </p:nvGraphicFramePr>
        <p:xfrm>
          <a:off x="285750" y="142875"/>
          <a:ext cx="8643938" cy="579438"/>
        </p:xfrm>
        <a:graphic>
          <a:graphicData uri="http://schemas.openxmlformats.org/drawingml/2006/table">
            <a:tbl>
              <a:tblPr firstRow="1" bandRow="1">
                <a:tableStyleId>{5C22544A-7EE6-4342-B048-85BDC9FD1C3A}</a:tableStyleId>
              </a:tblPr>
              <a:tblGrid>
                <a:gridCol w="8643938"/>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DÖNÜŞTÜRÜLMESİ-2</a:t>
                      </a:r>
                      <a:endParaRPr lang="tr-TR" sz="1600" dirty="0" smtClean="0"/>
                    </a:p>
                  </a:txBody>
                  <a:tcPr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99839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DÖNÜŞTÜRÜLMESİ-3</a:t>
                      </a:r>
                      <a:endParaRPr lang="tr-TR" sz="1600" dirty="0" smtClean="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474128857"/>
              </p:ext>
            </p:extLst>
          </p:nvPr>
        </p:nvGraphicFramePr>
        <p:xfrm>
          <a:off x="142875" y="785813"/>
          <a:ext cx="8786812" cy="5235475"/>
        </p:xfrm>
        <a:graphic>
          <a:graphicData uri="http://schemas.openxmlformats.org/drawingml/2006/table">
            <a:tbl>
              <a:tblPr firstRow="1" bandRow="1">
                <a:tableStyleId>{7DF18680-E054-41AD-8BC1-D1AEF772440D}</a:tableStyleId>
              </a:tblPr>
              <a:tblGrid>
                <a:gridCol w="4061101"/>
                <a:gridCol w="2510518"/>
                <a:gridCol w="2215193"/>
              </a:tblGrid>
              <a:tr h="435632">
                <a:tc>
                  <a:txBody>
                    <a:bodyPr/>
                    <a:lstStyle/>
                    <a:p>
                      <a:pPr algn="l"/>
                      <a:r>
                        <a:rPr lang="tr-TR" sz="1800" dirty="0" smtClean="0"/>
                        <a:t>CEZA</a:t>
                      </a:r>
                      <a:r>
                        <a:rPr lang="tr-TR" sz="1800" baseline="0" dirty="0" smtClean="0"/>
                        <a:t> GEREKTİREN FİİLLER</a:t>
                      </a:r>
                      <a:endParaRPr lang="tr-TR" sz="1800" dirty="0"/>
                    </a:p>
                  </a:txBody>
                  <a:tcPr marL="91439" marR="91439"/>
                </a:tc>
                <a:tc>
                  <a:txBody>
                    <a:bodyPr/>
                    <a:lstStyle/>
                    <a:p>
                      <a:pPr algn="l"/>
                      <a:r>
                        <a:rPr lang="tr-TR" sz="1800" dirty="0" smtClean="0"/>
                        <a:t>MEVCUT  ŞEKLİ</a:t>
                      </a:r>
                      <a:endParaRPr lang="tr-TR" sz="1800" dirty="0"/>
                    </a:p>
                  </a:txBody>
                  <a:tcPr marL="91439" marR="91439"/>
                </a:tc>
                <a:tc>
                  <a:txBody>
                    <a:bodyPr/>
                    <a:lstStyle/>
                    <a:p>
                      <a:pPr algn="l"/>
                      <a:r>
                        <a:rPr lang="tr-TR" sz="1800" dirty="0" smtClean="0"/>
                        <a:t>YAPILAN DEĞİŞİKLİK</a:t>
                      </a:r>
                      <a:endParaRPr lang="tr-TR" sz="1800" dirty="0"/>
                    </a:p>
                  </a:txBody>
                  <a:tcPr marL="91439" marR="91439"/>
                </a:tc>
              </a:tr>
              <a:tr h="983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10-GERÇEK KİŞİ TACİRİN TİCARET UNVANINDAKİ ADININ VE SOYADININ KISALTILARAK YAZILMASI (41)</a:t>
                      </a:r>
                    </a:p>
                    <a:p>
                      <a:pPr algn="l"/>
                      <a:endParaRPr lang="tr-TR" sz="1600" b="1" dirty="0"/>
                    </a:p>
                  </a:txBody>
                  <a:tcPr marL="91439" marR="91439"/>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a:tc>
                <a:tc>
                  <a:txBody>
                    <a:bodyPr/>
                    <a:lstStyle/>
                    <a:p>
                      <a:pPr algn="l"/>
                      <a:r>
                        <a:rPr lang="tr-TR" sz="1600" dirty="0" smtClean="0"/>
                        <a:t>İKİBİN TÜRK LİRASI</a:t>
                      </a:r>
                      <a:r>
                        <a:rPr lang="tr-TR" sz="1600" baseline="0" dirty="0" smtClean="0"/>
                        <a:t> İDARİ PARA CEZASI</a:t>
                      </a:r>
                      <a:endParaRPr lang="tr-TR" sz="1600" b="1" dirty="0"/>
                    </a:p>
                  </a:txBody>
                  <a:tcPr marL="91439" marR="91439"/>
                </a:tc>
              </a:tr>
              <a:tr h="1428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11-KOLLEKTİF ŞİRKETİN TİCARET UNVANINDA, BÜTÜN ORTAKLARIN VEYA ORTAKLARDAN EN AZ BİRİNİN ADI VE SOYADIYLA ŞİRKETİN VE TÜRÜNÜ GÖSTERECEK BİR İBAREYE YER VERİLMEMESİ (42/1). </a:t>
                      </a:r>
                    </a:p>
                    <a:p>
                      <a:pPr algn="l"/>
                      <a:endParaRPr lang="tr-TR" sz="1600" b="1" dirty="0"/>
                    </a:p>
                  </a:txBody>
                  <a:tcPr marL="91439" marR="91439"/>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a:tc>
                <a:tc>
                  <a:txBody>
                    <a:bodyPr/>
                    <a:lstStyle/>
                    <a:p>
                      <a:pPr algn="l"/>
                      <a:r>
                        <a:rPr lang="tr-TR" sz="1600" dirty="0" smtClean="0"/>
                        <a:t>İKİBİN TÜRK LİRASI</a:t>
                      </a:r>
                      <a:r>
                        <a:rPr lang="tr-TR" sz="1600" baseline="0" dirty="0" smtClean="0"/>
                        <a:t> İDARİ PARA CEZASI</a:t>
                      </a:r>
                      <a:endParaRPr lang="tr-TR" sz="1600" b="1" dirty="0"/>
                    </a:p>
                  </a:txBody>
                  <a:tcPr marL="91439" marR="91439"/>
                </a:tc>
              </a:tr>
              <a:tr h="2178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12-ADİ VEYA SERMAYESİ PAYLARA BÖLÜNMÜŞ KOMANDİT ŞİRKETLERİN TİCARET UNVANLARINDA, KOMANDİTE ORTAKLARDAN EN AZ BİRİNİN ADININ VE SOYADININ, ŞİRKETİN VE TÜRÜNÜN GÖSTERİLMEMESİ,</a:t>
                      </a:r>
                      <a:r>
                        <a:rPr lang="tr-TR" sz="1600" kern="1200" baseline="0" dirty="0" smtClean="0"/>
                        <a:t> </a:t>
                      </a:r>
                      <a:r>
                        <a:rPr lang="tr-TR" sz="1600" kern="1200" dirty="0" smtClean="0"/>
                        <a:t>BU ŞİRKETLERİN TİCARET UNVANLARINDA KOMANDİTER ORTAKLARIN ADLARI VE SOYADLARINA YER VERİLMESİ (42/2). </a:t>
                      </a:r>
                    </a:p>
                  </a:txBody>
                  <a:tcPr marL="91439" marR="91439"/>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a:tc>
                <a:tc>
                  <a:txBody>
                    <a:bodyPr/>
                    <a:lstStyle/>
                    <a:p>
                      <a:pPr algn="l"/>
                      <a:r>
                        <a:rPr lang="tr-TR" sz="1600" dirty="0" smtClean="0"/>
                        <a:t>İKİBİN TÜRK LİRASI</a:t>
                      </a:r>
                      <a:r>
                        <a:rPr lang="tr-TR" sz="1600" baseline="0" dirty="0" smtClean="0"/>
                        <a:t> İDARİ PARA CEZASI</a:t>
                      </a:r>
                      <a:endParaRPr lang="tr-TR" sz="1600" b="1" dirty="0"/>
                    </a:p>
                  </a:txBody>
                  <a:tcPr marL="91439" marR="91439"/>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1439286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extLst>
              <p:ext uri="{D42A27DB-BD31-4B8C-83A1-F6EECF244321}">
                <p14:modId xmlns:p14="http://schemas.microsoft.com/office/powerpoint/2010/main" val="992077174"/>
              </p:ext>
            </p:extLst>
          </p:nvPr>
        </p:nvGraphicFramePr>
        <p:xfrm>
          <a:off x="142875" y="714375"/>
          <a:ext cx="8749605" cy="5800045"/>
        </p:xfrm>
        <a:graphic>
          <a:graphicData uri="http://schemas.openxmlformats.org/drawingml/2006/table">
            <a:tbl>
              <a:tblPr firstRow="1" bandRow="1">
                <a:tableStyleId>{7DF18680-E054-41AD-8BC1-D1AEF772440D}</a:tableStyleId>
              </a:tblPr>
              <a:tblGrid>
                <a:gridCol w="4445362"/>
                <a:gridCol w="2178985"/>
                <a:gridCol w="2125258"/>
              </a:tblGrid>
              <a:tr h="469637">
                <a:tc>
                  <a:txBody>
                    <a:bodyPr/>
                    <a:lstStyle/>
                    <a:p>
                      <a:pPr algn="l"/>
                      <a:r>
                        <a:rPr lang="tr-TR" sz="1800" dirty="0" smtClean="0"/>
                        <a:t>CEZA</a:t>
                      </a:r>
                      <a:r>
                        <a:rPr lang="tr-TR" sz="1800" baseline="0" dirty="0" smtClean="0"/>
                        <a:t> GEREKTİREN FİİLLER</a:t>
                      </a:r>
                      <a:endParaRPr lang="tr-TR" sz="1800" dirty="0"/>
                    </a:p>
                  </a:txBody>
                  <a:tcPr marT="45716" marB="45716"/>
                </a:tc>
                <a:tc>
                  <a:txBody>
                    <a:bodyPr/>
                    <a:lstStyle/>
                    <a:p>
                      <a:pPr algn="l"/>
                      <a:r>
                        <a:rPr lang="tr-TR" sz="1800" dirty="0" smtClean="0"/>
                        <a:t>MEVCUT  ŞEKLİ</a:t>
                      </a:r>
                      <a:endParaRPr lang="tr-TR" sz="1800" dirty="0"/>
                    </a:p>
                  </a:txBody>
                  <a:tcPr marT="45716" marB="45716"/>
                </a:tc>
                <a:tc>
                  <a:txBody>
                    <a:bodyPr/>
                    <a:lstStyle/>
                    <a:p>
                      <a:pPr algn="l"/>
                      <a:r>
                        <a:rPr lang="tr-TR" sz="1800" dirty="0" smtClean="0"/>
                        <a:t>YAPILAN DEĞİŞİKLİK</a:t>
                      </a:r>
                      <a:endParaRPr lang="tr-TR" sz="1800" dirty="0"/>
                    </a:p>
                  </a:txBody>
                  <a:tcPr marT="45716" marB="45716"/>
                </a:tc>
              </a:tr>
              <a:tr h="2605028">
                <a:tc>
                  <a:txBody>
                    <a:bodyPr/>
                    <a:lstStyle/>
                    <a:p>
                      <a:pPr algn="l"/>
                      <a:r>
                        <a:rPr lang="tr-TR" sz="1600" kern="1200" dirty="0" smtClean="0"/>
                        <a:t>13-ANONİM, LİMİTED VE KOOPERATİF ŞİRKETLERİN, TİCARET UNVANLARINDA İŞLETME KONUSUNUN GÖSTERİLMEMESİ, TİCARET UNVANLARINDA, “ANONİM ŞİRKET”, “LİMİTED ŞİRKET” VE “KOOPERATİF” KELİMELERİNİN BULUNMAMASI, BU ŞİRKETLERİN TİCARET UNVANINDA, GERÇEK BİR KİŞİNİN ADI VEYA SOYADI YER ALDIĞI TAKDİRDE, ŞİRKET TÜRÜNÜ GÖSTEREN İBARELERİN, BAŞ HARFLERLE VEYA BAŞKA BİR ŞEKİLDE KISALTMA YAPILARAK YAZILMASI (43). </a:t>
                      </a:r>
                    </a:p>
                    <a:p>
                      <a:pPr algn="l"/>
                      <a:endParaRPr lang="tr-TR" sz="1600" b="1" dirty="0"/>
                    </a:p>
                  </a:txBody>
                  <a:tcPr marT="45716" marB="45716"/>
                </a:tc>
                <a:tc>
                  <a:txBody>
                    <a:bodyPr/>
                    <a:lstStyle/>
                    <a:p>
                      <a:pPr algn="l"/>
                      <a:r>
                        <a:rPr lang="tr-TR" sz="1600" dirty="0" smtClean="0"/>
                        <a:t>ÜÇ AYDAN</a:t>
                      </a:r>
                      <a:r>
                        <a:rPr lang="tr-TR" sz="1600" baseline="0" dirty="0" smtClean="0"/>
                        <a:t> İKİ YILA KADAR HAPİS VEYA ADLİ PARA CEZASI</a:t>
                      </a:r>
                      <a:endParaRPr lang="tr-TR" sz="1600" b="1" dirty="0"/>
                    </a:p>
                  </a:txBody>
                  <a:tcPr marT="45716" marB="45716"/>
                </a:tc>
                <a:tc>
                  <a:txBody>
                    <a:bodyPr/>
                    <a:lstStyle/>
                    <a:p>
                      <a:pPr algn="l"/>
                      <a:r>
                        <a:rPr lang="tr-TR" sz="1600" dirty="0" smtClean="0"/>
                        <a:t>İKİBİN TÜRK LİRASI</a:t>
                      </a:r>
                      <a:r>
                        <a:rPr lang="tr-TR" sz="1600" baseline="0" dirty="0" smtClean="0"/>
                        <a:t> İDARİ PARA CEZASI</a:t>
                      </a:r>
                      <a:endParaRPr lang="tr-TR" sz="1600" b="1" dirty="0"/>
                    </a:p>
                  </a:txBody>
                  <a:tcPr marT="45716" marB="45716"/>
                </a:tc>
              </a:tr>
              <a:tr h="2556736">
                <a:tc>
                  <a:txBody>
                    <a:bodyPr/>
                    <a:lstStyle/>
                    <a:p>
                      <a:pPr algn="l"/>
                      <a:r>
                        <a:rPr lang="tr-TR" sz="1600" kern="1200" dirty="0" smtClean="0"/>
                        <a:t>14- TİCARİ İŞLETMEYE SAHİP OLAN DERNEK, VAKIF VE DİĞER TÜZEL KİŞİLERİN TİCARET UNVANLARINDA ADLARININ BULUNMAMASI, DONATMA İŞTİRAKİNİN TİCARET UNVANINDA, ORTAK DONATANLARDAN EN AZ BİRİNİN ADI VE SOYADININ VEYA DENİZ TİCARETİNDE KULLANILAN GEMİNİN ADININ YER ALMAMASI, TİCARET UNVANINDAKİ SOYADLARIN VE GEMİNİN ADININ KISALTILMASI, TİCARET UNVANINDA DONATMA İŞTİRAKİNİN BELİRTİLMEMESİ (44)</a:t>
                      </a:r>
                      <a:endParaRPr lang="tr-TR" sz="1600" b="1" dirty="0"/>
                    </a:p>
                  </a:txBody>
                  <a:tcPr marT="45716" marB="45716"/>
                </a:tc>
                <a:tc>
                  <a:txBody>
                    <a:bodyPr/>
                    <a:lstStyle/>
                    <a:p>
                      <a:pPr algn="l"/>
                      <a:r>
                        <a:rPr lang="tr-TR" sz="1600" dirty="0" smtClean="0"/>
                        <a:t>ÜÇ AYDAN</a:t>
                      </a:r>
                      <a:r>
                        <a:rPr lang="tr-TR" sz="1600" baseline="0" dirty="0" smtClean="0"/>
                        <a:t> İKİ YILA KADAR HAPİS VEYA ADLİ PARA CEZASI</a:t>
                      </a:r>
                      <a:endParaRPr lang="tr-TR" sz="1600" b="1" dirty="0"/>
                    </a:p>
                  </a:txBody>
                  <a:tcPr marT="45716" marB="45716"/>
                </a:tc>
                <a:tc>
                  <a:txBody>
                    <a:bodyPr/>
                    <a:lstStyle/>
                    <a:p>
                      <a:pPr algn="l"/>
                      <a:r>
                        <a:rPr lang="tr-TR" sz="1600" dirty="0" smtClean="0"/>
                        <a:t>İKİBİN TÜRK LİRASI</a:t>
                      </a:r>
                      <a:r>
                        <a:rPr lang="tr-TR" sz="1600" baseline="0" dirty="0" smtClean="0"/>
                        <a:t> İDARİ PARA CEZASI</a:t>
                      </a:r>
                      <a:endParaRPr lang="tr-TR" sz="1600" b="1" dirty="0"/>
                    </a:p>
                  </a:txBody>
                  <a:tcPr marT="45716" marB="45716"/>
                </a:tc>
              </a:tr>
            </a:tbl>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DÖNÜŞTÜRÜLMESİ-4</a:t>
                      </a:r>
                      <a:endParaRPr lang="tr-TR" sz="1600" dirty="0" smtClean="0"/>
                    </a:p>
                  </a:txBody>
                  <a:tcPr marL="91439" marR="91439"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145204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extLst>
              <p:ext uri="{D42A27DB-BD31-4B8C-83A1-F6EECF244321}">
                <p14:modId xmlns:p14="http://schemas.microsoft.com/office/powerpoint/2010/main" val="130593636"/>
              </p:ext>
            </p:extLst>
          </p:nvPr>
        </p:nvGraphicFramePr>
        <p:xfrm>
          <a:off x="285750" y="714375"/>
          <a:ext cx="8534722" cy="5162897"/>
        </p:xfrm>
        <a:graphic>
          <a:graphicData uri="http://schemas.openxmlformats.org/drawingml/2006/table">
            <a:tbl>
              <a:tblPr firstRow="1" bandRow="1">
                <a:tableStyleId>{7DF18680-E054-41AD-8BC1-D1AEF772440D}</a:tableStyleId>
              </a:tblPr>
              <a:tblGrid>
                <a:gridCol w="4267361"/>
                <a:gridCol w="2294103"/>
                <a:gridCol w="1973258"/>
              </a:tblGrid>
              <a:tr h="365713">
                <a:tc>
                  <a:txBody>
                    <a:bodyPr/>
                    <a:lstStyle/>
                    <a:p>
                      <a:pPr algn="l"/>
                      <a:r>
                        <a:rPr lang="tr-TR" sz="1800" dirty="0" smtClean="0"/>
                        <a:t>CEZA</a:t>
                      </a:r>
                      <a:r>
                        <a:rPr lang="tr-TR" sz="1800" baseline="0" dirty="0" smtClean="0"/>
                        <a:t> GEREKTİREN FİİLLER</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700" dirty="0" smtClean="0"/>
                        <a:t>YAPILAN DEĞİŞİKLİK</a:t>
                      </a:r>
                      <a:endParaRPr lang="tr-TR" sz="1700" dirty="0"/>
                    </a:p>
                  </a:txBody>
                  <a:tcPr marL="91439" marR="91439" marT="45714" marB="45714"/>
                </a:tc>
              </a:tr>
              <a:tr h="1412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15-BİR TİCARET UNVANINA TÜRKİYE’NİN HERHANGİ BİR SİCİL DAİRESİNDE DAHA ÖNCE TESCİL EDİLMİŞ BULUNAN DİĞER BİR UNVANDAN AYIRT EDİLMESİ İÇİN GEREKLİ OLDUĞU TAKDİRDE, EK YAPILMAMASI (45)</a:t>
                      </a:r>
                    </a:p>
                    <a:p>
                      <a:pPr algn="l"/>
                      <a:endParaRPr lang="tr-TR" sz="1600" b="1" dirty="0"/>
                    </a:p>
                  </a:txBody>
                  <a:tcPr marL="91439" marR="91439" marT="45714" marB="45714"/>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4" marB="45714"/>
                </a:tc>
                <a:tc>
                  <a:txBody>
                    <a:bodyPr/>
                    <a:lstStyle/>
                    <a:p>
                      <a:pPr algn="l"/>
                      <a:r>
                        <a:rPr lang="tr-TR" sz="1600" dirty="0" smtClean="0"/>
                        <a:t>İKİBİN TÜRK LİRASI</a:t>
                      </a:r>
                      <a:r>
                        <a:rPr lang="tr-TR" sz="1600" baseline="0" dirty="0" smtClean="0"/>
                        <a:t> İDARİ PARA CEZASI</a:t>
                      </a:r>
                      <a:endParaRPr lang="tr-TR" sz="1600" b="1" dirty="0"/>
                    </a:p>
                  </a:txBody>
                  <a:tcPr marL="91439" marR="91439" marT="45714" marB="45714"/>
                </a:tc>
              </a:tr>
              <a:tr h="938425">
                <a:tc>
                  <a:txBody>
                    <a:bodyPr/>
                    <a:lstStyle/>
                    <a:p>
                      <a:pPr algn="l"/>
                      <a:r>
                        <a:rPr lang="tr-TR" sz="1600" kern="1200" dirty="0" smtClean="0"/>
                        <a:t>16- HER ŞUBENİN, KENDİ MERKEZİNİN TİCARET UNVANINI, ŞUBE OLDUĞUNU BELİRTEREK KULLANMAMASI, (48) </a:t>
                      </a:r>
                    </a:p>
                    <a:p>
                      <a:pPr algn="l"/>
                      <a:endParaRPr lang="tr-TR" sz="1600" b="1" dirty="0"/>
                    </a:p>
                  </a:txBody>
                  <a:tcPr marL="91439" marR="91439" marT="45714" marB="45714"/>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4" marB="45714"/>
                </a:tc>
                <a:tc>
                  <a:txBody>
                    <a:bodyPr/>
                    <a:lstStyle/>
                    <a:p>
                      <a:pPr algn="l"/>
                      <a:r>
                        <a:rPr lang="tr-TR" sz="1600" dirty="0" smtClean="0"/>
                        <a:t>İKİBİN TÜRK LİRASI</a:t>
                      </a:r>
                      <a:r>
                        <a:rPr lang="tr-TR" sz="1600" baseline="0" dirty="0" smtClean="0"/>
                        <a:t> İDARİ PARA CEZASI</a:t>
                      </a:r>
                      <a:endParaRPr lang="tr-TR" sz="1600" b="1" dirty="0"/>
                    </a:p>
                  </a:txBody>
                  <a:tcPr marL="91439" marR="91439" marT="45714" marB="45714"/>
                </a:tc>
              </a:tr>
              <a:tr h="1310470">
                <a:tc>
                  <a:txBody>
                    <a:bodyPr/>
                    <a:lstStyle/>
                    <a:p>
                      <a:pPr algn="l"/>
                      <a:r>
                        <a:rPr lang="tr-TR" sz="1600" dirty="0" smtClean="0"/>
                        <a:t>17- </a:t>
                      </a:r>
                      <a:r>
                        <a:rPr lang="tr-TR" sz="1600" kern="1200" dirty="0" smtClean="0"/>
                        <a:t>MERKEZİ YABANCI ÜLKEDE BULUNAN BİR İŞLETMENİN TÜRKİYE’DEKİ ŞUBESİNİN TİCARET UNVANINDA, MERKEZİN VE ŞUBENİN BULUNDUĞU YERLERİN VE ŞUBE OLDUĞUNUN GÖSTERİLMEMESİ (48)</a:t>
                      </a:r>
                      <a:endParaRPr lang="tr-TR" sz="1600" b="1" dirty="0"/>
                    </a:p>
                  </a:txBody>
                  <a:tcPr marL="91439" marR="91439" marT="45714" marB="45714"/>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4" marB="45714"/>
                </a:tc>
                <a:tc>
                  <a:txBody>
                    <a:bodyPr/>
                    <a:lstStyle/>
                    <a:p>
                      <a:pPr algn="l"/>
                      <a:r>
                        <a:rPr lang="tr-TR" sz="1600" dirty="0" smtClean="0"/>
                        <a:t>İKİBİN TÜRK LİRASI</a:t>
                      </a:r>
                      <a:r>
                        <a:rPr lang="tr-TR" sz="1600" baseline="0" dirty="0" smtClean="0"/>
                        <a:t> İDARİ PARA CEZASI</a:t>
                      </a:r>
                      <a:endParaRPr lang="tr-TR" sz="1600" b="1" dirty="0"/>
                    </a:p>
                  </a:txBody>
                  <a:tcPr marL="91439" marR="91439" marT="45714" marB="45714"/>
                </a:tc>
              </a:tr>
              <a:tr h="865265">
                <a:tc>
                  <a:txBody>
                    <a:bodyPr/>
                    <a:lstStyle/>
                    <a:p>
                      <a:pPr algn="l"/>
                      <a:r>
                        <a:rPr lang="tr-TR" sz="1600" dirty="0" smtClean="0"/>
                        <a:t>18- İŞLETME ADININ TESCİL VE İLAN ETTİRİLMEMESİ (53)</a:t>
                      </a:r>
                      <a:endParaRPr lang="tr-TR" sz="1600" b="1" dirty="0"/>
                    </a:p>
                  </a:txBody>
                  <a:tcPr marL="91439" marR="91439" marT="45714" marB="45714"/>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4" marB="45714"/>
                </a:tc>
                <a:tc>
                  <a:txBody>
                    <a:bodyPr/>
                    <a:lstStyle/>
                    <a:p>
                      <a:pPr algn="l"/>
                      <a:r>
                        <a:rPr lang="tr-TR" sz="1600" dirty="0" smtClean="0"/>
                        <a:t>İKİBİN TÜRK LİRASI</a:t>
                      </a:r>
                      <a:r>
                        <a:rPr lang="tr-TR" sz="1600" baseline="0" dirty="0" smtClean="0"/>
                        <a:t> İDARİ PARA CEZASI</a:t>
                      </a:r>
                      <a:endParaRPr lang="tr-TR" sz="1600" b="1" dirty="0"/>
                    </a:p>
                  </a:txBody>
                  <a:tcPr marL="91439" marR="91439" marT="45714" marB="45714"/>
                </a:tc>
              </a:tr>
            </a:tbl>
          </a:graphicData>
        </a:graphic>
      </p:graphicFrame>
      <p:graphicFrame>
        <p:nvGraphicFramePr>
          <p:cNvPr id="6" name="5 Tablo"/>
          <p:cNvGraphicFramePr>
            <a:graphicFrameLocks noGrp="1"/>
          </p:cNvGraphicFramePr>
          <p:nvPr/>
        </p:nvGraphicFramePr>
        <p:xfrm>
          <a:off x="285750" y="142875"/>
          <a:ext cx="8572500" cy="579438"/>
        </p:xfrm>
        <a:graphic>
          <a:graphicData uri="http://schemas.openxmlformats.org/drawingml/2006/table">
            <a:tbl>
              <a:tblPr firstRow="1" bandRow="1">
                <a:tableStyleId>{5C22544A-7EE6-4342-B048-85BDC9FD1C3A}</a:tableStyleId>
              </a:tblPr>
              <a:tblGrid>
                <a:gridCol w="8572500"/>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DÖNÜŞTÜRÜLMESİ-5</a:t>
                      </a:r>
                      <a:endParaRPr lang="tr-TR" sz="1600" dirty="0" smtClean="0"/>
                    </a:p>
                  </a:txBody>
                  <a:tcPr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3628765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214313" y="142875"/>
          <a:ext cx="8643937" cy="579438"/>
        </p:xfrm>
        <a:graphic>
          <a:graphicData uri="http://schemas.openxmlformats.org/drawingml/2006/table">
            <a:tbl>
              <a:tblPr firstRow="1" bandRow="1">
                <a:tableStyleId>{5C22544A-7EE6-4342-B048-85BDC9FD1C3A}</a:tableStyleId>
              </a:tblPr>
              <a:tblGrid>
                <a:gridCol w="8643937"/>
              </a:tblGrid>
              <a:tr h="579438">
                <a:tc>
                  <a:txBody>
                    <a:bodyPr/>
                    <a:lstStyle/>
                    <a:p>
                      <a:pPr algn="ctr"/>
                      <a:r>
                        <a:rPr lang="tr-TR" sz="1600" dirty="0" smtClean="0"/>
                        <a:t>ADLİ PARA CEZASI GEREKTİREN FİİLLERİN YAPTIRIMLARININ İDARİ PARA CEZASINA DÖNÜŞTÜRÜLMESİ-1</a:t>
                      </a:r>
                      <a:endParaRPr lang="tr-TR" sz="1600" dirty="0"/>
                    </a:p>
                  </a:txBody>
                  <a:tcPr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768415818"/>
              </p:ext>
            </p:extLst>
          </p:nvPr>
        </p:nvGraphicFramePr>
        <p:xfrm>
          <a:off x="214313" y="712082"/>
          <a:ext cx="8643937" cy="5092030"/>
        </p:xfrm>
        <a:graphic>
          <a:graphicData uri="http://schemas.openxmlformats.org/drawingml/2006/table">
            <a:tbl>
              <a:tblPr firstRow="1" bandRow="1">
                <a:tableStyleId>{7DF18680-E054-41AD-8BC1-D1AEF772440D}</a:tableStyleId>
              </a:tblPr>
              <a:tblGrid>
                <a:gridCol w="4391677"/>
                <a:gridCol w="2037697"/>
                <a:gridCol w="2214563"/>
              </a:tblGrid>
              <a:tr h="365712">
                <a:tc>
                  <a:txBody>
                    <a:bodyPr/>
                    <a:lstStyle/>
                    <a:p>
                      <a:pPr algn="l"/>
                      <a:r>
                        <a:rPr lang="tr-TR" sz="1800" dirty="0" smtClean="0"/>
                        <a:t>CEZA</a:t>
                      </a:r>
                      <a:r>
                        <a:rPr lang="tr-TR" sz="1800" baseline="0" dirty="0" smtClean="0"/>
                        <a:t> GEREKTİREN FİİLLER</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800" dirty="0" smtClean="0"/>
                        <a:t>YAPILAN DEĞİŞİKLİK</a:t>
                      </a:r>
                      <a:endParaRPr lang="tr-TR" sz="1800" dirty="0"/>
                    </a:p>
                  </a:txBody>
                  <a:tcPr marL="91439" marR="91439" marT="45714" marB="45714"/>
                </a:tc>
              </a:tr>
              <a:tr h="1062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 TİCARİ İŞLEMLERİYLE MALVARLIĞI DURUMUNU KANUNA GÖRE AÇIKÇA GÖRÜLEBİLİR BİR ŞEKİLDE ORTAYA KOYMAMAK (562/1-a,64/1)</a:t>
                      </a:r>
                      <a:endParaRPr lang="tr-TR" sz="1600" b="1" dirty="0"/>
                    </a:p>
                  </a:txBody>
                  <a:tcPr marL="91439" marR="91439"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marT="45714" marB="45714"/>
                </a:tc>
                <a:tc>
                  <a:txBody>
                    <a:bodyPr/>
                    <a:lstStyle/>
                    <a:p>
                      <a:pPr algn="l"/>
                      <a:r>
                        <a:rPr lang="tr-TR" sz="1600" dirty="0" smtClean="0"/>
                        <a:t>DÖRTBİN TÜRK LİRASI İDARİ PARA CEZASI.</a:t>
                      </a:r>
                      <a:endParaRPr lang="tr-TR" sz="1600" b="1" dirty="0"/>
                    </a:p>
                  </a:txBody>
                  <a:tcPr marL="91439" marR="91439" marT="45714" marB="45714"/>
                </a:tc>
              </a:tr>
              <a:tr h="1431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2- DEFTERLERİN ÜÇÜNCÜ KİŞİ UZMANLARA, MAKUL BİR SÜRE İÇİNDE YAPACAKLARI İNCELEMEDE İŞLETMENİN FAALİYETLERİ VE FİNANSAL DURUMU HAKKINDA FİKİR VEREBİLECEK ŞEKİLDE TUTULMAMASI(562/1-a,64/1)</a:t>
                      </a:r>
                      <a:endParaRPr lang="tr-TR" sz="1600" b="1" dirty="0"/>
                    </a:p>
                  </a:txBody>
                  <a:tcPr marL="91439" marR="91439"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marT="45714" marB="45714"/>
                </a:tc>
                <a:tc>
                  <a:txBody>
                    <a:bodyPr/>
                    <a:lstStyle/>
                    <a:p>
                      <a:pPr algn="l"/>
                      <a:r>
                        <a:rPr lang="tr-TR" sz="1600" dirty="0" smtClean="0"/>
                        <a:t>DÖRTBİN TÜRK LİRASI İDARİ PARA CEZASI.</a:t>
                      </a:r>
                      <a:endParaRPr lang="tr-TR" sz="1600" b="1" dirty="0"/>
                    </a:p>
                  </a:txBody>
                  <a:tcPr marL="91439" marR="91439" marT="45714" marB="45714"/>
                </a:tc>
              </a:tr>
              <a:tr h="822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3-</a:t>
                      </a:r>
                      <a:r>
                        <a:rPr lang="tr-TR" sz="1600" kern="1200" baseline="0" dirty="0" smtClean="0"/>
                        <a:t> </a:t>
                      </a:r>
                      <a:r>
                        <a:rPr lang="tr-TR" sz="1600" kern="1200" dirty="0" smtClean="0"/>
                        <a:t>İŞLETME FAALİYETLERİNİN OLUŞUMUNUN VE GELİŞMESİNİN DEFTERLERDEN İZLENEMEMESİ (562/1-a,64/1)</a:t>
                      </a:r>
                      <a:endParaRPr lang="tr-TR" sz="1600" b="1" dirty="0"/>
                    </a:p>
                  </a:txBody>
                  <a:tcPr marL="91439" marR="91439"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marT="45714" marB="45714"/>
                </a:tc>
                <a:tc>
                  <a:txBody>
                    <a:bodyPr/>
                    <a:lstStyle/>
                    <a:p>
                      <a:pPr algn="l"/>
                      <a:r>
                        <a:rPr lang="tr-TR" sz="1600" dirty="0" smtClean="0"/>
                        <a:t>DÖRTBİN TÜRK LİRASI İDARİ PARA CEZASI.</a:t>
                      </a:r>
                      <a:endParaRPr lang="tr-TR" sz="1600" b="1" dirty="0"/>
                    </a:p>
                  </a:txBody>
                  <a:tcPr marL="91439" marR="91439" marT="45714" marB="45714"/>
                </a:tc>
              </a:tr>
              <a:tr h="140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4-TACİRİN, İŞLETMESİYLE İLGİLİ OLARAK GÖNDERİLMİŞ BULUNAN HER TÜRLÜ BELGENİN, KOPYASINI, YAZILI, GÖRSEL VEYA ELEKTRONİK ORTAMDA SAKLAMAMASI (562/1-b, 64/2)</a:t>
                      </a:r>
                    </a:p>
                    <a:p>
                      <a:pPr algn="l"/>
                      <a:endParaRPr lang="tr-TR" sz="1600" b="1" dirty="0"/>
                    </a:p>
                  </a:txBody>
                  <a:tcPr marL="91439" marR="91439"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a:p>
                  </a:txBody>
                  <a:tcPr marL="91439" marR="91439" marT="45714" marB="45714"/>
                </a:tc>
                <a:tc>
                  <a:txBody>
                    <a:bodyPr/>
                    <a:lstStyle/>
                    <a:p>
                      <a:pPr algn="l"/>
                      <a:r>
                        <a:rPr lang="tr-TR" sz="1600" dirty="0" smtClean="0"/>
                        <a:t>DÖRTBİN TÜRK LİRASI İDARİ PARA CEZASI.</a:t>
                      </a:r>
                      <a:endParaRPr lang="tr-TR" sz="1600" b="1" dirty="0"/>
                    </a:p>
                  </a:txBody>
                  <a:tcPr marL="91439" marR="91439" marT="45714" marB="45714"/>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2358481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508586"/>
            <a:ext cx="7848872" cy="5016758"/>
          </a:xfrm>
          <a:prstGeom prst="rect">
            <a:avLst/>
          </a:prstGeom>
          <a:noFill/>
        </p:spPr>
        <p:txBody>
          <a:bodyPr wrap="square" rtlCol="0">
            <a:spAutoFit/>
          </a:bodyPr>
          <a:lstStyle/>
          <a:p>
            <a:pPr marL="285750" indent="-285750">
              <a:buFont typeface="Arial" pitchFamily="34" charset="0"/>
              <a:buChar char="•"/>
            </a:pPr>
            <a:r>
              <a:rPr lang="tr-TR" sz="2000" b="1" dirty="0" smtClean="0"/>
              <a:t>ŞİRKET </a:t>
            </a:r>
            <a:r>
              <a:rPr lang="tr-TR" sz="2000" b="1" dirty="0"/>
              <a:t>YÖNETİCİLERİNE YÖNELİK BİLGİLERİN HER TÜRLÜ </a:t>
            </a:r>
            <a:r>
              <a:rPr lang="tr-TR" sz="2000" b="1" dirty="0" smtClean="0"/>
              <a:t>KÂĞIT VE BELGEDE </a:t>
            </a:r>
            <a:r>
              <a:rPr lang="tr-TR" sz="2000" b="1" dirty="0"/>
              <a:t>YER ALMASI  </a:t>
            </a:r>
            <a:r>
              <a:rPr lang="tr-TR" sz="2000" b="1" dirty="0" smtClean="0"/>
              <a:t>ZORUNLULUĞU,</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ORTAKLARIN </a:t>
            </a:r>
            <a:r>
              <a:rPr lang="tr-TR" sz="2000" b="1" dirty="0"/>
              <a:t>ŞİRKETE BORÇLANMA </a:t>
            </a:r>
            <a:r>
              <a:rPr lang="tr-TR" sz="2000" b="1" dirty="0" smtClean="0"/>
              <a:t>YASAĞI,</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YÖNETİM </a:t>
            </a:r>
            <a:r>
              <a:rPr lang="tr-TR" sz="2000" b="1" dirty="0"/>
              <a:t>KURULU ÜYELERİNDEN </a:t>
            </a:r>
            <a:r>
              <a:rPr lang="tr-TR" sz="2000" b="1" dirty="0" smtClean="0"/>
              <a:t>DÖRTTE BİRİNİN </a:t>
            </a:r>
            <a:r>
              <a:rPr lang="tr-TR" sz="2000" b="1" dirty="0"/>
              <a:t>YÜKSEK </a:t>
            </a:r>
            <a:r>
              <a:rPr lang="tr-TR" sz="2000" b="1" dirty="0" smtClean="0"/>
              <a:t>ÖĞRENİMLİ OLMA ŞARTI,</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BAĞIMSIZ </a:t>
            </a:r>
            <a:r>
              <a:rPr lang="tr-TR" sz="2000" b="1" dirty="0"/>
              <a:t>DENETİMİN KAPSAMININ ÇOK GENİŞ </a:t>
            </a:r>
            <a:r>
              <a:rPr lang="tr-TR" sz="2000" b="1" dirty="0" smtClean="0"/>
              <a:t>OLDUĞU,</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KANUNDA </a:t>
            </a:r>
            <a:r>
              <a:rPr lang="tr-TR" sz="2000" b="1" dirty="0"/>
              <a:t>DÜZENLENEN CEZALARIN AĞIR OLDUĞU, ADLİ PARA CEZALARININ İDARİ PARA CEZASINA DÖNÜŞTÜRÜLMESİ </a:t>
            </a:r>
            <a:r>
              <a:rPr lang="tr-TR" sz="2000" b="1" dirty="0" smtClean="0"/>
              <a:t>GEREKTİĞİ,</a:t>
            </a:r>
          </a:p>
          <a:p>
            <a:pPr marL="285750" indent="-285750">
              <a:buFont typeface="Arial" pitchFamily="34" charset="0"/>
              <a:buChar char="•"/>
            </a:pPr>
            <a:endParaRPr lang="tr-TR" sz="2000" b="1" dirty="0" smtClean="0"/>
          </a:p>
          <a:p>
            <a:pPr marL="285750" indent="-285750">
              <a:buFont typeface="Arial" pitchFamily="34" charset="0"/>
              <a:buChar char="•"/>
            </a:pPr>
            <a:r>
              <a:rPr lang="tr-TR" sz="2000" b="1" dirty="0" smtClean="0"/>
              <a:t>SERMAYE </a:t>
            </a:r>
            <a:r>
              <a:rPr lang="tr-TR" sz="2000" b="1" dirty="0"/>
              <a:t>ŞİRKETLERİNE GETİRİLEN İNTERNET SİTESİ KURMA YÜKÜMLÜLÜĞÜNÜN KAPSAMININ VE BU İNTERNET </a:t>
            </a:r>
            <a:r>
              <a:rPr lang="tr-TR" sz="2000" b="1" dirty="0" smtClean="0"/>
              <a:t>SİTESİNDE </a:t>
            </a:r>
            <a:r>
              <a:rPr lang="tr-TR" sz="2000" b="1" dirty="0"/>
              <a:t>BULUNDURULMASI GEREKEN İÇERİĞİN GENİŞ </a:t>
            </a:r>
            <a:r>
              <a:rPr lang="tr-TR" sz="2000" b="1" dirty="0" smtClean="0"/>
              <a:t>OLDUĞUDUR.</a:t>
            </a:r>
            <a:endParaRPr lang="tr-TR" sz="2000" b="1" dirty="0"/>
          </a:p>
        </p:txBody>
      </p:sp>
      <p:sp>
        <p:nvSpPr>
          <p:cNvPr id="5" name="Metin kutusu 4"/>
          <p:cNvSpPr txBox="1"/>
          <p:nvPr/>
        </p:nvSpPr>
        <p:spPr>
          <a:xfrm>
            <a:off x="1619119" y="764704"/>
            <a:ext cx="6090513" cy="461665"/>
          </a:xfrm>
          <a:prstGeom prst="rect">
            <a:avLst/>
          </a:prstGeom>
          <a:noFill/>
        </p:spPr>
        <p:txBody>
          <a:bodyPr wrap="none" rtlCol="0">
            <a:spAutoFit/>
          </a:bodyPr>
          <a:lstStyle/>
          <a:p>
            <a:pPr algn="ctr"/>
            <a:r>
              <a:rPr lang="tr-TR" sz="2400" b="1" dirty="0">
                <a:solidFill>
                  <a:srgbClr val="C00000"/>
                </a:solidFill>
              </a:rPr>
              <a:t>EN FAZLA DEĞİŞİKLİK TALEP EDİLEN HUSUSLAR</a:t>
            </a:r>
          </a:p>
        </p:txBody>
      </p:sp>
      <p:cxnSp>
        <p:nvCxnSpPr>
          <p:cNvPr id="6" name="Düz Bağlayıcı 5"/>
          <p:cNvCxnSpPr/>
          <p:nvPr/>
        </p:nvCxnSpPr>
        <p:spPr>
          <a:xfrm>
            <a:off x="1691680" y="1226369"/>
            <a:ext cx="6017952"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683323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214313" y="142875"/>
          <a:ext cx="8643937" cy="579438"/>
        </p:xfrm>
        <a:graphic>
          <a:graphicData uri="http://schemas.openxmlformats.org/drawingml/2006/table">
            <a:tbl>
              <a:tblPr firstRow="1" bandRow="1">
                <a:tableStyleId>{5C22544A-7EE6-4342-B048-85BDC9FD1C3A}</a:tableStyleId>
              </a:tblPr>
              <a:tblGrid>
                <a:gridCol w="8643937"/>
              </a:tblGrid>
              <a:tr h="579438">
                <a:tc>
                  <a:txBody>
                    <a:bodyPr/>
                    <a:lstStyle/>
                    <a:p>
                      <a:pPr algn="ctr"/>
                      <a:r>
                        <a:rPr lang="tr-TR" sz="1600" dirty="0" smtClean="0"/>
                        <a:t>ADLİ PARA CEZASI GEREKTİREN FİİLLERİN YAPTIRIMLARININ İDARİ PARA CEZASINA DÖNÜŞTÜRÜLMESİ-2</a:t>
                      </a:r>
                      <a:endParaRPr lang="tr-TR" sz="1600" dirty="0"/>
                    </a:p>
                  </a:txBody>
                  <a:tcPr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642769730"/>
              </p:ext>
            </p:extLst>
          </p:nvPr>
        </p:nvGraphicFramePr>
        <p:xfrm>
          <a:off x="214313" y="714375"/>
          <a:ext cx="8643937" cy="6167099"/>
        </p:xfrm>
        <a:graphic>
          <a:graphicData uri="http://schemas.openxmlformats.org/drawingml/2006/table">
            <a:tbl>
              <a:tblPr firstRow="1" bandRow="1">
                <a:tableStyleId>{7DF18680-E054-41AD-8BC1-D1AEF772440D}</a:tableStyleId>
              </a:tblPr>
              <a:tblGrid>
                <a:gridCol w="4391677"/>
                <a:gridCol w="2323447"/>
                <a:gridCol w="1928813"/>
              </a:tblGrid>
              <a:tr h="365787">
                <a:tc>
                  <a:txBody>
                    <a:bodyPr/>
                    <a:lstStyle/>
                    <a:p>
                      <a:pPr algn="l"/>
                      <a:r>
                        <a:rPr lang="tr-TR" sz="1800" dirty="0" smtClean="0"/>
                        <a:t>CEZA</a:t>
                      </a:r>
                      <a:r>
                        <a:rPr lang="tr-TR" sz="1800" baseline="0" dirty="0" smtClean="0"/>
                        <a:t> GEREKTİREN FİİLLER</a:t>
                      </a:r>
                      <a:endParaRPr lang="tr-TR" sz="1800" dirty="0"/>
                    </a:p>
                  </a:txBody>
                  <a:tcPr marL="91439" marR="91439" marT="45723" marB="45723"/>
                </a:tc>
                <a:tc>
                  <a:txBody>
                    <a:bodyPr/>
                    <a:lstStyle/>
                    <a:p>
                      <a:pPr algn="l"/>
                      <a:r>
                        <a:rPr lang="tr-TR" sz="1800" dirty="0" smtClean="0"/>
                        <a:t>MEVCUT  ŞEKLİ</a:t>
                      </a:r>
                      <a:endParaRPr lang="tr-TR" sz="1800" dirty="0"/>
                    </a:p>
                  </a:txBody>
                  <a:tcPr marL="91439" marR="91439" marT="45723" marB="45723"/>
                </a:tc>
                <a:tc>
                  <a:txBody>
                    <a:bodyPr/>
                    <a:lstStyle/>
                    <a:p>
                      <a:pPr algn="l"/>
                      <a:r>
                        <a:rPr lang="tr-TR" sz="1800" dirty="0" smtClean="0"/>
                        <a:t>YAPILAN DEĞİŞİKLİK</a:t>
                      </a:r>
                      <a:endParaRPr lang="tr-TR" sz="1800" dirty="0"/>
                    </a:p>
                  </a:txBody>
                  <a:tcPr marL="91439" marR="91439" marT="45723" marB="45723"/>
                </a:tc>
              </a:tr>
              <a:tr h="731573">
                <a:tc>
                  <a:txBody>
                    <a:bodyPr/>
                    <a:lstStyle/>
                    <a:p>
                      <a:pPr algn="l"/>
                      <a:r>
                        <a:rPr lang="tr-TR" sz="1400" dirty="0" smtClean="0"/>
                        <a:t>5- TİCARİ DEFTERLERİN AÇILIŞ VEYA KAPANIŞ ONAYLARININ YAPTIRILMAMASI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r h="731573">
                <a:tc>
                  <a:txBody>
                    <a:bodyPr/>
                    <a:lstStyle/>
                    <a:p>
                      <a:pPr algn="l"/>
                      <a:r>
                        <a:rPr lang="tr-TR" sz="1400" kern="1200" dirty="0" smtClean="0"/>
                        <a:t>6- DEFTERLERİN TÜRKÇE TUTULMAMASI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r h="731573">
                <a:tc>
                  <a:txBody>
                    <a:bodyPr/>
                    <a:lstStyle/>
                    <a:p>
                      <a:pPr algn="l"/>
                      <a:r>
                        <a:rPr lang="tr-TR" sz="1400" kern="1200" dirty="0" smtClean="0"/>
                        <a:t>7- KISALTMALARIN KULLANILMASI HALİNDE BUNLARIN ANLAMLARININ AÇIKÇA BELİRTİLMEMESİ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r h="731573">
                <a:tc>
                  <a:txBody>
                    <a:bodyPr/>
                    <a:lstStyle/>
                    <a:p>
                      <a:pPr algn="l"/>
                      <a:r>
                        <a:rPr lang="tr-TR" sz="1400" kern="1200" dirty="0" smtClean="0"/>
                        <a:t>8- BİR YAZIMIN VEYA KAYDIN, ÖNCEKİ İÇERİĞİ BELİRLENEMEYECEK ŞEKİLDE ÇİZİLMESİ VE DEĞİŞTİRİLMESİ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r h="944948">
                <a:tc>
                  <a:txBody>
                    <a:bodyPr/>
                    <a:lstStyle/>
                    <a:p>
                      <a:pPr algn="l"/>
                      <a:r>
                        <a:rPr lang="tr-TR" sz="1400" dirty="0" smtClean="0"/>
                        <a:t>9- DEFTERLERİN VE DİĞER KAYITLARIN ELEKTRONİK</a:t>
                      </a:r>
                      <a:r>
                        <a:rPr lang="tr-TR" sz="1400" baseline="0" dirty="0" smtClean="0"/>
                        <a:t> ORTAMDA TUTULMASI DURUMUNDA, BU BİLGİLERİN HER ZAMAN KOLAYLIKLA OKUNMASININ TEMİN EDİLMEMİŞ OLMASI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r h="731573">
                <a:tc>
                  <a:txBody>
                    <a:bodyPr/>
                    <a:lstStyle/>
                    <a:p>
                      <a:pPr algn="l"/>
                      <a:r>
                        <a:rPr lang="tr-TR" sz="1400" kern="1200" dirty="0" smtClean="0"/>
                        <a:t>10- KAYIT SIRASINDA MI YOKSA DAHA SONRA MI YAPILDIĞI ANLAŞILMAYAN DEĞİŞTİRMELERİN YAPILMASI </a:t>
                      </a:r>
                      <a:endParaRPr lang="tr-TR" sz="1400" b="1" dirty="0"/>
                    </a:p>
                  </a:txBody>
                  <a:tcPr marL="91439" marR="91439"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İKİYÜZ</a:t>
                      </a:r>
                      <a:r>
                        <a:rPr lang="tr-TR" sz="1400" baseline="0" dirty="0" smtClean="0"/>
                        <a:t> GÜNDEN AZ OLMAMAK ÜZERE ADLİ PARA CEZASI.</a:t>
                      </a:r>
                      <a:endParaRPr lang="tr-TR" sz="1400" b="1" dirty="0" smtClean="0"/>
                    </a:p>
                  </a:txBody>
                  <a:tcPr marL="91439" marR="91439" marT="45723" marB="45723"/>
                </a:tc>
                <a:tc>
                  <a:txBody>
                    <a:bodyPr/>
                    <a:lstStyle/>
                    <a:p>
                      <a:pPr algn="l"/>
                      <a:r>
                        <a:rPr lang="tr-TR" sz="1400" dirty="0" smtClean="0"/>
                        <a:t>DÖRTBİN TÜRK LİRASI İDARİ PARA CEZASI.</a:t>
                      </a:r>
                      <a:endParaRPr lang="tr-TR" sz="1400" b="1" dirty="0"/>
                    </a:p>
                  </a:txBody>
                  <a:tcPr marL="91439" marR="91439" marT="45723" marB="45723"/>
                </a:tc>
              </a:tr>
              <a:tr h="924200">
                <a:tc>
                  <a:txBody>
                    <a:bodyPr/>
                    <a:lstStyle/>
                    <a:p>
                      <a:pPr algn="l"/>
                      <a:r>
                        <a:rPr lang="tr-TR" sz="1400" kern="1200" dirty="0" smtClean="0"/>
                        <a:t>11- DEFTERLERE YAZIMLARIN VE DİĞER GEREKLİ KAYITLARIN EKSİKSİZ DOĞRU, ZAMANINDA VE DÜZENLİ OLARAK YAPILMAMASI</a:t>
                      </a:r>
                      <a:endParaRPr lang="tr-TR" sz="1400" b="1" dirty="0"/>
                    </a:p>
                  </a:txBody>
                  <a:tcPr marL="91439" marR="91439" marT="45723" marB="45723"/>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3" marB="45723"/>
                </a:tc>
                <a:tc>
                  <a:txBody>
                    <a:bodyPr/>
                    <a:lstStyle/>
                    <a:p>
                      <a:pPr algn="l"/>
                      <a:r>
                        <a:rPr lang="tr-TR" sz="1400" baseline="0" dirty="0" smtClean="0"/>
                        <a:t>DÖRTBİN TÜRK LİRASI İDARİ PARA CEZASI.</a:t>
                      </a:r>
                      <a:endParaRPr lang="tr-TR" sz="1400" b="1" dirty="0"/>
                    </a:p>
                  </a:txBody>
                  <a:tcPr marL="91439" marR="91439" marT="45723" marB="45723"/>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440828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algn="ctr"/>
                      <a:r>
                        <a:rPr lang="tr-TR" sz="1600" dirty="0" smtClean="0"/>
                        <a:t>ADLİ PARA CEZASI GEREKTİREN FİİLLERİN YAPTIRIMLARININ İDARİ PARA CEZASINA DÖNÜŞTÜRÜLMESİ-3</a:t>
                      </a:r>
                      <a:endParaRPr lang="tr-TR" sz="1600" dirty="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1358364151"/>
              </p:ext>
            </p:extLst>
          </p:nvPr>
        </p:nvGraphicFramePr>
        <p:xfrm>
          <a:off x="142875" y="714375"/>
          <a:ext cx="8786813" cy="5522937"/>
        </p:xfrm>
        <a:graphic>
          <a:graphicData uri="http://schemas.openxmlformats.org/drawingml/2006/table">
            <a:tbl>
              <a:tblPr firstRow="1" bandRow="1">
                <a:tableStyleId>{7DF18680-E054-41AD-8BC1-D1AEF772440D}</a:tableStyleId>
              </a:tblPr>
              <a:tblGrid>
                <a:gridCol w="3514707"/>
                <a:gridCol w="2952379"/>
                <a:gridCol w="2319727"/>
              </a:tblGrid>
              <a:tr h="375786">
                <a:tc>
                  <a:txBody>
                    <a:bodyPr/>
                    <a:lstStyle/>
                    <a:p>
                      <a:pPr algn="l"/>
                      <a:r>
                        <a:rPr lang="tr-TR" sz="1800" dirty="0" smtClean="0"/>
                        <a:t>CEZA</a:t>
                      </a:r>
                      <a:r>
                        <a:rPr lang="tr-TR" sz="1800" baseline="0" dirty="0" smtClean="0"/>
                        <a:t> GEREKTİREN FİİLLER</a:t>
                      </a:r>
                      <a:endParaRPr lang="tr-TR" sz="1800" dirty="0"/>
                    </a:p>
                  </a:txBody>
                  <a:tcPr/>
                </a:tc>
                <a:tc>
                  <a:txBody>
                    <a:bodyPr/>
                    <a:lstStyle/>
                    <a:p>
                      <a:pPr algn="l"/>
                      <a:r>
                        <a:rPr lang="tr-TR" sz="1800" dirty="0" smtClean="0"/>
                        <a:t>MEVCUT  ŞEKLİ</a:t>
                      </a:r>
                      <a:endParaRPr lang="tr-TR" sz="1800" dirty="0"/>
                    </a:p>
                  </a:txBody>
                  <a:tcPr/>
                </a:tc>
                <a:tc>
                  <a:txBody>
                    <a:bodyPr/>
                    <a:lstStyle/>
                    <a:p>
                      <a:pPr algn="l"/>
                      <a:r>
                        <a:rPr lang="tr-TR" sz="1800" dirty="0" smtClean="0"/>
                        <a:t>YAPILAN DEĞİŞİKLİK</a:t>
                      </a:r>
                      <a:endParaRPr lang="tr-TR" sz="1800" dirty="0"/>
                    </a:p>
                  </a:txBody>
                  <a:tcPr/>
                </a:tc>
              </a:tr>
              <a:tr h="2599187">
                <a:tc>
                  <a:txBody>
                    <a:bodyPr/>
                    <a:lstStyle/>
                    <a:p>
                      <a:pPr algn="l"/>
                      <a:r>
                        <a:rPr lang="tr-TR" sz="1600" dirty="0" smtClean="0"/>
                        <a:t>12-HİLELİ</a:t>
                      </a:r>
                      <a:r>
                        <a:rPr lang="tr-TR" sz="1600" baseline="0" dirty="0" smtClean="0"/>
                        <a:t> ENVANTER ÇIKARILMASI (562/1-e, 66)</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“HİLELİ” İBARESİ</a:t>
                      </a:r>
                      <a:r>
                        <a:rPr lang="tr-TR" sz="1600" baseline="0" dirty="0" smtClean="0"/>
                        <a:t> ÇIKARILMIŞ VE KANUN’DA BELİRTİLEN USULE UYGUN ENVANTER ÇIKARILMAMASI </a:t>
                      </a:r>
                      <a:r>
                        <a:rPr lang="tr-TR" sz="1600" dirty="0" smtClean="0"/>
                        <a:t>DÖRTBİN TÜRK LİRASI İDARİ PARA CEZASI ŞEKLİNDE</a:t>
                      </a:r>
                      <a:r>
                        <a:rPr lang="tr-TR" sz="1600" baseline="0" dirty="0" smtClean="0"/>
                        <a:t>  BELİRLENMİŞTİR.</a:t>
                      </a:r>
                      <a:endParaRPr lang="tr-TR" sz="1600" b="1" dirty="0" smtClean="0"/>
                    </a:p>
                  </a:txBody>
                  <a:tcPr/>
                </a:tc>
              </a:tr>
              <a:tr h="963788">
                <a:tc>
                  <a:txBody>
                    <a:bodyPr/>
                    <a:lstStyle/>
                    <a:p>
                      <a:pPr algn="l"/>
                      <a:r>
                        <a:rPr lang="tr-TR" sz="1600" dirty="0" smtClean="0"/>
                        <a:t>13- ELEKTRONİK</a:t>
                      </a:r>
                      <a:r>
                        <a:rPr lang="tr-TR" sz="1600" baseline="0" dirty="0" smtClean="0"/>
                        <a:t> ORTAMDA SAKLANAN BELGELERİN İBRAZ EDİLEMEMESİ (562/1-f, 86)</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a:p>
                  </a:txBody>
                  <a:tcPr/>
                </a:tc>
                <a:tc>
                  <a:txBody>
                    <a:bodyPr/>
                    <a:lstStyle/>
                    <a:p>
                      <a:pPr algn="l"/>
                      <a:r>
                        <a:rPr lang="tr-TR" sz="1600" dirty="0" smtClean="0"/>
                        <a:t>DÖRT</a:t>
                      </a:r>
                      <a:r>
                        <a:rPr lang="tr-TR" sz="1600" baseline="0" dirty="0" smtClean="0"/>
                        <a:t>BİN TÜRK LİRASI İDARİ PARA CEZASI.</a:t>
                      </a:r>
                      <a:endParaRPr lang="tr-TR" sz="1600" b="1" dirty="0"/>
                    </a:p>
                  </a:txBody>
                  <a:tcPr/>
                </a:tc>
              </a:tr>
              <a:tr h="1584176">
                <a:tc>
                  <a:txBody>
                    <a:bodyPr/>
                    <a:lstStyle/>
                    <a:p>
                      <a:pPr algn="l"/>
                      <a:r>
                        <a:rPr lang="tr-TR" sz="1600" dirty="0" smtClean="0"/>
                        <a:t>14- DEFTERLERİN MUHASEBE STANDARTLARINA</a:t>
                      </a:r>
                      <a:r>
                        <a:rPr lang="tr-TR" sz="1600" baseline="0" dirty="0" smtClean="0"/>
                        <a:t> GÖRE TUTULMAMASI, FİNANSAL TABLOLARIN BU STANDARTLARA GÖRE DÜZENLENMEMESİ</a:t>
                      </a:r>
                    </a:p>
                    <a:p>
                      <a:pPr algn="l"/>
                      <a:r>
                        <a:rPr lang="tr-TR" sz="1600" baseline="0" dirty="0" smtClean="0"/>
                        <a:t>(562/2,88)</a:t>
                      </a:r>
                      <a:endParaRPr lang="tr-TR" sz="1600" b="1" dirty="0"/>
                    </a:p>
                  </a:txBody>
                  <a:tcPr/>
                </a:tc>
                <a:tc>
                  <a:txBody>
                    <a:bodyPr/>
                    <a:lstStyle/>
                    <a:p>
                      <a:pPr algn="l"/>
                      <a:r>
                        <a:rPr lang="tr-TR" sz="1600" dirty="0" smtClean="0"/>
                        <a:t>YÜZ GÜNDEN ÜÇYÜZ GÜNE KADAR ADLİ PARA CEZASI</a:t>
                      </a:r>
                      <a:endParaRPr lang="tr-TR" sz="1600" b="1" dirty="0"/>
                    </a:p>
                  </a:txBody>
                  <a:tcPr/>
                </a:tc>
                <a:tc>
                  <a:txBody>
                    <a:bodyPr/>
                    <a:lstStyle/>
                    <a:p>
                      <a:pPr algn="l"/>
                      <a:r>
                        <a:rPr lang="tr-TR" sz="1600" dirty="0" smtClean="0"/>
                        <a:t>DÖRTBİN TÜRK LİRASI İDARİ PARA CEZASI.</a:t>
                      </a:r>
                      <a:endParaRPr lang="tr-TR" sz="1600" b="1" dirty="0"/>
                    </a:p>
                  </a:txBody>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2168894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858250" cy="579438"/>
        </p:xfrm>
        <a:graphic>
          <a:graphicData uri="http://schemas.openxmlformats.org/drawingml/2006/table">
            <a:tbl>
              <a:tblPr firstRow="1" bandRow="1">
                <a:tableStyleId>{5C22544A-7EE6-4342-B048-85BDC9FD1C3A}</a:tableStyleId>
              </a:tblPr>
              <a:tblGrid>
                <a:gridCol w="8858250"/>
              </a:tblGrid>
              <a:tr h="579438">
                <a:tc>
                  <a:txBody>
                    <a:bodyPr/>
                    <a:lstStyle/>
                    <a:p>
                      <a:pPr algn="ctr"/>
                      <a:r>
                        <a:rPr lang="tr-TR" sz="1600" dirty="0" smtClean="0"/>
                        <a:t>HAPİS VE/VEYA ADLİ PARA CEZASI GEREKTİREN FİİLLERİN YAPTIRIMLARININ SADECE</a:t>
                      </a:r>
                      <a:r>
                        <a:rPr lang="tr-TR" sz="1600" baseline="0" dirty="0" smtClean="0"/>
                        <a:t> ADLİ</a:t>
                      </a:r>
                      <a:r>
                        <a:rPr lang="tr-TR" sz="1600" dirty="0" smtClean="0"/>
                        <a:t> PARA CEZASINA DÖNÜŞTÜRÜLMESİ</a:t>
                      </a:r>
                      <a:endParaRPr lang="tr-TR" sz="1600" dirty="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313976345"/>
              </p:ext>
            </p:extLst>
          </p:nvPr>
        </p:nvGraphicFramePr>
        <p:xfrm>
          <a:off x="142875" y="714375"/>
          <a:ext cx="8858250" cy="5642189"/>
        </p:xfrm>
        <a:graphic>
          <a:graphicData uri="http://schemas.openxmlformats.org/drawingml/2006/table">
            <a:tbl>
              <a:tblPr firstRow="1" bandRow="1">
                <a:tableStyleId>{7DF18680-E054-41AD-8BC1-D1AEF772440D}</a:tableStyleId>
              </a:tblPr>
              <a:tblGrid>
                <a:gridCol w="4429125"/>
                <a:gridCol w="2571750"/>
                <a:gridCol w="1857375"/>
              </a:tblGrid>
              <a:tr h="376768">
                <a:tc>
                  <a:txBody>
                    <a:bodyPr/>
                    <a:lstStyle/>
                    <a:p>
                      <a:pPr algn="l"/>
                      <a:r>
                        <a:rPr lang="tr-TR" sz="1800" dirty="0" smtClean="0"/>
                        <a:t>CEZA</a:t>
                      </a:r>
                      <a:r>
                        <a:rPr lang="tr-TR" sz="1800" baseline="0" dirty="0" smtClean="0"/>
                        <a:t> GEREKTİREN FİİLLER</a:t>
                      </a:r>
                      <a:endParaRPr lang="tr-TR" sz="1800" dirty="0"/>
                    </a:p>
                  </a:txBody>
                  <a:tcPr marL="91439" marR="91439" marT="45717" marB="45717"/>
                </a:tc>
                <a:tc>
                  <a:txBody>
                    <a:bodyPr/>
                    <a:lstStyle/>
                    <a:p>
                      <a:pPr algn="l"/>
                      <a:r>
                        <a:rPr lang="tr-TR" sz="1800" dirty="0" smtClean="0"/>
                        <a:t>MEVCUT  ŞEKLİ</a:t>
                      </a:r>
                      <a:endParaRPr lang="tr-TR" sz="1800" dirty="0"/>
                    </a:p>
                  </a:txBody>
                  <a:tcPr marL="91439" marR="91439" marT="45717" marB="45717"/>
                </a:tc>
                <a:tc>
                  <a:txBody>
                    <a:bodyPr/>
                    <a:lstStyle/>
                    <a:p>
                      <a:pPr algn="l"/>
                      <a:r>
                        <a:rPr lang="tr-TR" sz="1800" dirty="0" smtClean="0"/>
                        <a:t>YAPILAN DEĞİŞİKLİK</a:t>
                      </a:r>
                      <a:endParaRPr lang="tr-TR" sz="1800" dirty="0"/>
                    </a:p>
                  </a:txBody>
                  <a:tcPr marL="91439" marR="91439" marT="45717" marB="45717"/>
                </a:tc>
              </a:tr>
              <a:tr h="1371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1- ŞİRKETLER TOPLULUĞUNA DAHİL BAĞLI ŞİRKETLER TARAFINDAN HAKİM ŞİRKETLE YAPILAN İŞLEMLER HAKKINDA RAPOR DÜZENLENMEMESİ, HAKİM ŞİRKET YÖNETİM KURULUNCA BAĞLI ŞİRKETLERLE OLAN İLİŞKİLERE YÖNELİK RAPORUN DÜZENLENMEMESİ</a:t>
                      </a:r>
                      <a:r>
                        <a:rPr lang="tr-TR" sz="1400" baseline="0" dirty="0" smtClean="0"/>
                        <a:t> </a:t>
                      </a:r>
                      <a:r>
                        <a:rPr lang="tr-TR" sz="1400" dirty="0" smtClean="0"/>
                        <a:t>(562/3, 199)</a:t>
                      </a:r>
                      <a:endParaRPr lang="tr-TR" sz="1400" b="1" dirty="0"/>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aseline="0" dirty="0" smtClean="0"/>
                        <a:t>İKİ YILA KADAR HAPİS VE ADLİ PARA CEZASI.</a:t>
                      </a:r>
                      <a:endParaRPr lang="tr-TR" sz="1400" dirty="0" smtClean="0"/>
                    </a:p>
                    <a:p>
                      <a:pPr algn="l"/>
                      <a:endParaRPr lang="tr-TR" sz="1400" b="1" dirty="0" smtClean="0"/>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İKİYÜZ GÜNDEN AZ</a:t>
                      </a:r>
                      <a:r>
                        <a:rPr lang="tr-TR" sz="1400" baseline="0" dirty="0" smtClean="0"/>
                        <a:t> OLMAMAK ÜZERE ADLİ PARA CEZASI.</a:t>
                      </a:r>
                      <a:endParaRPr lang="tr-TR" sz="1400" b="1" dirty="0" smtClean="0"/>
                    </a:p>
                  </a:txBody>
                  <a:tcPr marL="91439" marR="91439" marT="45717" marB="45717"/>
                </a:tc>
              </a:tr>
              <a:tr h="75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2- İNTERNET</a:t>
                      </a:r>
                      <a:r>
                        <a:rPr lang="tr-TR" sz="1400" baseline="0" dirty="0" smtClean="0"/>
                        <a:t> SİTESİ OLUŞTURMAMAK (562/12)</a:t>
                      </a:r>
                      <a:endParaRPr lang="tr-TR" sz="1400" b="1" dirty="0"/>
                    </a:p>
                  </a:txBody>
                  <a:tcPr marL="91439" marR="91439" marT="45717" marB="45717"/>
                </a:tc>
                <a:tc>
                  <a:txBody>
                    <a:bodyPr/>
                    <a:lstStyle/>
                    <a:p>
                      <a:pPr algn="l"/>
                      <a:r>
                        <a:rPr lang="tr-TR" sz="1400" dirty="0" smtClean="0"/>
                        <a:t>ALTI AYA KADAR HAPİS VE YÜZ GÜNDEN ÜÇYÜZ GÜNE KADAR ADLİ PARA CEZASI</a:t>
                      </a:r>
                      <a:endParaRPr lang="tr-TR" sz="1400" b="1" dirty="0"/>
                    </a:p>
                  </a:txBody>
                  <a:tcPr marL="91439" marR="91439" marT="45717" marB="45717"/>
                </a:tc>
                <a:tc>
                  <a:txBody>
                    <a:bodyPr/>
                    <a:lstStyle/>
                    <a:p>
                      <a:pPr algn="l"/>
                      <a:r>
                        <a:rPr lang="tr-TR" sz="1400" dirty="0" smtClean="0"/>
                        <a:t>YÜZ GÜNDEN ÜÇYÜZ GÜNE KADAR ADLİ PARA CEZASI</a:t>
                      </a:r>
                      <a:endParaRPr lang="tr-TR" sz="1400" b="1" dirty="0"/>
                    </a:p>
                  </a:txBody>
                  <a:tcPr marL="91439" marR="91439" marT="45717" marB="45717"/>
                </a:tc>
              </a:tr>
              <a:tr h="731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3-KANUNDA BELİRTİLEN İÇERİKLERİ İNTERNET SİTESİNDE YAYIMLAMAMAK (562/12)</a:t>
                      </a:r>
                      <a:endParaRPr lang="tr-TR" sz="1400" b="1" dirty="0"/>
                    </a:p>
                  </a:txBody>
                  <a:tcPr marL="91439" marR="91439" marT="45717" marB="45717"/>
                </a:tc>
                <a:tc>
                  <a:txBody>
                    <a:bodyPr/>
                    <a:lstStyle/>
                    <a:p>
                      <a:pPr algn="l"/>
                      <a:r>
                        <a:rPr lang="tr-TR" sz="1400" dirty="0" smtClean="0"/>
                        <a:t>ÜÇ AYA KADAR HAPİS VE YÜZ GÜNE KADAR ADLİ PARA CEZASI</a:t>
                      </a:r>
                      <a:endParaRPr lang="tr-TR" sz="1400" b="1" dirty="0"/>
                    </a:p>
                  </a:txBody>
                  <a:tcPr marL="91439" marR="91439" marT="45717" marB="45717"/>
                </a:tc>
                <a:tc>
                  <a:txBody>
                    <a:bodyPr/>
                    <a:lstStyle/>
                    <a:p>
                      <a:pPr algn="l"/>
                      <a:r>
                        <a:rPr lang="tr-TR" sz="1400" dirty="0" smtClean="0"/>
                        <a:t>YÜZ GÜNE KADAR ADLİ PARA CEZASI</a:t>
                      </a:r>
                      <a:endParaRPr lang="tr-TR" sz="1400" b="1" dirty="0"/>
                    </a:p>
                  </a:txBody>
                  <a:tcPr marL="91439" marR="91439" marT="45717" marB="45717"/>
                </a:tc>
              </a:tr>
              <a:tr h="1355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4-</a:t>
                      </a:r>
                      <a:r>
                        <a:rPr lang="tr-TR" sz="1400" kern="1200" dirty="0" smtClean="0"/>
                        <a:t>AYNİ SERMAYENİN VEYA DEVRALINACAK İŞLETME İLE AYINLARIN DEĞERLEMESİNDE  EMSALİNE  ORANLA YÜKSEK  FİYAT   BİÇMEK,  İŞLETME  VE  AYNIN NİTELİĞİNİ VEYA DURUMUNU FARKLI GÖSTERMEK YA DA BAŞKA BİR ŞEKİLDE YOLSUZLUK YAPMAK (562/10, 551)</a:t>
                      </a:r>
                      <a:endParaRPr lang="tr-TR" sz="1400" b="1" dirty="0"/>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ÜÇ AYDAN İKİ YILA KADAR </a:t>
                      </a:r>
                      <a:r>
                        <a:rPr lang="tr-TR" sz="1400" baseline="0" dirty="0" smtClean="0"/>
                        <a:t>HAPİS CEZASI.</a:t>
                      </a:r>
                      <a:endParaRPr lang="tr-TR" sz="1400" b="1" dirty="0" smtClean="0"/>
                    </a:p>
                  </a:txBody>
                  <a:tcPr marL="91439" marR="91439" marT="45717" marB="45717"/>
                </a:tc>
                <a:tc>
                  <a:txBody>
                    <a:bodyPr/>
                    <a:lstStyle/>
                    <a:p>
                      <a:pPr algn="l"/>
                      <a:r>
                        <a:rPr lang="tr-TR" sz="1400" dirty="0" smtClean="0"/>
                        <a:t>CEZA, DOKSAN GÜNDEN AZ OLMAMAK ÜZERE ADLİ PARA CEZASI ŞEKLİNDE DEĞİŞTİRİLMİŞTİR.</a:t>
                      </a:r>
                      <a:endParaRPr lang="tr-TR" sz="1400" b="1" dirty="0"/>
                    </a:p>
                  </a:txBody>
                  <a:tcPr marL="91439" marR="91439" marT="45717" marB="45717"/>
                </a:tc>
              </a:tr>
              <a:tr h="775577">
                <a:tc>
                  <a:txBody>
                    <a:bodyPr/>
                    <a:lstStyle/>
                    <a:p>
                      <a:pPr algn="l"/>
                      <a:r>
                        <a:rPr lang="tr-TR" sz="1400" dirty="0" smtClean="0"/>
                        <a:t>5- GÜMRÜK VE TİCARET BAKANLIĞI DENETİM ELEMANLARINCA İSTENİLEN BİLGİ VE BELGELERİN VERİLMEMESİ VEYA DENETİMİN ENGELLENMESİ </a:t>
                      </a:r>
                      <a:r>
                        <a:rPr lang="tr-TR" sz="1400" baseline="0" dirty="0" smtClean="0"/>
                        <a:t>(562/4)</a:t>
                      </a:r>
                      <a:endParaRPr lang="tr-TR" sz="1400" b="1" dirty="0"/>
                    </a:p>
                  </a:txBody>
                  <a:tcPr marL="91439" marR="91439"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ÜÇ AYDAN İKİ YILA KADAR HAPİS </a:t>
                      </a:r>
                      <a:r>
                        <a:rPr lang="tr-TR" sz="1400" baseline="0" dirty="0" smtClean="0"/>
                        <a:t>CEZASI.</a:t>
                      </a:r>
                      <a:endParaRPr lang="tr-TR" sz="1400" b="1" dirty="0" smtClean="0"/>
                    </a:p>
                  </a:txBody>
                  <a:tcPr marL="91439" marR="91439" marT="45717" marB="45717"/>
                </a:tc>
                <a:tc>
                  <a:txBody>
                    <a:bodyPr/>
                    <a:lstStyle/>
                    <a:p>
                      <a:pPr algn="l"/>
                      <a:r>
                        <a:rPr lang="tr-TR" sz="1400" baseline="0" dirty="0" smtClean="0"/>
                        <a:t>ÜÇYÜZ GÜNDEN AZ OLMAMAK ÜZERE ADLİ PARA CEZASI.</a:t>
                      </a:r>
                      <a:endParaRPr lang="tr-TR" sz="1400" b="1" dirty="0"/>
                    </a:p>
                  </a:txBody>
                  <a:tcPr marL="91439" marR="91439" marT="45717" marB="45717"/>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32</a:t>
            </a:fld>
            <a:endParaRPr lang="tr-TR"/>
          </a:p>
        </p:txBody>
      </p:sp>
    </p:spTree>
    <p:extLst>
      <p:ext uri="{BB962C8B-B14F-4D97-AF65-F5344CB8AC3E}">
        <p14:creationId xmlns:p14="http://schemas.microsoft.com/office/powerpoint/2010/main" val="3583258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dirty="0" smtClean="0"/>
                        <a:t>CEZAİ</a:t>
                      </a:r>
                      <a:r>
                        <a:rPr lang="tr-TR" sz="1600" baseline="0" dirty="0" smtClean="0"/>
                        <a:t> YAPTIRIM ÖNGÖRÜLEN İKİ FİİLİN SUÇ OLMAKTAN ÇIKARILMASI</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1874921563"/>
              </p:ext>
            </p:extLst>
          </p:nvPr>
        </p:nvGraphicFramePr>
        <p:xfrm>
          <a:off x="142875" y="613173"/>
          <a:ext cx="8786813" cy="2614287"/>
        </p:xfrm>
        <a:graphic>
          <a:graphicData uri="http://schemas.openxmlformats.org/drawingml/2006/table">
            <a:tbl>
              <a:tblPr firstRow="1" bandRow="1">
                <a:tableStyleId>{7DF18680-E054-41AD-8BC1-D1AEF772440D}</a:tableStyleId>
              </a:tblPr>
              <a:tblGrid>
                <a:gridCol w="3571844"/>
                <a:gridCol w="3000375"/>
                <a:gridCol w="2214594"/>
              </a:tblGrid>
              <a:tr h="438411">
                <a:tc>
                  <a:txBody>
                    <a:bodyPr/>
                    <a:lstStyle/>
                    <a:p>
                      <a:pPr algn="l"/>
                      <a:r>
                        <a:rPr lang="tr-TR" sz="1800" dirty="0" smtClean="0"/>
                        <a:t>CEZA</a:t>
                      </a:r>
                      <a:r>
                        <a:rPr lang="tr-TR" sz="1800" baseline="0" dirty="0" smtClean="0"/>
                        <a:t> GEREKTİREN FİİLLER</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800" dirty="0" smtClean="0"/>
                        <a:t>YAPILAN DEĞİŞİKLİK</a:t>
                      </a:r>
                      <a:endParaRPr lang="tr-TR" sz="1800" dirty="0"/>
                    </a:p>
                  </a:txBody>
                  <a:tcPr marL="91439" marR="91439" marT="45714" marB="45714"/>
                </a:tc>
              </a:tr>
              <a:tr h="865248">
                <a:tc>
                  <a:txBody>
                    <a:bodyPr/>
                    <a:lstStyle/>
                    <a:p>
                      <a:pPr algn="l"/>
                      <a:r>
                        <a:rPr lang="tr-TR" sz="1600" dirty="0" smtClean="0"/>
                        <a:t>1- İŞLEM DENETÇİSİNİN KANUNA AYKIRI RAPOR DÜZENLEMESİ (562/5-b, 351)</a:t>
                      </a:r>
                      <a:endParaRPr lang="tr-TR" sz="1600" b="1" dirty="0"/>
                    </a:p>
                  </a:txBody>
                  <a:tcPr marL="91439" marR="91439"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ÜÇYÜZ GÜNDEN AZ OLMAMAK ÜZERE ADLİ PARA CEZASI</a:t>
                      </a:r>
                      <a:endParaRPr lang="tr-TR" sz="1600" b="1" dirty="0" smtClean="0"/>
                    </a:p>
                  </a:txBody>
                  <a:tcPr marL="91439" marR="91439" marT="45714" marB="45714"/>
                </a:tc>
                <a:tc>
                  <a:txBody>
                    <a:bodyPr/>
                    <a:lstStyle/>
                    <a:p>
                      <a:pPr algn="l"/>
                      <a:r>
                        <a:rPr lang="tr-TR" sz="1600" dirty="0" smtClean="0"/>
                        <a:t>İŞLEM</a:t>
                      </a:r>
                      <a:r>
                        <a:rPr lang="tr-TR" sz="1600" baseline="0" dirty="0" smtClean="0"/>
                        <a:t> DENETÇİLERİ KALDIRILDIĞINDAN BU CEZA KALDIRILMIŞTIR.</a:t>
                      </a:r>
                      <a:endParaRPr lang="tr-TR" sz="1600" b="1" dirty="0"/>
                    </a:p>
                  </a:txBody>
                  <a:tcPr marL="91439" marR="91439" marT="45714" marB="45714"/>
                </a:tc>
              </a:tr>
              <a:tr h="1209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 SERMAYE ŞİRKETLERİNİN FİNANSAL TABLOLARINI</a:t>
                      </a:r>
                      <a:r>
                        <a:rPr lang="tr-TR" sz="1600" baseline="0" dirty="0" smtClean="0"/>
                        <a:t>  TÜRKİYE TİCARET SİCİLİ GAZETESİNDE VE İNTERNET SİTELERİNDE İLAN ETTİRMEMELERİ (562/6, 524)</a:t>
                      </a:r>
                      <a:endParaRPr lang="tr-TR" sz="1600" dirty="0" smtClean="0"/>
                    </a:p>
                    <a:p>
                      <a:pPr algn="l"/>
                      <a:endParaRPr lang="tr-TR" sz="1600" b="1" dirty="0"/>
                    </a:p>
                  </a:txBody>
                  <a:tcPr marL="91439" marR="91439" marT="45714" marB="45714"/>
                </a:tc>
                <a:tc>
                  <a:txBody>
                    <a:bodyPr/>
                    <a:lstStyle/>
                    <a:p>
                      <a:pPr algn="l"/>
                      <a:r>
                        <a:rPr lang="tr-TR" sz="1600" dirty="0" smtClean="0"/>
                        <a:t>İKİYÜZ GÜNDEN AZ OLMAMAK ÜZERE ADLİ PARA CEZASI</a:t>
                      </a:r>
                      <a:endParaRPr lang="tr-TR" sz="1600" b="1" dirty="0"/>
                    </a:p>
                  </a:txBody>
                  <a:tcPr marL="91439" marR="91439" marT="45714" marB="45714"/>
                </a:tc>
                <a:tc>
                  <a:txBody>
                    <a:bodyPr/>
                    <a:lstStyle/>
                    <a:p>
                      <a:pPr algn="l"/>
                      <a:r>
                        <a:rPr lang="tr-TR" sz="1600" dirty="0" smtClean="0"/>
                        <a:t>İLAN YÜKÜMLÜLÜĞÜ KALDIRILDIĞINDAN CEZA KALDIRILMIŞTIR. </a:t>
                      </a:r>
                      <a:endParaRPr lang="tr-TR" sz="1600" b="1" dirty="0"/>
                    </a:p>
                  </a:txBody>
                  <a:tcPr marL="91439" marR="91439" marT="45714" marB="45714"/>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724519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4224393844"/>
              </p:ext>
            </p:extLst>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baseline="0" dirty="0" smtClean="0"/>
                        <a:t>DEĞİŞİKLİK OLMAYAN YAPTIRIMLAR - 1</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118080215"/>
              </p:ext>
            </p:extLst>
          </p:nvPr>
        </p:nvGraphicFramePr>
        <p:xfrm>
          <a:off x="142875" y="714375"/>
          <a:ext cx="8786813" cy="4874865"/>
        </p:xfrm>
        <a:graphic>
          <a:graphicData uri="http://schemas.openxmlformats.org/drawingml/2006/table">
            <a:tbl>
              <a:tblPr firstRow="1" bandRow="1">
                <a:tableStyleId>{7DF18680-E054-41AD-8BC1-D1AEF772440D}</a:tableStyleId>
              </a:tblPr>
              <a:tblGrid>
                <a:gridCol w="3571844"/>
                <a:gridCol w="3000375"/>
                <a:gridCol w="2214594"/>
              </a:tblGrid>
              <a:tr h="408817">
                <a:tc>
                  <a:txBody>
                    <a:bodyPr/>
                    <a:lstStyle/>
                    <a:p>
                      <a:pPr algn="l"/>
                      <a:r>
                        <a:rPr lang="tr-TR" sz="1800" dirty="0" smtClean="0"/>
                        <a:t>CEZA</a:t>
                      </a:r>
                      <a:r>
                        <a:rPr lang="tr-TR" sz="1800" baseline="0" dirty="0" smtClean="0"/>
                        <a:t> GEREKTİREN FİİLLER</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800" dirty="0" smtClean="0"/>
                        <a:t>YAPILAN DEĞİŞİKLİK</a:t>
                      </a:r>
                      <a:endParaRPr lang="tr-TR" sz="1800" dirty="0"/>
                    </a:p>
                  </a:txBody>
                  <a:tcPr marL="91439" marR="91439" marT="45714" marB="45714"/>
                </a:tc>
              </a:tr>
              <a:tr h="1988088">
                <a:tc>
                  <a:txBody>
                    <a:bodyPr/>
                    <a:lstStyle/>
                    <a:p>
                      <a:pPr algn="l"/>
                      <a:r>
                        <a:rPr lang="tr-TR" sz="1600" kern="1200" dirty="0" smtClean="0"/>
                        <a:t>1-TACİRİN TİCARET UNVANINA, KİMLİĞİ, İŞLETMESİNİN GENİŞLİĞİ, ÖNEMİ VE FİNANSAL DURUMU HAKKINDA, ÜÇÜNCÜ KİŞİLERDE YANLIŞ BİR GÖRÜŞÜN OLUŞMASINA SEBEP OLACAK NİTELİKTE, GERÇEĞE VE KAMU DÜZENİNE AYKIRI OLARAK EKLER YAPMASI (46/1).</a:t>
                      </a:r>
                      <a:endParaRPr lang="tr-TR" sz="1600" b="1" kern="1200" dirty="0" smtClean="0">
                        <a:solidFill>
                          <a:schemeClr val="dk1"/>
                        </a:solidFill>
                        <a:latin typeface="+mn-lt"/>
                        <a:ea typeface="+mn-ea"/>
                        <a:cs typeface="+mn-cs"/>
                      </a:endParaRPr>
                    </a:p>
                  </a:txBody>
                  <a:tcPr marL="91439" marR="91439" marT="45723" marB="45723"/>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23" marB="45723"/>
                </a:tc>
                <a:tc>
                  <a:txBody>
                    <a:bodyPr/>
                    <a:lstStyle/>
                    <a:p>
                      <a:pPr algn="l"/>
                      <a:r>
                        <a:rPr lang="tr-TR" sz="1600" dirty="0" smtClean="0"/>
                        <a:t>CEZADA DEĞİŞİKLİĞE </a:t>
                      </a:r>
                    </a:p>
                    <a:p>
                      <a:pPr algn="l"/>
                      <a:r>
                        <a:rPr lang="tr-TR" sz="1600" dirty="0" smtClean="0"/>
                        <a:t>GİDİLMEMİŞTİR.</a:t>
                      </a:r>
                      <a:endParaRPr lang="tr-TR" sz="1600" b="1" dirty="0"/>
                    </a:p>
                  </a:txBody>
                  <a:tcPr marL="91439" marR="91439" marT="45723" marB="45723"/>
                </a:tc>
              </a:tr>
              <a:tr h="1343762">
                <a:tc>
                  <a:txBody>
                    <a:bodyPr/>
                    <a:lstStyle/>
                    <a:p>
                      <a:pPr algn="l"/>
                      <a:r>
                        <a:rPr lang="tr-TR" sz="1600" kern="1200" dirty="0" smtClean="0"/>
                        <a:t>2-TEK BAŞLARINA TİCARET YAPAN GERÇEK KİŞİLERİN TİCARET UNVANLARINA BİR ŞİRKETİN VAR OLDUĞU İZLENİMİNİ UYANDIRACAK ŞEKİLDE EK  YAPMALARI (46/2)</a:t>
                      </a:r>
                      <a:endParaRPr lang="tr-TR" sz="1600" b="1" dirty="0"/>
                    </a:p>
                  </a:txBody>
                  <a:tcPr marL="91439" marR="91439" marT="45715" marB="45715"/>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5" marB="45715"/>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15" marB="45715"/>
                </a:tc>
              </a:tr>
              <a:tr h="1080120">
                <a:tc>
                  <a:txBody>
                    <a:bodyPr/>
                    <a:lstStyle/>
                    <a:p>
                      <a:pPr algn="l"/>
                      <a:r>
                        <a:rPr lang="tr-TR" sz="1600" kern="1200" dirty="0" smtClean="0"/>
                        <a:t>3- “TÜRK”, “TÜRKİYE”, “CUMHURİYET” VE “MİLLÎ” KELİMELERİNİN BİR TİCARET UNVANINA BAKANLAR KURULU KARARI OLMAKSIZIN</a:t>
                      </a:r>
                      <a:r>
                        <a:rPr lang="tr-TR" sz="1600" kern="1200" baseline="0" dirty="0" smtClean="0"/>
                        <a:t> EK YAPILMASI (46/3).</a:t>
                      </a:r>
                      <a:endParaRPr lang="tr-TR" sz="1600" b="1" dirty="0"/>
                    </a:p>
                  </a:txBody>
                  <a:tcPr marL="91439" marR="91439" marT="45715" marB="45715"/>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5" marB="45715"/>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15" marB="45715"/>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976406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4251646883"/>
              </p:ext>
            </p:extLst>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baseline="0" dirty="0" smtClean="0"/>
                        <a:t>DEĞİŞİKLİK OLMAYAN YAPTIRIMLAR - 2</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2127592248"/>
              </p:ext>
            </p:extLst>
          </p:nvPr>
        </p:nvGraphicFramePr>
        <p:xfrm>
          <a:off x="142875" y="714375"/>
          <a:ext cx="8786813" cy="5018881"/>
        </p:xfrm>
        <a:graphic>
          <a:graphicData uri="http://schemas.openxmlformats.org/drawingml/2006/table">
            <a:tbl>
              <a:tblPr firstRow="1" bandRow="1">
                <a:tableStyleId>{7DF18680-E054-41AD-8BC1-D1AEF772440D}</a:tableStyleId>
              </a:tblPr>
              <a:tblGrid>
                <a:gridCol w="3571844"/>
                <a:gridCol w="3000375"/>
                <a:gridCol w="2214594"/>
              </a:tblGrid>
              <a:tr h="438411">
                <a:tc>
                  <a:txBody>
                    <a:bodyPr/>
                    <a:lstStyle/>
                    <a:p>
                      <a:pPr algn="l"/>
                      <a:r>
                        <a:rPr lang="tr-TR" sz="1800" dirty="0" smtClean="0"/>
                        <a:t>CEZA</a:t>
                      </a:r>
                      <a:r>
                        <a:rPr lang="tr-TR" sz="1800" baseline="0" dirty="0" smtClean="0"/>
                        <a:t> GEREKTİREN FİİLLER</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800" dirty="0" smtClean="0"/>
                        <a:t>YAPILAN DEĞİŞİKLİK</a:t>
                      </a:r>
                      <a:endParaRPr lang="tr-TR" sz="1800" dirty="0"/>
                    </a:p>
                  </a:txBody>
                  <a:tcPr marL="91439" marR="91439" marT="45714" marB="45714"/>
                </a:tc>
              </a:tr>
              <a:tr h="908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4- TİCARET UNVANININ, İŞLETMEDEN AYRI OLARAK BAŞKASINA DEVREDİLMES İ(49).</a:t>
                      </a:r>
                      <a:endParaRPr lang="tr-TR" sz="1600" b="1" kern="1200" dirty="0" smtClean="0">
                        <a:solidFill>
                          <a:schemeClr val="dk1"/>
                        </a:solidFill>
                        <a:latin typeface="+mn-lt"/>
                        <a:ea typeface="+mn-ea"/>
                        <a:cs typeface="+mn-cs"/>
                      </a:endParaRPr>
                    </a:p>
                  </a:txBody>
                  <a:tcPr marL="91439" marR="91439" marT="45715" marB="45715"/>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5" marB="45715"/>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15" marB="45715"/>
                </a:tc>
              </a:tr>
              <a:tr h="1152128">
                <a:tc>
                  <a:txBody>
                    <a:bodyPr/>
                    <a:lstStyle/>
                    <a:p>
                      <a:pPr algn="l"/>
                      <a:r>
                        <a:rPr lang="tr-TR" sz="1600" dirty="0" smtClean="0"/>
                        <a:t>5-KURUCULAR TARAFINDAN DÜZENLENEN BEYANIN DOĞRU VE EKSİKSİZ</a:t>
                      </a:r>
                      <a:r>
                        <a:rPr lang="tr-TR" sz="1600" baseline="0" dirty="0" smtClean="0"/>
                        <a:t> DÜZENLENMEMESİ (562/5-a, 349)</a:t>
                      </a:r>
                      <a:endParaRPr lang="tr-TR" sz="1600" b="1" dirty="0"/>
                    </a:p>
                  </a:txBody>
                  <a:tcPr marL="91439" marR="91439"/>
                </a:tc>
                <a:tc>
                  <a:txBody>
                    <a:bodyPr/>
                    <a:lstStyle/>
                    <a:p>
                      <a:pPr algn="l"/>
                      <a:r>
                        <a:rPr lang="tr-TR" sz="1600" dirty="0" smtClean="0"/>
                        <a:t>ÜÇYÜZ GÜNDEN AZ OLMAMAK ÜZERE ADLİ PARA CEZASI</a:t>
                      </a:r>
                      <a:endParaRPr lang="tr-TR" sz="1600" b="1" dirty="0"/>
                    </a:p>
                  </a:txBody>
                  <a:tcPr marL="91439" marR="91439"/>
                </a:tc>
                <a:tc>
                  <a:txBody>
                    <a:bodyPr/>
                    <a:lstStyle/>
                    <a:p>
                      <a:pPr algn="l"/>
                      <a:r>
                        <a:rPr lang="tr-TR" sz="1600" dirty="0" smtClean="0"/>
                        <a:t>DEĞİŞİKLİĞE</a:t>
                      </a:r>
                      <a:r>
                        <a:rPr lang="tr-TR" sz="1600" baseline="0" dirty="0" smtClean="0"/>
                        <a:t> GİDİLMEMİŞTİR.</a:t>
                      </a:r>
                      <a:endParaRPr lang="tr-TR" sz="1600" b="1" dirty="0"/>
                    </a:p>
                  </a:txBody>
                  <a:tcPr marL="91439" marR="91439"/>
                </a:tc>
              </a:tr>
              <a:tr h="936104">
                <a:tc>
                  <a:txBody>
                    <a:bodyPr/>
                    <a:lstStyle/>
                    <a:p>
                      <a:pPr algn="l"/>
                      <a:r>
                        <a:rPr lang="tr-TR" sz="1600" dirty="0" smtClean="0"/>
                        <a:t>6- TİCARİ SIRLARIN İZİNSİZ KULLANILMASI</a:t>
                      </a:r>
                      <a:r>
                        <a:rPr lang="tr-TR" sz="1600" baseline="0" dirty="0" smtClean="0"/>
                        <a:t> VEYA AÇIKLANMASI (562/7, 527)</a:t>
                      </a:r>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BİR YILDAN ÜÇ YILA KADAR HAPİS VE BEŞBİN GÜNE KADAR ADLİ PARA CEZASI</a:t>
                      </a:r>
                      <a:endParaRPr lang="tr-TR" sz="1600" b="1" dirty="0" smtClean="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DEĞİŞİKLİK YAPILMAMIŞTIR.</a:t>
                      </a:r>
                      <a:endParaRPr lang="tr-TR" sz="1600" b="1" dirty="0" smtClean="0"/>
                    </a:p>
                  </a:txBody>
                  <a:tcPr marL="91439" marR="91439"/>
                </a:tc>
              </a:tr>
              <a:tr h="1584176">
                <a:tc>
                  <a:txBody>
                    <a:bodyPr/>
                    <a:lstStyle/>
                    <a:p>
                      <a:pPr algn="l"/>
                      <a:r>
                        <a:rPr lang="tr-TR" sz="1600" dirty="0" smtClean="0"/>
                        <a:t>7-</a:t>
                      </a:r>
                      <a:r>
                        <a:rPr lang="tr-TR" sz="1600" kern="1200" dirty="0" smtClean="0"/>
                        <a:t>SERMAYE TAMAMIYLA TAAHHÜT OLUNMAMIŞ VEYA KARŞILIĞI KANUN VEYA ESAS SÖZLEŞME HÜKÜMLERİ GEREĞİNCE ÖDENMEMİŞKEN, TAAHHÜT EDİLMİŞ VEYA ÖDENMİŞ GİBİ GÖSTERMEK </a:t>
                      </a:r>
                      <a:r>
                        <a:rPr lang="tr-TR" sz="1600" baseline="0" dirty="0" smtClean="0"/>
                        <a:t>(562/9, 550)</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 HAPİS VEYA ADLİ PARA CEZASI.</a:t>
                      </a:r>
                      <a:endParaRPr lang="tr-TR"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DEĞİŞİKLİK YAPILMAMIŞTIR.</a:t>
                      </a:r>
                      <a:endParaRPr lang="tr-TR" sz="1600" b="1" dirty="0" smtClean="0"/>
                    </a:p>
                  </a:txBody>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3094641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1070161969"/>
              </p:ext>
            </p:extLst>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800" dirty="0" smtClean="0"/>
                        <a:t>CEZASI ARTIRILAN TEK YAPTIRIM</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extLst>
              <p:ext uri="{D42A27DB-BD31-4B8C-83A1-F6EECF244321}">
                <p14:modId xmlns:p14="http://schemas.microsoft.com/office/powerpoint/2010/main" val="3395025661"/>
              </p:ext>
            </p:extLst>
          </p:nvPr>
        </p:nvGraphicFramePr>
        <p:xfrm>
          <a:off x="142875" y="714375"/>
          <a:ext cx="8786813" cy="1642845"/>
        </p:xfrm>
        <a:graphic>
          <a:graphicData uri="http://schemas.openxmlformats.org/drawingml/2006/table">
            <a:tbl>
              <a:tblPr firstRow="1" bandRow="1">
                <a:tableStyleId>{7DF18680-E054-41AD-8BC1-D1AEF772440D}</a:tableStyleId>
              </a:tblPr>
              <a:tblGrid>
                <a:gridCol w="3571844"/>
                <a:gridCol w="3000375"/>
                <a:gridCol w="2214594"/>
              </a:tblGrid>
              <a:tr h="438411">
                <a:tc>
                  <a:txBody>
                    <a:bodyPr/>
                    <a:lstStyle/>
                    <a:p>
                      <a:pPr algn="l"/>
                      <a:r>
                        <a:rPr lang="tr-TR" sz="1800" dirty="0" smtClean="0"/>
                        <a:t>CEZA</a:t>
                      </a:r>
                      <a:r>
                        <a:rPr lang="tr-TR" sz="1800" baseline="0" dirty="0" smtClean="0"/>
                        <a:t> GEREKTİREN FİİL</a:t>
                      </a:r>
                      <a:endParaRPr lang="tr-TR" sz="1800" dirty="0"/>
                    </a:p>
                  </a:txBody>
                  <a:tcPr marL="91439" marR="91439" marT="45714" marB="45714"/>
                </a:tc>
                <a:tc>
                  <a:txBody>
                    <a:bodyPr/>
                    <a:lstStyle/>
                    <a:p>
                      <a:pPr algn="l"/>
                      <a:r>
                        <a:rPr lang="tr-TR" sz="1800" dirty="0" smtClean="0"/>
                        <a:t>MEVCUT  ŞEKLİ</a:t>
                      </a:r>
                      <a:endParaRPr lang="tr-TR" sz="1800" dirty="0"/>
                    </a:p>
                  </a:txBody>
                  <a:tcPr marL="91439" marR="91439" marT="45714" marB="45714"/>
                </a:tc>
                <a:tc>
                  <a:txBody>
                    <a:bodyPr/>
                    <a:lstStyle/>
                    <a:p>
                      <a:pPr algn="l"/>
                      <a:r>
                        <a:rPr lang="tr-TR" sz="1800" dirty="0" smtClean="0"/>
                        <a:t>YAPILAN DEĞİŞİKLİK</a:t>
                      </a:r>
                      <a:endParaRPr lang="tr-TR" sz="1800" dirty="0"/>
                    </a:p>
                  </a:txBody>
                  <a:tcPr marL="91439" marR="91439" marT="45714" marB="45714"/>
                </a:tc>
              </a:tr>
              <a:tr h="1204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HALKTAN İZİNSİZ PARA TOPLAMAK </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(562/11, 552)</a:t>
                      </a:r>
                      <a:endParaRPr lang="tr-TR" sz="1600" b="1" dirty="0"/>
                    </a:p>
                  </a:txBody>
                  <a:tcPr/>
                </a:tc>
                <a:tc>
                  <a:txBody>
                    <a:bodyPr/>
                    <a:lstStyle/>
                    <a:p>
                      <a:pPr algn="l"/>
                      <a:r>
                        <a:rPr lang="tr-TR" sz="1600" dirty="0" smtClean="0"/>
                        <a:t>ALTI AYA KADAR HAPİS CEZASI</a:t>
                      </a:r>
                      <a:endParaRPr lang="tr-TR" sz="1600" b="1" dirty="0"/>
                    </a:p>
                  </a:txBody>
                  <a:tcPr/>
                </a:tc>
                <a:tc>
                  <a:txBody>
                    <a:bodyPr/>
                    <a:lstStyle/>
                    <a:p>
                      <a:pPr algn="l"/>
                      <a:r>
                        <a:rPr lang="tr-TR" sz="1600" dirty="0" smtClean="0"/>
                        <a:t>ALTI AYDAN İKİ </a:t>
                      </a:r>
                      <a:r>
                        <a:rPr lang="tr-TR" sz="1600" smtClean="0"/>
                        <a:t>YILA </a:t>
                      </a:r>
                      <a:r>
                        <a:rPr lang="tr-TR" sz="1600" baseline="0" smtClean="0"/>
                        <a:t>KADAR </a:t>
                      </a:r>
                      <a:r>
                        <a:rPr lang="tr-TR" sz="1600" baseline="0" dirty="0" smtClean="0"/>
                        <a:t>HAPİS CEZASI</a:t>
                      </a:r>
                      <a:endParaRPr lang="tr-TR" sz="1600" b="1" dirty="0"/>
                    </a:p>
                  </a:txBody>
                  <a:tcPr/>
                </a:tc>
              </a:tr>
            </a:tbl>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231736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484784"/>
            <a:ext cx="7848872" cy="3785652"/>
          </a:xfrm>
          <a:prstGeom prst="rect">
            <a:avLst/>
          </a:prstGeom>
          <a:noFill/>
        </p:spPr>
        <p:txBody>
          <a:bodyPr wrap="square" rtlCol="0">
            <a:spAutoFit/>
          </a:bodyPr>
          <a:lstStyle/>
          <a:p>
            <a:pPr marL="285750" indent="-285750">
              <a:buFont typeface="Arial" pitchFamily="34" charset="0"/>
              <a:buChar char="•"/>
            </a:pPr>
            <a:r>
              <a:rPr lang="tr-TR" sz="2000" b="1" dirty="0"/>
              <a:t>6102 SAYILI YENİ TÜRK TİCARET </a:t>
            </a:r>
            <a:r>
              <a:rPr lang="tr-TR" sz="2000" b="1" dirty="0" smtClean="0"/>
              <a:t>KANUNU’NDA </a:t>
            </a:r>
            <a:r>
              <a:rPr lang="tr-TR" sz="2000" b="1" dirty="0">
                <a:solidFill>
                  <a:srgbClr val="FF0000"/>
                </a:solidFill>
              </a:rPr>
              <a:t>16 BAŞLIK ALTINDA VE TOPLAM 25 MADDEYİ  ETKİLEYEN </a:t>
            </a:r>
            <a:r>
              <a:rPr lang="tr-TR" sz="2000" b="1" dirty="0" smtClean="0"/>
              <a:t>TEMEL DEĞİŞİKLİK </a:t>
            </a:r>
            <a:r>
              <a:rPr lang="tr-TR" sz="2000" b="1" dirty="0"/>
              <a:t>ÇALIŞMASI YAPILMIŞTIR.</a:t>
            </a:r>
          </a:p>
          <a:p>
            <a:pPr marL="285750" indent="-285750">
              <a:buFont typeface="Arial" pitchFamily="34" charset="0"/>
              <a:buChar char="•"/>
            </a:pPr>
            <a:endParaRPr lang="tr-TR" sz="2000" b="1" dirty="0"/>
          </a:p>
          <a:p>
            <a:pPr marL="285750" indent="-285750">
              <a:buFont typeface="Arial" pitchFamily="34" charset="0"/>
              <a:buChar char="•"/>
            </a:pPr>
            <a:r>
              <a:rPr lang="tr-TR" sz="2000" b="1" dirty="0"/>
              <a:t>6102 SAYILI YENİ TÜRK TİCARET KANUNU VE 6103 SAYILI TÜRK TİCARET </a:t>
            </a:r>
            <a:r>
              <a:rPr lang="tr-TR" sz="2000" b="1" dirty="0" smtClean="0"/>
              <a:t>KANUNUNUN </a:t>
            </a:r>
            <a:r>
              <a:rPr lang="tr-TR" sz="2000" b="1" dirty="0"/>
              <a:t>YÜRÜRLÜĞÜ VE UYGULAMA ŞEKLİ HAKKINDA KANUNDA </a:t>
            </a:r>
            <a:r>
              <a:rPr lang="tr-TR" sz="2000" b="1" dirty="0">
                <a:solidFill>
                  <a:srgbClr val="FF0000"/>
                </a:solidFill>
              </a:rPr>
              <a:t>17 BAŞLIK ALTINDA, TOPLAM 84 MADDEYİ ETKİLEYEN TALİ DEĞİŞİKLİK </a:t>
            </a:r>
            <a:r>
              <a:rPr lang="tr-TR" sz="2000" b="1" dirty="0"/>
              <a:t>ÇALIŞMASI YAPILMIŞTIR</a:t>
            </a:r>
            <a:r>
              <a:rPr lang="tr-TR" sz="2000" b="1" dirty="0" smtClean="0"/>
              <a:t>.</a:t>
            </a:r>
          </a:p>
          <a:p>
            <a:pPr marL="285750" indent="-285750">
              <a:buFont typeface="Arial" pitchFamily="34" charset="0"/>
              <a:buChar char="•"/>
            </a:pPr>
            <a:endParaRPr lang="tr-TR" sz="2000" b="1" dirty="0"/>
          </a:p>
          <a:p>
            <a:pPr marL="285750" indent="-285750">
              <a:buFont typeface="Arial" pitchFamily="34" charset="0"/>
              <a:buChar char="•"/>
            </a:pPr>
            <a:r>
              <a:rPr lang="tr-TR" sz="2000" b="1" dirty="0" smtClean="0"/>
              <a:t>TÜM BU DEĞİŞİKLİKLERİ İÇEREN VE TOPLAM </a:t>
            </a:r>
            <a:r>
              <a:rPr lang="tr-TR" sz="2000" b="1" dirty="0" smtClean="0">
                <a:solidFill>
                  <a:srgbClr val="FF0000"/>
                </a:solidFill>
              </a:rPr>
              <a:t>50</a:t>
            </a:r>
            <a:r>
              <a:rPr lang="tr-TR" sz="2000" b="1" dirty="0" smtClean="0"/>
              <a:t> MADDEDEN OLUŞAN </a:t>
            </a:r>
            <a:r>
              <a:rPr lang="tr-TR" sz="2000" b="1" dirty="0" smtClean="0">
                <a:solidFill>
                  <a:srgbClr val="FF0000"/>
                </a:solidFill>
              </a:rPr>
              <a:t>KANUN DEĞİŞİKLİĞİ TASARISI, TÜRKİYE BÜYÜK MİLLET MECLİSİNCE 26/6/2012 TARİHİNDE KABUL EDİLMİŞTİR .</a:t>
            </a:r>
            <a:endParaRPr lang="tr-TR" sz="2000" b="1" dirty="0">
              <a:solidFill>
                <a:srgbClr val="FF0000"/>
              </a:solidFill>
            </a:endParaRPr>
          </a:p>
        </p:txBody>
      </p:sp>
      <p:sp>
        <p:nvSpPr>
          <p:cNvPr id="5" name="Metin kutusu 4"/>
          <p:cNvSpPr txBox="1"/>
          <p:nvPr/>
        </p:nvSpPr>
        <p:spPr>
          <a:xfrm>
            <a:off x="3170539" y="764704"/>
            <a:ext cx="2987677" cy="461665"/>
          </a:xfrm>
          <a:prstGeom prst="rect">
            <a:avLst/>
          </a:prstGeom>
          <a:noFill/>
        </p:spPr>
        <p:txBody>
          <a:bodyPr wrap="none" rtlCol="0">
            <a:spAutoFit/>
          </a:bodyPr>
          <a:lstStyle/>
          <a:p>
            <a:pPr algn="ctr"/>
            <a:r>
              <a:rPr lang="tr-TR" sz="2400" b="1" dirty="0" smtClean="0">
                <a:solidFill>
                  <a:srgbClr val="C00000"/>
                </a:solidFill>
              </a:rPr>
              <a:t>YAPILAN ÇALIŞMALAR</a:t>
            </a:r>
            <a:endParaRPr lang="tr-TR" sz="2400" b="1" dirty="0">
              <a:solidFill>
                <a:srgbClr val="C00000"/>
              </a:solidFill>
            </a:endParaRPr>
          </a:p>
        </p:txBody>
      </p:sp>
      <p:cxnSp>
        <p:nvCxnSpPr>
          <p:cNvPr id="6" name="Düz Bağlayıcı 5"/>
          <p:cNvCxnSpPr/>
          <p:nvPr/>
        </p:nvCxnSpPr>
        <p:spPr>
          <a:xfrm>
            <a:off x="3170539" y="1226369"/>
            <a:ext cx="2987677"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215203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628800"/>
            <a:ext cx="7848872" cy="5016758"/>
          </a:xfrm>
          <a:prstGeom prst="rect">
            <a:avLst/>
          </a:prstGeom>
          <a:noFill/>
        </p:spPr>
        <p:txBody>
          <a:bodyPr wrap="square" rtlCol="0">
            <a:spAutoFit/>
          </a:bodyPr>
          <a:lstStyle/>
          <a:p>
            <a:r>
              <a:rPr lang="tr-TR" sz="2000" b="1" dirty="0">
                <a:solidFill>
                  <a:srgbClr val="FF0000"/>
                </a:solidFill>
              </a:rPr>
              <a:t>TİCARİ MEKTUPLARDA VE TİCARİ DEFTERLERE YAPILAN KAYITLARIN DAYANDIĞI </a:t>
            </a:r>
            <a:r>
              <a:rPr lang="tr-TR" sz="2000" b="1" dirty="0" smtClean="0">
                <a:solidFill>
                  <a:srgbClr val="FF0000"/>
                </a:solidFill>
              </a:rPr>
              <a:t>BELGELERDE</a:t>
            </a:r>
            <a:r>
              <a:rPr lang="tr-TR" sz="2000" b="1" dirty="0">
                <a:solidFill>
                  <a:srgbClr val="FF0000"/>
                </a:solidFill>
              </a:rPr>
              <a:t> </a:t>
            </a:r>
            <a:r>
              <a:rPr lang="tr-TR" sz="2000" b="1" dirty="0" smtClean="0">
                <a:solidFill>
                  <a:srgbClr val="FF0000"/>
                </a:solidFill>
              </a:rPr>
              <a:t>BULUNMASI GEREKEN BİLGİLER:</a:t>
            </a:r>
            <a:endParaRPr lang="tr-TR" sz="2000" b="1" dirty="0">
              <a:solidFill>
                <a:srgbClr val="FF0000"/>
              </a:solidFill>
            </a:endParaRPr>
          </a:p>
          <a:p>
            <a:r>
              <a:rPr lang="tr-TR" sz="2000" b="1" u="sng" dirty="0" smtClean="0">
                <a:solidFill>
                  <a:schemeClr val="accent1"/>
                </a:solidFill>
              </a:rPr>
              <a:t>A- GERÇEK </a:t>
            </a:r>
            <a:r>
              <a:rPr lang="tr-TR" sz="2000" b="1" u="sng" dirty="0">
                <a:solidFill>
                  <a:schemeClr val="accent1"/>
                </a:solidFill>
              </a:rPr>
              <a:t>KİŞİ TACİRLER İLE ŞAHIS </a:t>
            </a:r>
            <a:r>
              <a:rPr lang="tr-TR" sz="2000" b="1" u="sng" dirty="0" smtClean="0">
                <a:solidFill>
                  <a:schemeClr val="accent1"/>
                </a:solidFill>
              </a:rPr>
              <a:t>ŞİRKETLERİNDE</a:t>
            </a:r>
          </a:p>
          <a:p>
            <a:r>
              <a:rPr lang="tr-TR" sz="2000" dirty="0" smtClean="0"/>
              <a:t>(KOLLEKTİF </a:t>
            </a:r>
            <a:r>
              <a:rPr lang="tr-TR" sz="2000" dirty="0"/>
              <a:t>VE KOMANDİT ŞİRKETLER)</a:t>
            </a:r>
          </a:p>
          <a:p>
            <a:pPr>
              <a:buFontTx/>
              <a:buNone/>
            </a:pPr>
            <a:r>
              <a:rPr lang="tr-TR" sz="2000" dirty="0"/>
              <a:t>1-TİCARET UNVANI</a:t>
            </a:r>
          </a:p>
          <a:p>
            <a:pPr>
              <a:buFontTx/>
              <a:buNone/>
            </a:pPr>
            <a:r>
              <a:rPr lang="tr-TR" sz="2000" dirty="0"/>
              <a:t>2-İŞLETMENİN MERKEZİ</a:t>
            </a:r>
          </a:p>
          <a:p>
            <a:pPr>
              <a:buFontTx/>
              <a:buNone/>
            </a:pPr>
            <a:r>
              <a:rPr lang="tr-TR" sz="2000" dirty="0"/>
              <a:t>3-TİCARET SİCİLİ </a:t>
            </a:r>
            <a:r>
              <a:rPr lang="tr-TR" sz="2000" dirty="0" smtClean="0"/>
              <a:t>NUMARASI</a:t>
            </a:r>
          </a:p>
          <a:p>
            <a:pPr>
              <a:buFontTx/>
              <a:buNone/>
            </a:pPr>
            <a:endParaRPr lang="tr-TR" sz="2000" dirty="0"/>
          </a:p>
          <a:p>
            <a:pPr>
              <a:buFontTx/>
              <a:buNone/>
            </a:pPr>
            <a:r>
              <a:rPr lang="tr-TR" sz="2000" b="1" u="sng" dirty="0" smtClean="0">
                <a:solidFill>
                  <a:schemeClr val="accent1"/>
                </a:solidFill>
              </a:rPr>
              <a:t>B- SERMAYE </a:t>
            </a:r>
            <a:r>
              <a:rPr lang="tr-TR" sz="2000" b="1" u="sng" dirty="0">
                <a:solidFill>
                  <a:schemeClr val="accent1"/>
                </a:solidFill>
              </a:rPr>
              <a:t>ŞİRKETLERİNDE</a:t>
            </a:r>
          </a:p>
          <a:p>
            <a:pPr>
              <a:buFontTx/>
              <a:buNone/>
            </a:pPr>
            <a:r>
              <a:rPr lang="tr-TR" sz="2000" dirty="0"/>
              <a:t>(ANONİM, LİMİTED VE SERMAYESİ PAYLARA BÖLÜNMÜŞ KOMANDİT ŞİRKETLER);</a:t>
            </a:r>
          </a:p>
          <a:p>
            <a:pPr>
              <a:buFontTx/>
              <a:buNone/>
            </a:pPr>
            <a:r>
              <a:rPr lang="tr-TR" sz="2000" dirty="0"/>
              <a:t>1-TİCARET UNVANI</a:t>
            </a:r>
          </a:p>
          <a:p>
            <a:pPr>
              <a:buFontTx/>
              <a:buNone/>
            </a:pPr>
            <a:r>
              <a:rPr lang="tr-TR" sz="2000" dirty="0"/>
              <a:t>2-İŞLETMENİN MERKEZİ</a:t>
            </a:r>
          </a:p>
          <a:p>
            <a:pPr>
              <a:buFontTx/>
              <a:buNone/>
            </a:pPr>
            <a:r>
              <a:rPr lang="tr-TR" sz="2000" dirty="0"/>
              <a:t>3-TİCARET SİCİLİ NUMARASI</a:t>
            </a:r>
          </a:p>
          <a:p>
            <a:pPr>
              <a:buFontTx/>
              <a:buNone/>
            </a:pPr>
            <a:r>
              <a:rPr lang="tr-TR" sz="2000" dirty="0"/>
              <a:t>4-İNTERNET SİTESİ ADRESİ (İNTERNET SİTESİ OLUŞTURMAKLA YÜKÜMLÜ OLANLAR)</a:t>
            </a:r>
          </a:p>
        </p:txBody>
      </p:sp>
      <p:sp>
        <p:nvSpPr>
          <p:cNvPr id="5" name="Metin kutusu 4"/>
          <p:cNvSpPr txBox="1"/>
          <p:nvPr/>
        </p:nvSpPr>
        <p:spPr>
          <a:xfrm>
            <a:off x="1532055" y="428605"/>
            <a:ext cx="7254787" cy="1200329"/>
          </a:xfrm>
          <a:prstGeom prst="rect">
            <a:avLst/>
          </a:prstGeom>
          <a:noFill/>
        </p:spPr>
        <p:txBody>
          <a:bodyPr wrap="square" rtlCol="0">
            <a:spAutoFit/>
          </a:bodyPr>
          <a:lstStyle/>
          <a:p>
            <a:pPr algn="ctr"/>
            <a:r>
              <a:rPr lang="tr-TR" sz="2400" b="1" dirty="0" smtClean="0">
                <a:solidFill>
                  <a:srgbClr val="C00000"/>
                </a:solidFill>
              </a:rPr>
              <a:t>6335 SAYILI KANUNLA TACİRLER </a:t>
            </a:r>
            <a:r>
              <a:rPr lang="tr-TR" sz="2400" b="1" dirty="0">
                <a:solidFill>
                  <a:srgbClr val="C00000"/>
                </a:solidFill>
              </a:rPr>
              <a:t>TARAFINDAN DÜZENLENEN </a:t>
            </a:r>
            <a:r>
              <a:rPr lang="tr-TR" sz="2400" b="1" dirty="0" smtClean="0">
                <a:solidFill>
                  <a:srgbClr val="C00000"/>
                </a:solidFill>
              </a:rPr>
              <a:t>BELGELERDE</a:t>
            </a:r>
          </a:p>
          <a:p>
            <a:pPr algn="ctr"/>
            <a:r>
              <a:rPr lang="tr-TR" sz="2400" b="1" dirty="0" smtClean="0">
                <a:solidFill>
                  <a:srgbClr val="C00000"/>
                </a:solidFill>
              </a:rPr>
              <a:t>YER </a:t>
            </a:r>
            <a:r>
              <a:rPr lang="tr-TR" sz="2400" b="1" dirty="0">
                <a:solidFill>
                  <a:srgbClr val="C00000"/>
                </a:solidFill>
              </a:rPr>
              <a:t>ALACAK </a:t>
            </a:r>
            <a:r>
              <a:rPr lang="tr-TR" sz="2400" b="1" dirty="0" smtClean="0">
                <a:solidFill>
                  <a:srgbClr val="C00000"/>
                </a:solidFill>
              </a:rPr>
              <a:t>BİLGİLER SINIRLANDIRILMIŞTIR</a:t>
            </a:r>
            <a:endParaRPr lang="tr-TR" sz="2400" b="1" dirty="0">
              <a:solidFill>
                <a:srgbClr val="C00000"/>
              </a:solidFill>
            </a:endParaRPr>
          </a:p>
        </p:txBody>
      </p:sp>
      <p:cxnSp>
        <p:nvCxnSpPr>
          <p:cNvPr id="6" name="Düz Bağlayıcı 5"/>
          <p:cNvCxnSpPr/>
          <p:nvPr/>
        </p:nvCxnSpPr>
        <p:spPr>
          <a:xfrm>
            <a:off x="1547664" y="1595701"/>
            <a:ext cx="640088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376133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556792"/>
            <a:ext cx="7848872" cy="4185761"/>
          </a:xfrm>
          <a:prstGeom prst="rect">
            <a:avLst/>
          </a:prstGeom>
          <a:noFill/>
        </p:spPr>
        <p:txBody>
          <a:bodyPr wrap="square" rtlCol="0">
            <a:spAutoFit/>
          </a:bodyPr>
          <a:lstStyle/>
          <a:p>
            <a:pPr lvl="0"/>
            <a:r>
              <a:rPr lang="tr-TR" sz="1900" b="1" dirty="0" smtClean="0">
                <a:solidFill>
                  <a:srgbClr val="FF0000"/>
                </a:solidFill>
              </a:rPr>
              <a:t>1-</a:t>
            </a:r>
            <a:r>
              <a:rPr lang="tr-TR" sz="1900" b="1" dirty="0" smtClean="0"/>
              <a:t> TİCARİ DEFTERLERİN AÇILIŞ ONAYLARININ ZAMANI BELİRLENMİŞTİR.</a:t>
            </a:r>
            <a:endParaRPr lang="tr-TR" sz="1900" dirty="0">
              <a:solidFill>
                <a:srgbClr val="000000"/>
              </a:solidFill>
              <a:cs typeface="Arial" charset="0"/>
            </a:endParaRPr>
          </a:p>
          <a:p>
            <a:pPr lvl="0"/>
            <a:r>
              <a:rPr lang="tr-TR" sz="1900" dirty="0" smtClean="0">
                <a:solidFill>
                  <a:srgbClr val="000000"/>
                </a:solidFill>
                <a:cs typeface="Arial" charset="0"/>
              </a:rPr>
              <a:t>(</a:t>
            </a:r>
            <a:r>
              <a:rPr lang="tr-TR" sz="1900" dirty="0">
                <a:solidFill>
                  <a:srgbClr val="000000"/>
                </a:solidFill>
                <a:cs typeface="Arial" charset="0"/>
              </a:rPr>
              <a:t>FAALİYET DÖNEMİNİN İLK AYINDAN ÖNCEKİ AY SONUNA KADAR, YENİ KURULAN ŞİRKETLERDE İSE </a:t>
            </a:r>
            <a:r>
              <a:rPr lang="tr-TR" sz="1900" dirty="0" smtClean="0">
                <a:solidFill>
                  <a:srgbClr val="000000"/>
                </a:solidFill>
                <a:cs typeface="Arial" charset="0"/>
              </a:rPr>
              <a:t>KULLANILMAYA BAŞLANMADAN </a:t>
            </a:r>
            <a:r>
              <a:rPr lang="tr-TR" sz="1900" dirty="0">
                <a:solidFill>
                  <a:srgbClr val="000000"/>
                </a:solidFill>
                <a:cs typeface="Arial" charset="0"/>
              </a:rPr>
              <a:t>ÖNCE</a:t>
            </a:r>
            <a:r>
              <a:rPr lang="tr-TR" sz="1900" dirty="0" smtClean="0">
                <a:solidFill>
                  <a:srgbClr val="000000"/>
                </a:solidFill>
                <a:cs typeface="Arial" charset="0"/>
              </a:rPr>
              <a:t>)</a:t>
            </a:r>
          </a:p>
          <a:p>
            <a:pPr fontAlgn="base"/>
            <a:r>
              <a:rPr lang="tr-TR" sz="1900" b="1" dirty="0" smtClean="0">
                <a:solidFill>
                  <a:srgbClr val="FF0000"/>
                </a:solidFill>
              </a:rPr>
              <a:t>2-</a:t>
            </a:r>
            <a:r>
              <a:rPr lang="tr-TR" sz="1900" b="1" dirty="0" smtClean="0"/>
              <a:t> </a:t>
            </a:r>
            <a:r>
              <a:rPr lang="tr-TR" sz="1900" b="1" dirty="0"/>
              <a:t>İNTERNET SİTESİ DEFTERİ </a:t>
            </a:r>
            <a:r>
              <a:rPr lang="tr-TR" sz="1900" b="1" dirty="0" smtClean="0"/>
              <a:t>KALDIRILMIŞTIR.</a:t>
            </a:r>
          </a:p>
          <a:p>
            <a:pPr fontAlgn="base"/>
            <a:r>
              <a:rPr lang="tr-TR" sz="1900" b="1" dirty="0" smtClean="0">
                <a:solidFill>
                  <a:srgbClr val="FF0000"/>
                </a:solidFill>
              </a:rPr>
              <a:t>3-</a:t>
            </a:r>
            <a:r>
              <a:rPr lang="tr-TR" sz="1900" b="1" dirty="0" smtClean="0"/>
              <a:t>İKİ </a:t>
            </a:r>
            <a:r>
              <a:rPr lang="tr-TR" sz="1900" b="1" dirty="0"/>
              <a:t>DEFTERİN </a:t>
            </a:r>
            <a:r>
              <a:rPr lang="tr-TR" sz="1900" dirty="0"/>
              <a:t>(PAY DEFTERİ İLE GENEL KURUL TOPLANTI VE MÜZAKERE DEFTERİ) </a:t>
            </a:r>
            <a:r>
              <a:rPr lang="tr-TR" sz="1900" b="1" dirty="0" smtClean="0"/>
              <a:t>YETERLİ YAPRAĞI BULUNMASI </a:t>
            </a:r>
            <a:r>
              <a:rPr lang="tr-TR" sz="1900" b="1" dirty="0"/>
              <a:t>KAYDIYLA TEKRAR AÇILIŞ ONAYI YAPILMAKSIZIN KULLANILMASINA İMKAN </a:t>
            </a:r>
            <a:r>
              <a:rPr lang="tr-TR" sz="1900" b="1" dirty="0" smtClean="0"/>
              <a:t>TANINMIŞTIR.</a:t>
            </a:r>
            <a:r>
              <a:rPr lang="tr-TR" sz="1900" dirty="0" smtClean="0"/>
              <a:t> </a:t>
            </a:r>
            <a:endParaRPr lang="tr-TR" sz="1900" dirty="0"/>
          </a:p>
          <a:p>
            <a:pPr fontAlgn="base"/>
            <a:r>
              <a:rPr lang="tr-TR" sz="1900" b="1" dirty="0" smtClean="0">
                <a:solidFill>
                  <a:srgbClr val="FF0000"/>
                </a:solidFill>
              </a:rPr>
              <a:t>4-</a:t>
            </a:r>
            <a:r>
              <a:rPr lang="tr-TR" sz="1900" b="1" dirty="0" smtClean="0"/>
              <a:t> KAPANIŞ </a:t>
            </a:r>
            <a:r>
              <a:rPr lang="tr-TR" sz="1900" b="1" dirty="0"/>
              <a:t>ONAYINA TABİ DEFTER SAYISI YEVMİYE </a:t>
            </a:r>
            <a:r>
              <a:rPr lang="tr-TR" sz="1900" b="1" dirty="0" smtClean="0"/>
              <a:t>DEFTERİ VE </a:t>
            </a:r>
            <a:r>
              <a:rPr lang="tr-TR" sz="1900" b="1" dirty="0"/>
              <a:t>YÖNETİM KURULU KARAR </a:t>
            </a:r>
            <a:r>
              <a:rPr lang="tr-TR" sz="1900" b="1" dirty="0" smtClean="0"/>
              <a:t>DEFTERİ OLMAK ÜZERE 2’YE İNDİRİLMİŞTİR.</a:t>
            </a:r>
          </a:p>
          <a:p>
            <a:pPr fontAlgn="base"/>
            <a:r>
              <a:rPr lang="tr-TR" sz="1900" b="1" dirty="0" smtClean="0">
                <a:solidFill>
                  <a:srgbClr val="FF0000"/>
                </a:solidFill>
              </a:rPr>
              <a:t>5-</a:t>
            </a:r>
            <a:r>
              <a:rPr lang="tr-TR" sz="1900" b="1" dirty="0" smtClean="0"/>
              <a:t> </a:t>
            </a:r>
            <a:r>
              <a:rPr lang="tr-TR" sz="1900" b="1" dirty="0"/>
              <a:t>ELEKTRONİK ORTAMDA TUTULAN DEFTERLERDE NOTER ONAYI ARANMAYACAĞI HUSUSU </a:t>
            </a:r>
            <a:r>
              <a:rPr lang="tr-TR" sz="1900" b="1" dirty="0" smtClean="0"/>
              <a:t>NETLEŞTİRİLMİŞTİR.</a:t>
            </a:r>
          </a:p>
          <a:p>
            <a:pPr fontAlgn="base"/>
            <a:r>
              <a:rPr lang="tr-TR" sz="1900" b="1" dirty="0" smtClean="0">
                <a:solidFill>
                  <a:srgbClr val="FF0000"/>
                </a:solidFill>
              </a:rPr>
              <a:t>6- </a:t>
            </a:r>
            <a:r>
              <a:rPr lang="tr-TR" sz="1900" b="1" dirty="0" smtClean="0"/>
              <a:t>DEFTERLERİN </a:t>
            </a:r>
            <a:r>
              <a:rPr lang="tr-TR" sz="1900" b="1" dirty="0"/>
              <a:t>VUK’A GÖRE </a:t>
            </a:r>
            <a:r>
              <a:rPr lang="tr-TR" sz="1900" b="1" dirty="0" smtClean="0"/>
              <a:t>TUTULMASI, FİNANSAL TABLOLARIN İSE (</a:t>
            </a:r>
            <a:r>
              <a:rPr lang="tr-TR" sz="1900" b="1" dirty="0" smtClean="0">
                <a:solidFill>
                  <a:srgbClr val="0033CC"/>
                </a:solidFill>
              </a:rPr>
              <a:t>BİLANÇO-GELİR TABLOSU</a:t>
            </a:r>
            <a:r>
              <a:rPr lang="tr-TR" sz="1900" b="1" dirty="0" smtClean="0"/>
              <a:t>) MUHASEBE </a:t>
            </a:r>
            <a:r>
              <a:rPr lang="tr-TR" sz="1900" b="1" dirty="0"/>
              <a:t>STANDARTLARINA GÖRE </a:t>
            </a:r>
            <a:r>
              <a:rPr lang="tr-TR" sz="1900" b="1" dirty="0" smtClean="0"/>
              <a:t>DÜZENLENMESİ HÜKÜM ALTINA ALINMIŞTIR.</a:t>
            </a:r>
            <a:endParaRPr lang="tr-TR" sz="1900" dirty="0"/>
          </a:p>
        </p:txBody>
      </p:sp>
      <p:sp>
        <p:nvSpPr>
          <p:cNvPr id="5" name="Metin kutusu 4"/>
          <p:cNvSpPr txBox="1"/>
          <p:nvPr/>
        </p:nvSpPr>
        <p:spPr>
          <a:xfrm>
            <a:off x="1761978" y="764703"/>
            <a:ext cx="5804794" cy="461665"/>
          </a:xfrm>
          <a:prstGeom prst="rect">
            <a:avLst/>
          </a:prstGeom>
          <a:noFill/>
        </p:spPr>
        <p:txBody>
          <a:bodyPr wrap="none" rtlCol="0">
            <a:spAutoFit/>
          </a:bodyPr>
          <a:lstStyle/>
          <a:p>
            <a:pPr algn="ctr"/>
            <a:r>
              <a:rPr lang="tr-TR" sz="2400" b="1" dirty="0">
                <a:solidFill>
                  <a:srgbClr val="C00000"/>
                </a:solidFill>
              </a:rPr>
              <a:t>TİCARİ DEFTERLERE İLİŞKİN DÜZENLEMELER </a:t>
            </a:r>
          </a:p>
        </p:txBody>
      </p:sp>
      <p:cxnSp>
        <p:nvCxnSpPr>
          <p:cNvPr id="6" name="Düz Bağlayıcı 5"/>
          <p:cNvCxnSpPr/>
          <p:nvPr/>
        </p:nvCxnSpPr>
        <p:spPr>
          <a:xfrm>
            <a:off x="1761978" y="1226369"/>
            <a:ext cx="5804794"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363305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737384"/>
            <a:ext cx="7848872" cy="4893647"/>
          </a:xfrm>
          <a:prstGeom prst="rect">
            <a:avLst/>
          </a:prstGeom>
          <a:noFill/>
        </p:spPr>
        <p:txBody>
          <a:bodyPr wrap="square" rtlCol="0">
            <a:spAutoFit/>
          </a:bodyPr>
          <a:lstStyle/>
          <a:p>
            <a:pPr algn="just" fontAlgn="base"/>
            <a:r>
              <a:rPr lang="tr-TR" sz="2400" b="1" dirty="0" smtClean="0"/>
              <a:t>ANONİM, LİMİTED, </a:t>
            </a:r>
            <a:r>
              <a:rPr lang="tr-TR" sz="2400" b="1" dirty="0"/>
              <a:t>SERMAYESİ PAYLARA BÖLÜNMÜŞ KOMANDİT </a:t>
            </a:r>
            <a:r>
              <a:rPr lang="tr-TR" sz="2400" b="1" dirty="0" smtClean="0"/>
              <a:t>VE MERKEZİ </a:t>
            </a:r>
            <a:r>
              <a:rPr lang="tr-TR" sz="2400" b="1" dirty="0"/>
              <a:t>YURT DIŞINDA BULUNAN </a:t>
            </a:r>
            <a:r>
              <a:rPr lang="tr-TR" sz="2400" b="1" dirty="0" smtClean="0"/>
              <a:t>ŞİRKETLER İLE ŞİRKETLER TOPLULUĞUNUN</a:t>
            </a:r>
            <a:r>
              <a:rPr lang="tr-TR" sz="2400" b="1" dirty="0" smtClean="0"/>
              <a:t>;</a:t>
            </a:r>
          </a:p>
          <a:p>
            <a:pPr algn="just" fontAlgn="base"/>
            <a:r>
              <a:rPr lang="tr-TR" sz="2400" b="1" dirty="0" smtClean="0">
                <a:solidFill>
                  <a:srgbClr val="FF0000"/>
                </a:solidFill>
              </a:rPr>
              <a:t>1-</a:t>
            </a:r>
            <a:r>
              <a:rPr lang="tr-TR" sz="2400" b="1" dirty="0" smtClean="0"/>
              <a:t> </a:t>
            </a:r>
            <a:r>
              <a:rPr lang="tr-TR" sz="2400" b="1" dirty="0" smtClean="0"/>
              <a:t>BİLANÇOSUNUN, </a:t>
            </a:r>
            <a:endParaRPr lang="tr-TR" sz="2400" b="1" dirty="0" smtClean="0"/>
          </a:p>
          <a:p>
            <a:pPr algn="just" fontAlgn="base"/>
            <a:r>
              <a:rPr lang="tr-TR" sz="2400" b="1" dirty="0" smtClean="0">
                <a:solidFill>
                  <a:srgbClr val="FF0000"/>
                </a:solidFill>
              </a:rPr>
              <a:t>2-</a:t>
            </a:r>
            <a:r>
              <a:rPr lang="tr-TR" sz="2400" b="1" dirty="0" smtClean="0"/>
              <a:t>GELİR </a:t>
            </a:r>
            <a:r>
              <a:rPr lang="tr-TR" sz="2400" b="1" dirty="0" smtClean="0"/>
              <a:t>TABLOSUNUN, </a:t>
            </a:r>
            <a:endParaRPr lang="tr-TR" sz="2400" b="1" dirty="0" smtClean="0"/>
          </a:p>
          <a:p>
            <a:pPr algn="just" fontAlgn="base"/>
            <a:r>
              <a:rPr lang="tr-TR" sz="2400" b="1" dirty="0" smtClean="0">
                <a:solidFill>
                  <a:srgbClr val="FF0000"/>
                </a:solidFill>
              </a:rPr>
              <a:t>3-</a:t>
            </a:r>
            <a:r>
              <a:rPr lang="tr-TR" sz="2400" b="1" dirty="0" smtClean="0"/>
              <a:t>NAKİT </a:t>
            </a:r>
            <a:r>
              <a:rPr lang="tr-TR" sz="2400" b="1" dirty="0"/>
              <a:t>AKIM </a:t>
            </a:r>
            <a:r>
              <a:rPr lang="tr-TR" sz="2400" b="1" dirty="0" smtClean="0"/>
              <a:t>TABLOSUNUN, </a:t>
            </a:r>
            <a:endParaRPr lang="tr-TR" sz="2400" b="1" dirty="0" smtClean="0"/>
          </a:p>
          <a:p>
            <a:pPr algn="just" fontAlgn="base"/>
            <a:r>
              <a:rPr lang="tr-TR" sz="2400" b="1" dirty="0" smtClean="0">
                <a:solidFill>
                  <a:srgbClr val="FF0000"/>
                </a:solidFill>
              </a:rPr>
              <a:t>4-</a:t>
            </a:r>
            <a:r>
              <a:rPr lang="tr-TR" sz="2400" b="1" dirty="0" smtClean="0"/>
              <a:t>ÖZKAYNAK </a:t>
            </a:r>
            <a:r>
              <a:rPr lang="tr-TR" sz="2400" b="1" dirty="0"/>
              <a:t>DEĞİŞİM </a:t>
            </a:r>
            <a:r>
              <a:rPr lang="tr-TR" sz="2400" b="1" dirty="0" smtClean="0"/>
              <a:t>TABLOSUNUN, </a:t>
            </a:r>
            <a:endParaRPr lang="tr-TR" sz="2400" b="1" dirty="0" smtClean="0"/>
          </a:p>
          <a:p>
            <a:pPr algn="just" fontAlgn="base"/>
            <a:r>
              <a:rPr lang="tr-TR" sz="2400" b="1" dirty="0" smtClean="0">
                <a:solidFill>
                  <a:srgbClr val="FF0000"/>
                </a:solidFill>
              </a:rPr>
              <a:t>5-</a:t>
            </a:r>
            <a:r>
              <a:rPr lang="tr-TR" sz="2400" b="1" dirty="0" smtClean="0"/>
              <a:t>YÖNETİM </a:t>
            </a:r>
            <a:r>
              <a:rPr lang="tr-TR" sz="2400" b="1" dirty="0"/>
              <a:t>KURULU FAALİYET </a:t>
            </a:r>
            <a:r>
              <a:rPr lang="tr-TR" sz="2400" b="1" dirty="0" smtClean="0"/>
              <a:t>RAPORUNUN, </a:t>
            </a:r>
            <a:endParaRPr lang="tr-TR" sz="2400" b="1" dirty="0" smtClean="0"/>
          </a:p>
          <a:p>
            <a:pPr algn="just" fontAlgn="base"/>
            <a:r>
              <a:rPr lang="tr-TR" sz="2400" b="1" dirty="0" smtClean="0">
                <a:solidFill>
                  <a:srgbClr val="FF0000"/>
                </a:solidFill>
              </a:rPr>
              <a:t>6-</a:t>
            </a:r>
            <a:r>
              <a:rPr lang="tr-TR" sz="2400" b="1" dirty="0" smtClean="0"/>
              <a:t>KÂR </a:t>
            </a:r>
            <a:r>
              <a:rPr lang="tr-TR" sz="2400" b="1" dirty="0"/>
              <a:t>DAĞITIMINA İLİŞKİN GENEL KURUL </a:t>
            </a:r>
            <a:r>
              <a:rPr lang="tr-TR" sz="2400" b="1" dirty="0" smtClean="0"/>
              <a:t>KARARININ, </a:t>
            </a:r>
            <a:endParaRPr lang="tr-TR" sz="2400" b="1" dirty="0" smtClean="0"/>
          </a:p>
          <a:p>
            <a:pPr algn="just" fontAlgn="base"/>
            <a:r>
              <a:rPr lang="tr-TR" sz="2400" b="1" dirty="0" smtClean="0">
                <a:solidFill>
                  <a:srgbClr val="FF0000"/>
                </a:solidFill>
              </a:rPr>
              <a:t>7-</a:t>
            </a:r>
            <a:r>
              <a:rPr lang="tr-TR" sz="2400" b="1" dirty="0" smtClean="0"/>
              <a:t>DENETÇİ </a:t>
            </a:r>
            <a:r>
              <a:rPr lang="tr-TR" sz="2400" b="1" dirty="0" smtClean="0"/>
              <a:t>GÖRÜŞÜNÜN </a:t>
            </a:r>
            <a:r>
              <a:rPr lang="tr-TR" sz="2400" b="1" dirty="0"/>
              <a:t>VE BUNA İLİŞKİN GENEL KURUL </a:t>
            </a:r>
            <a:r>
              <a:rPr lang="tr-TR" sz="2400" b="1" dirty="0" smtClean="0"/>
              <a:t>KARARININ, </a:t>
            </a:r>
            <a:r>
              <a:rPr lang="tr-TR" sz="2400" b="1" dirty="0" smtClean="0">
                <a:solidFill>
                  <a:srgbClr val="FF0000"/>
                </a:solidFill>
              </a:rPr>
              <a:t>TÜRKİYE TİCARET SİCİLİ GAZETESİNDE</a:t>
            </a:r>
            <a:r>
              <a:rPr lang="tr-TR" sz="2400" b="1" dirty="0" smtClean="0"/>
              <a:t> VE </a:t>
            </a:r>
            <a:r>
              <a:rPr lang="tr-TR" sz="2400" b="1" dirty="0" smtClean="0">
                <a:solidFill>
                  <a:srgbClr val="FF0000"/>
                </a:solidFill>
              </a:rPr>
              <a:t>İNTERNET SİTESİNDE </a:t>
            </a:r>
            <a:r>
              <a:rPr lang="tr-TR" sz="2400" b="1" dirty="0" smtClean="0"/>
              <a:t>İLAN EDİLMESİNE YÖNELİK </a:t>
            </a:r>
            <a:r>
              <a:rPr lang="tr-TR" sz="2400" b="1" dirty="0" smtClean="0">
                <a:solidFill>
                  <a:srgbClr val="FF0000"/>
                </a:solidFill>
              </a:rPr>
              <a:t>ZORUNLULUK KALDIRILMIŞTIR.</a:t>
            </a:r>
          </a:p>
        </p:txBody>
      </p:sp>
      <p:sp>
        <p:nvSpPr>
          <p:cNvPr id="5" name="Metin kutusu 4"/>
          <p:cNvSpPr txBox="1"/>
          <p:nvPr/>
        </p:nvSpPr>
        <p:spPr>
          <a:xfrm>
            <a:off x="2124897" y="764704"/>
            <a:ext cx="5078954" cy="1200329"/>
          </a:xfrm>
          <a:prstGeom prst="rect">
            <a:avLst/>
          </a:prstGeom>
          <a:noFill/>
        </p:spPr>
        <p:txBody>
          <a:bodyPr wrap="none" rtlCol="0">
            <a:spAutoFit/>
          </a:bodyPr>
          <a:lstStyle/>
          <a:p>
            <a:pPr algn="ctr"/>
            <a:r>
              <a:rPr lang="tr-TR" sz="2400" b="1" dirty="0">
                <a:solidFill>
                  <a:srgbClr val="C00000"/>
                </a:solidFill>
              </a:rPr>
              <a:t>ŞİRKETLERİN FİNANSAL </a:t>
            </a:r>
            <a:r>
              <a:rPr lang="tr-TR" sz="2400" b="1" dirty="0" smtClean="0">
                <a:solidFill>
                  <a:srgbClr val="C00000"/>
                </a:solidFill>
              </a:rPr>
              <a:t>TABLOLARININ</a:t>
            </a:r>
          </a:p>
          <a:p>
            <a:pPr algn="ctr"/>
            <a:r>
              <a:rPr lang="tr-TR" sz="2400" b="1" dirty="0" smtClean="0">
                <a:solidFill>
                  <a:srgbClr val="C00000"/>
                </a:solidFill>
              </a:rPr>
              <a:t>İLAN </a:t>
            </a:r>
            <a:r>
              <a:rPr lang="tr-TR" sz="2400" b="1" dirty="0">
                <a:solidFill>
                  <a:srgbClr val="C00000"/>
                </a:solidFill>
              </a:rPr>
              <a:t>ZORUNLULUĞU KALDIRILMIŞTIR.</a:t>
            </a:r>
          </a:p>
          <a:p>
            <a:pPr algn="ctr"/>
            <a:endParaRPr lang="tr-TR" sz="2400" b="1" dirty="0">
              <a:solidFill>
                <a:srgbClr val="C00000"/>
              </a:solidFill>
            </a:endParaRPr>
          </a:p>
        </p:txBody>
      </p:sp>
      <p:cxnSp>
        <p:nvCxnSpPr>
          <p:cNvPr id="6" name="Düz Bağlayıcı 5"/>
          <p:cNvCxnSpPr/>
          <p:nvPr/>
        </p:nvCxnSpPr>
        <p:spPr>
          <a:xfrm>
            <a:off x="1509780" y="1595701"/>
            <a:ext cx="6230572"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492353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2203117"/>
            <a:ext cx="7848872" cy="3477875"/>
          </a:xfrm>
          <a:prstGeom prst="rect">
            <a:avLst/>
          </a:prstGeom>
          <a:noFill/>
        </p:spPr>
        <p:txBody>
          <a:bodyPr wrap="square" rtlCol="0">
            <a:spAutoFit/>
          </a:bodyPr>
          <a:lstStyle/>
          <a:p>
            <a:pPr fontAlgn="base"/>
            <a:r>
              <a:rPr lang="tr-TR" sz="2000" b="1" dirty="0">
                <a:solidFill>
                  <a:srgbClr val="FF0000"/>
                </a:solidFill>
              </a:rPr>
              <a:t>ANONİM ŞİRKETLERDE YÖNETİM KURULU ÜYELERİNİN;</a:t>
            </a:r>
            <a:endParaRPr lang="tr-TR" sz="2000" dirty="0">
              <a:solidFill>
                <a:srgbClr val="FF0000"/>
              </a:solidFill>
            </a:endParaRPr>
          </a:p>
          <a:p>
            <a:pPr fontAlgn="base"/>
            <a:r>
              <a:rPr lang="tr-TR" sz="2000" b="1" dirty="0"/>
              <a:t>1- EN AZ BİRİSİNİN TÜRKİYE CUMHURİYETİ VATANDAŞI OLMASI ZORUNLULUĞU KALDIRILMIŞTIR.</a:t>
            </a:r>
            <a:endParaRPr lang="tr-TR" sz="2000" dirty="0"/>
          </a:p>
          <a:p>
            <a:pPr fontAlgn="base"/>
            <a:r>
              <a:rPr lang="tr-TR" sz="2000" b="1" dirty="0"/>
              <a:t>2- EN AZ BİRİSİNİN YERLEŞİM YERİNİN TÜRKİYE’DE OLMASI ZORUNLULUĞU KALDIRILMIŞTIR.</a:t>
            </a:r>
            <a:endParaRPr lang="tr-TR" sz="2000" dirty="0"/>
          </a:p>
          <a:p>
            <a:pPr fontAlgn="base"/>
            <a:r>
              <a:rPr lang="tr-TR" sz="2000" b="1" dirty="0"/>
              <a:t>3- </a:t>
            </a:r>
            <a:r>
              <a:rPr lang="tr-TR" sz="2000" b="1" dirty="0" smtClean="0"/>
              <a:t>EN AZ DÖRTTE </a:t>
            </a:r>
            <a:r>
              <a:rPr lang="tr-TR" sz="2000" b="1" dirty="0"/>
              <a:t>BİRİNİN YÜKSEK ÖĞRENİM GÖRMÜŞ OLMASI ŞARTI KALDIRILMIŞTIR</a:t>
            </a:r>
            <a:r>
              <a:rPr lang="tr-TR" sz="2000" b="1" dirty="0" smtClean="0"/>
              <a:t>.</a:t>
            </a:r>
          </a:p>
          <a:p>
            <a:pPr fontAlgn="base"/>
            <a:endParaRPr lang="tr-TR" sz="2000" dirty="0"/>
          </a:p>
          <a:p>
            <a:pPr fontAlgn="base"/>
            <a:r>
              <a:rPr lang="tr-TR" sz="2000" b="1" dirty="0">
                <a:solidFill>
                  <a:srgbClr val="FF0000"/>
                </a:solidFill>
              </a:rPr>
              <a:t>LİMİTED ŞİRKETLERDE MÜDÜRLERİN;</a:t>
            </a:r>
            <a:endParaRPr lang="tr-TR" sz="2000" dirty="0">
              <a:solidFill>
                <a:srgbClr val="FF0000"/>
              </a:solidFill>
            </a:endParaRPr>
          </a:p>
          <a:p>
            <a:pPr fontAlgn="base"/>
            <a:r>
              <a:rPr lang="tr-TR" sz="2000" b="1" dirty="0" smtClean="0"/>
              <a:t>EN </a:t>
            </a:r>
            <a:r>
              <a:rPr lang="tr-TR" sz="2000" b="1" dirty="0"/>
              <a:t>AZ BİRİSİNİN YERLEŞİM YERİNİN TÜRKİYE’DE OLMASI ZORUNLULUĞU KALDIRILMIŞTIR.</a:t>
            </a:r>
            <a:endParaRPr lang="tr-TR" sz="2000" dirty="0"/>
          </a:p>
        </p:txBody>
      </p:sp>
      <p:sp>
        <p:nvSpPr>
          <p:cNvPr id="5" name="Metin kutusu 4"/>
          <p:cNvSpPr txBox="1"/>
          <p:nvPr/>
        </p:nvSpPr>
        <p:spPr>
          <a:xfrm>
            <a:off x="1422420" y="764704"/>
            <a:ext cx="7326044" cy="830997"/>
          </a:xfrm>
          <a:prstGeom prst="rect">
            <a:avLst/>
          </a:prstGeom>
          <a:noFill/>
        </p:spPr>
        <p:txBody>
          <a:bodyPr wrap="none" rtlCol="0">
            <a:spAutoFit/>
          </a:bodyPr>
          <a:lstStyle/>
          <a:p>
            <a:pPr algn="ctr"/>
            <a:r>
              <a:rPr lang="tr-TR" sz="2400" b="1" dirty="0" smtClean="0">
                <a:solidFill>
                  <a:srgbClr val="C00000"/>
                </a:solidFill>
              </a:rPr>
              <a:t>ANONİM ŞİRKETLERİN YÖNETİM </a:t>
            </a:r>
            <a:r>
              <a:rPr lang="tr-TR" sz="2400" b="1" dirty="0">
                <a:solidFill>
                  <a:srgbClr val="C00000"/>
                </a:solidFill>
              </a:rPr>
              <a:t>KURULU </a:t>
            </a:r>
            <a:r>
              <a:rPr lang="tr-TR" sz="2400" b="1" dirty="0" smtClean="0">
                <a:solidFill>
                  <a:srgbClr val="C00000"/>
                </a:solidFill>
              </a:rPr>
              <a:t>ÜYELERİNE ve</a:t>
            </a:r>
          </a:p>
          <a:p>
            <a:pPr algn="ctr"/>
            <a:r>
              <a:rPr lang="tr-TR" sz="2400" b="1" dirty="0">
                <a:solidFill>
                  <a:srgbClr val="C00000"/>
                </a:solidFill>
              </a:rPr>
              <a:t> </a:t>
            </a:r>
            <a:r>
              <a:rPr lang="tr-TR" sz="2400" b="1" dirty="0" smtClean="0">
                <a:solidFill>
                  <a:srgbClr val="C00000"/>
                </a:solidFill>
              </a:rPr>
              <a:t> LİMİTED ŞİRKET MÜDÜRLERİNE </a:t>
            </a:r>
            <a:r>
              <a:rPr lang="tr-TR" sz="2400" b="1" dirty="0">
                <a:solidFill>
                  <a:srgbClr val="C00000"/>
                </a:solidFill>
              </a:rPr>
              <a:t>İLİŞKİN DÜZENLEMELER</a:t>
            </a:r>
          </a:p>
        </p:txBody>
      </p:sp>
      <p:cxnSp>
        <p:nvCxnSpPr>
          <p:cNvPr id="6" name="Düz Bağlayıcı 5"/>
          <p:cNvCxnSpPr/>
          <p:nvPr/>
        </p:nvCxnSpPr>
        <p:spPr>
          <a:xfrm>
            <a:off x="1570644" y="1595701"/>
            <a:ext cx="7033804"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layt Numarası Yer Tutucusu 9"/>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229914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576" y="1500174"/>
            <a:ext cx="7848872" cy="5016758"/>
          </a:xfrm>
          <a:prstGeom prst="rect">
            <a:avLst/>
          </a:prstGeom>
          <a:noFill/>
        </p:spPr>
        <p:txBody>
          <a:bodyPr wrap="square" rtlCol="0">
            <a:spAutoFit/>
          </a:bodyPr>
          <a:lstStyle/>
          <a:p>
            <a:r>
              <a:rPr lang="tr-TR" sz="2000" b="1" dirty="0" smtClean="0"/>
              <a:t>ŞİRKET ORTAKLARININ, BELİRLİ ŞARTLAR ALTINDA ŞİRKETE BORÇLANMALARINA İMKAN TANINMIŞTIR.</a:t>
            </a:r>
          </a:p>
          <a:p>
            <a:endParaRPr lang="tr-TR" sz="2000" b="1" dirty="0" smtClean="0"/>
          </a:p>
          <a:p>
            <a:pPr fontAlgn="base"/>
            <a:r>
              <a:rPr lang="tr-TR" sz="2000" b="1" dirty="0">
                <a:solidFill>
                  <a:srgbClr val="FF0000"/>
                </a:solidFill>
              </a:rPr>
              <a:t>ANONİM ŞİRKETLERDE;</a:t>
            </a:r>
            <a:endParaRPr lang="tr-TR" sz="2000" dirty="0">
              <a:solidFill>
                <a:srgbClr val="FF0000"/>
              </a:solidFill>
            </a:endParaRPr>
          </a:p>
          <a:p>
            <a:pPr fontAlgn="base"/>
            <a:r>
              <a:rPr lang="tr-TR" sz="2000" b="1" dirty="0">
                <a:solidFill>
                  <a:srgbClr val="FF0000"/>
                </a:solidFill>
              </a:rPr>
              <a:t>1-</a:t>
            </a:r>
            <a:r>
              <a:rPr lang="tr-TR" sz="2000" b="1" dirty="0"/>
              <a:t> </a:t>
            </a:r>
            <a:r>
              <a:rPr lang="tr-TR" sz="2000" b="1" dirty="0" smtClean="0"/>
              <a:t>ORTAKLAR; </a:t>
            </a:r>
            <a:r>
              <a:rPr lang="tr-TR" sz="2000" b="1" dirty="0"/>
              <a:t>SERMAYE TAAHHÜDÜNDEN DOĞAN VADESİ GEÇMİŞ </a:t>
            </a:r>
            <a:r>
              <a:rPr lang="tr-TR" sz="2000" b="1" dirty="0" smtClean="0"/>
              <a:t>BORÇLARI BULUNMAMASI HALİNDE VE ŞİRKETİN SERBEST YEDEK AKÇELERLE BİRLİKTE KÂRI, GEÇMİŞ YIL ZARARLARINI KARŞILAYACAK DÜZEYDE İSE </a:t>
            </a:r>
            <a:r>
              <a:rPr lang="tr-TR" sz="2000" b="1" dirty="0"/>
              <a:t>ŞİRKETE </a:t>
            </a:r>
            <a:r>
              <a:rPr lang="tr-TR" sz="2000" b="1" dirty="0" smtClean="0"/>
              <a:t>BORÇLANABİLECEKLERDİR.</a:t>
            </a:r>
            <a:endParaRPr lang="tr-TR" sz="2000" dirty="0"/>
          </a:p>
          <a:p>
            <a:pPr fontAlgn="base"/>
            <a:r>
              <a:rPr lang="tr-TR" sz="2000" b="1" dirty="0" smtClean="0">
                <a:solidFill>
                  <a:srgbClr val="FF0000"/>
                </a:solidFill>
              </a:rPr>
              <a:t>2-</a:t>
            </a:r>
            <a:r>
              <a:rPr lang="tr-TR" sz="2000" b="1" dirty="0" smtClean="0"/>
              <a:t>PAY SAHİBİ OLMAYAN YÖNETİM </a:t>
            </a:r>
            <a:r>
              <a:rPr lang="tr-TR" sz="2000" b="1" dirty="0"/>
              <a:t>KURULU </a:t>
            </a:r>
            <a:r>
              <a:rPr lang="tr-TR" sz="2000" b="1" dirty="0" smtClean="0"/>
              <a:t>ÜYELERİ İLE YÖNETİM KURULU ÜYELERİNİN PAY SAHİBİ OLMAYAN ÜÇÜNCÜ </a:t>
            </a:r>
            <a:r>
              <a:rPr lang="tr-TR" sz="2000" b="1" dirty="0"/>
              <a:t>DERECEYE KADAR KAN VE KAYIN HISIMLARININ ŞİRKETE NAKİT OLARAK BORÇLANMALARI  YASAKLANMIŞTIR. </a:t>
            </a:r>
            <a:endParaRPr lang="tr-TR" sz="2000" b="1" dirty="0" smtClean="0"/>
          </a:p>
          <a:p>
            <a:pPr fontAlgn="base"/>
            <a:endParaRPr lang="tr-TR" sz="2000" dirty="0"/>
          </a:p>
          <a:p>
            <a:pPr fontAlgn="base"/>
            <a:r>
              <a:rPr lang="tr-TR" sz="2000" b="1" dirty="0">
                <a:solidFill>
                  <a:srgbClr val="FF0000"/>
                </a:solidFill>
              </a:rPr>
              <a:t>LİMİTED ŞİRKETLERDE;</a:t>
            </a:r>
            <a:endParaRPr lang="tr-TR" sz="2000" dirty="0">
              <a:solidFill>
                <a:srgbClr val="FF0000"/>
              </a:solidFill>
            </a:endParaRPr>
          </a:p>
          <a:p>
            <a:pPr fontAlgn="base"/>
            <a:r>
              <a:rPr lang="tr-TR" sz="2000" b="1" dirty="0" smtClean="0"/>
              <a:t>ORTAKLARIN VE MÜDÜRLERİN ŞİRKETTEN BORÇLANABİLMESİ, ANONİM ŞİRKETLERLE AYNI ŞARTLARA TÂBİDİR.</a:t>
            </a:r>
            <a:endParaRPr lang="tr-TR" sz="2000" dirty="0"/>
          </a:p>
        </p:txBody>
      </p:sp>
      <p:sp>
        <p:nvSpPr>
          <p:cNvPr id="5" name="Metin kutusu 4"/>
          <p:cNvSpPr txBox="1"/>
          <p:nvPr/>
        </p:nvSpPr>
        <p:spPr>
          <a:xfrm>
            <a:off x="1782789" y="764704"/>
            <a:ext cx="5763181" cy="461665"/>
          </a:xfrm>
          <a:prstGeom prst="rect">
            <a:avLst/>
          </a:prstGeom>
          <a:noFill/>
        </p:spPr>
        <p:txBody>
          <a:bodyPr wrap="none" rtlCol="0">
            <a:spAutoFit/>
          </a:bodyPr>
          <a:lstStyle/>
          <a:p>
            <a:pPr algn="ctr"/>
            <a:r>
              <a:rPr lang="tr-TR" sz="2400" b="1" dirty="0" smtClean="0">
                <a:solidFill>
                  <a:srgbClr val="C00000"/>
                </a:solidFill>
              </a:rPr>
              <a:t>BORÇLANMA YASAĞINA İLİŞKİN HÜKÜMLER</a:t>
            </a:r>
            <a:endParaRPr lang="tr-TR" sz="2400" b="1" dirty="0">
              <a:solidFill>
                <a:srgbClr val="C00000"/>
              </a:solidFill>
            </a:endParaRPr>
          </a:p>
        </p:txBody>
      </p:sp>
      <p:cxnSp>
        <p:nvCxnSpPr>
          <p:cNvPr id="6" name="Düz Bağlayıcı 5"/>
          <p:cNvCxnSpPr/>
          <p:nvPr/>
        </p:nvCxnSpPr>
        <p:spPr>
          <a:xfrm>
            <a:off x="1782789" y="1226369"/>
            <a:ext cx="5763181"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504" y="116632"/>
            <a:ext cx="8928992" cy="6624736"/>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6820662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3661</Words>
  <Application>Microsoft Office PowerPoint</Application>
  <PresentationFormat>Ekran Gösterisi (4:3)</PresentationFormat>
  <Paragraphs>434</Paragraphs>
  <Slides>36</Slides>
  <Notes>13</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6335 SAYILI TÜRK TİCARET KANUNU İLE TÜRK TİCARET KANUNUNUN YÜRÜRLÜĞÜ VE UYGULAMA ŞEKLİ HAKKINDA KANUNDA DEĞİŞİKLİK YAPILMASINA DAİR KANUN İLE YAPILAN DEĞİŞİKLİKLER   28 Haziran 2012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6102 SAYILI TÜRK TİCARET KANUNU VE  6103 SAYILI TÜRK TİCARET KANUNU’NUN YÜRÜRLÜĞÜ VE UYGULAMA ŞEKLİ HAKKINDA KANUNUNDA YAPILMASI PLANLANAN  DEĞİŞİKLİKLER   19 Haziran 2012</dc:title>
  <dc:creator>Mustafa ÖZKAN</dc:creator>
  <cp:lastModifiedBy>CEBRAİL</cp:lastModifiedBy>
  <cp:revision>80</cp:revision>
  <cp:lastPrinted>2012-06-18T19:30:37Z</cp:lastPrinted>
  <dcterms:modified xsi:type="dcterms:W3CDTF">2012-07-01T14:47:25Z</dcterms:modified>
</cp:coreProperties>
</file>