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1"/>
  </p:notesMasterIdLst>
  <p:sldIdLst>
    <p:sldId id="330" r:id="rId5"/>
    <p:sldId id="258" r:id="rId6"/>
    <p:sldId id="327" r:id="rId7"/>
    <p:sldId id="328" r:id="rId8"/>
    <p:sldId id="331" r:id="rId9"/>
    <p:sldId id="320" r:id="rId10"/>
    <p:sldId id="336" r:id="rId11"/>
    <p:sldId id="264" r:id="rId12"/>
    <p:sldId id="329" r:id="rId13"/>
    <p:sldId id="286" r:id="rId14"/>
    <p:sldId id="322" r:id="rId15"/>
    <p:sldId id="339" r:id="rId16"/>
    <p:sldId id="323" r:id="rId17"/>
    <p:sldId id="340" r:id="rId18"/>
    <p:sldId id="344" r:id="rId19"/>
    <p:sldId id="345" r:id="rId20"/>
    <p:sldId id="346" r:id="rId21"/>
    <p:sldId id="341" r:id="rId22"/>
    <p:sldId id="342" r:id="rId23"/>
    <p:sldId id="343" r:id="rId24"/>
    <p:sldId id="354" r:id="rId25"/>
    <p:sldId id="311" r:id="rId26"/>
    <p:sldId id="312" r:id="rId27"/>
    <p:sldId id="324" r:id="rId28"/>
    <p:sldId id="314" r:id="rId29"/>
    <p:sldId id="273" r:id="rId30"/>
    <p:sldId id="337" r:id="rId31"/>
    <p:sldId id="338" r:id="rId32"/>
    <p:sldId id="349" r:id="rId33"/>
    <p:sldId id="350" r:id="rId34"/>
    <p:sldId id="351" r:id="rId35"/>
    <p:sldId id="347" r:id="rId36"/>
    <p:sldId id="348" r:id="rId37"/>
    <p:sldId id="352" r:id="rId38"/>
    <p:sldId id="353" r:id="rId39"/>
    <p:sldId id="261" r:id="rId40"/>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KÖMÜS" initials="MK" lastIdx="1" clrIdx="0">
    <p:extLst>
      <p:ext uri="{19B8F6BF-5375-455C-9EA6-DF929625EA0E}">
        <p15:presenceInfo xmlns:p15="http://schemas.microsoft.com/office/powerpoint/2012/main" userId="S::mustafa.komus@tarim.gov.tr::8f0bfd25-efe3-4d29-84ff-daaa53e5a3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44" autoAdjust="0"/>
    <p:restoredTop sz="94660"/>
  </p:normalViewPr>
  <p:slideViewPr>
    <p:cSldViewPr snapToGrid="0">
      <p:cViewPr varScale="1">
        <p:scale>
          <a:sx n="98" d="100"/>
          <a:sy n="98" d="100"/>
        </p:scale>
        <p:origin x="90" y="31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2" d="100"/>
          <a:sy n="122" d="100"/>
        </p:scale>
        <p:origin x="11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8A575A4-D94D-4244-8BA0-9EA20CC8BABC}" type="datetimeFigureOut">
              <a:rPr lang="tr-TR" smtClean="0"/>
              <a:t>4.03.2025</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5320671-87E8-4BB1-84C3-6B52097E0005}" type="slidenum">
              <a:rPr lang="tr-TR" smtClean="0"/>
              <a:t>‹#›</a:t>
            </a:fld>
            <a:endParaRPr lang="tr-TR"/>
          </a:p>
        </p:txBody>
      </p:sp>
    </p:spTree>
    <p:extLst>
      <p:ext uri="{BB962C8B-B14F-4D97-AF65-F5344CB8AC3E}">
        <p14:creationId xmlns:p14="http://schemas.microsoft.com/office/powerpoint/2010/main" val="308078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65320671-87E8-4BB1-84C3-6B52097E0005}" type="slidenum">
              <a:rPr lang="tr-TR" smtClean="0"/>
              <a:t>2</a:t>
            </a:fld>
            <a:endParaRPr lang="tr-TR"/>
          </a:p>
        </p:txBody>
      </p:sp>
    </p:spTree>
    <p:extLst>
      <p:ext uri="{BB962C8B-B14F-4D97-AF65-F5344CB8AC3E}">
        <p14:creationId xmlns:p14="http://schemas.microsoft.com/office/powerpoint/2010/main" val="3130539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0DE9D92-E193-BDD5-62D9-7E764A30AB8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Unvan 1"/>
          <p:cNvSpPr>
            <a:spLocks noGrp="1"/>
          </p:cNvSpPr>
          <p:nvPr>
            <p:ph type="ctrTitle" hasCustomPrompt="1"/>
          </p:nvPr>
        </p:nvSpPr>
        <p:spPr>
          <a:xfrm>
            <a:off x="1524000" y="4429760"/>
            <a:ext cx="9144000" cy="990600"/>
          </a:xfrm>
        </p:spPr>
        <p:txBody>
          <a:bodyPr anchor="b"/>
          <a:lstStyle>
            <a:lvl1pPr algn="ctr">
              <a:defRPr sz="44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7ADF1662-30C2-4C67-AF7C-DC7E409B3935}" type="datetime1">
              <a:rPr lang="tr-TR" smtClean="0"/>
              <a:t>4.03.2025</a:t>
            </a:fld>
            <a:endParaRPr lang="tr-TR"/>
          </a:p>
        </p:txBody>
      </p:sp>
      <p:sp>
        <p:nvSpPr>
          <p:cNvPr id="6" name="Slayt Numarası Yer Tutucusu 5"/>
          <p:cNvSpPr>
            <a:spLocks noGrp="1"/>
          </p:cNvSpPr>
          <p:nvPr>
            <p:ph type="sldNum" sz="quarter" idx="12"/>
          </p:nvPr>
        </p:nvSpPr>
        <p:spPr>
          <a:xfrm>
            <a:off x="5806440" y="6357620"/>
            <a:ext cx="579120" cy="501650"/>
          </a:xfrm>
        </p:spPr>
        <p:txBody>
          <a:bodyPr/>
          <a:lstStyle>
            <a:lvl1pPr>
              <a:defRPr>
                <a:latin typeface="Garamond" panose="02020404030301010803" pitchFamily="18" charset="0"/>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33527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C8BF02-CD2F-4910-88FA-EF6123C78196}" type="datetime1">
              <a:rPr lang="tr-TR" smtClean="0"/>
              <a:t>4.03.2025</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57964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453D4D6-A40A-41EA-AFB7-6C606E88E00E}" type="datetime1">
              <a:rPr lang="tr-TR" smtClean="0"/>
              <a:t>4.03.2025</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019553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01F6701-99FC-41F8-8F7D-A37712860B43}" type="datetimeFigureOut">
              <a:rPr lang="tr-TR" smtClean="0"/>
              <a:t>4.03.2025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B9ACA04-62B0-44DA-A272-30085887FBBF}" type="slidenum">
              <a:rPr lang="tr-TR" smtClean="0"/>
              <a:t>‹#›</a:t>
            </a:fld>
            <a:endParaRPr lang="tr-TR"/>
          </a:p>
        </p:txBody>
      </p:sp>
    </p:spTree>
    <p:extLst>
      <p:ext uri="{BB962C8B-B14F-4D97-AF65-F5344CB8AC3E}">
        <p14:creationId xmlns:p14="http://schemas.microsoft.com/office/powerpoint/2010/main" val="421238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p:txBody>
          <a:bodyPr/>
          <a:lstStyle/>
          <a:p>
            <a:r>
              <a:rPr lang="tr-TR"/>
              <a:t>Asıl başlık stili için tıklatın</a:t>
            </a:r>
          </a:p>
        </p:txBody>
      </p:sp>
      <p:sp>
        <p:nvSpPr>
          <p:cNvPr id="4" name="Veri Yer Tutucusu 3"/>
          <p:cNvSpPr>
            <a:spLocks noGrp="1"/>
          </p:cNvSpPr>
          <p:nvPr>
            <p:ph type="dt" sz="half" idx="10"/>
          </p:nvPr>
        </p:nvSpPr>
        <p:spPr/>
        <p:txBody>
          <a:bodyPr/>
          <a:lstStyle/>
          <a:p>
            <a:fld id="{9BA9C8AE-EE40-467C-BC23-9BAEACA8539D}" type="datetime1">
              <a:rPr lang="tr-TR" smtClean="0"/>
              <a:t>4.03.2025</a:t>
            </a:fld>
            <a:endParaRPr lang="tr-TR"/>
          </a:p>
        </p:txBody>
      </p:sp>
      <p:sp>
        <p:nvSpPr>
          <p:cNvPr id="6" name="Slayt Numarası Yer Tutucusu 5"/>
          <p:cNvSpPr>
            <a:spLocks noGrp="1"/>
          </p:cNvSpPr>
          <p:nvPr>
            <p:ph type="sldNum" sz="quarter" idx="12"/>
          </p:nvPr>
        </p:nvSpPr>
        <p:spPr>
          <a:xfrm>
            <a:off x="5806440" y="6401276"/>
            <a:ext cx="579120" cy="320199"/>
          </a:xfrm>
        </p:spPr>
        <p:txBody>
          <a:body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47057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B76A5F4-188A-4C7F-B43D-B4C937B611A4}" type="datetime1">
              <a:rPr lang="tr-TR" smtClean="0"/>
              <a:t>4.03.2025</a:t>
            </a:fld>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00542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74FE05B-91CB-4FEC-9FB9-BEAB5167D064}" type="datetime1">
              <a:rPr lang="tr-TR" smtClean="0"/>
              <a:t>4.03.2025</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31121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189D189-C9AF-4375-A44E-642AA5BF1D97}" type="datetime1">
              <a:rPr lang="tr-TR" smtClean="0"/>
              <a:t>4.03.2025</a:t>
            </a:fld>
            <a:endParaRPr lang="tr-TR"/>
          </a:p>
        </p:txBody>
      </p:sp>
      <p:sp>
        <p:nvSpPr>
          <p:cNvPr id="9" name="Slayt Numarası Yer Tutucusu 8"/>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21074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964B435-589A-4C1A-865B-93649847119F}" type="datetime1">
              <a:rPr lang="tr-TR" smtClean="0"/>
              <a:t>4.03.2025</a:t>
            </a:fld>
            <a:endParaRPr lang="tr-TR"/>
          </a:p>
        </p:txBody>
      </p:sp>
      <p:sp>
        <p:nvSpPr>
          <p:cNvPr id="5" name="Slayt Numarası Yer Tutucusu 4"/>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60130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BCE452-0823-4E93-B6E1-0C269FAC81A7}" type="datetime1">
              <a:rPr lang="tr-TR" smtClean="0"/>
              <a:t>4.03.2025</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7725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DD14F10-D337-4F93-80A0-25311A5F2582}" type="datetime1">
              <a:rPr lang="tr-TR" smtClean="0"/>
              <a:t>4.03.2025</a:t>
            </a:fld>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75130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0825C8B-3283-4DBB-93D3-358C0CF70E55}" type="datetime1">
              <a:rPr lang="tr-TR" smtClean="0"/>
              <a:t>4.03.2025</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31388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16DE916-E104-8D88-D1DB-502067171A2A}"/>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Başlık Yer Tutucusu 1"/>
          <p:cNvSpPr>
            <a:spLocks noGrp="1"/>
          </p:cNvSpPr>
          <p:nvPr>
            <p:ph type="title"/>
          </p:nvPr>
        </p:nvSpPr>
        <p:spPr>
          <a:xfrm>
            <a:off x="838200" y="1408905"/>
            <a:ext cx="10515600" cy="546100"/>
          </a:xfrm>
          <a:prstGeom prst="rect">
            <a:avLst/>
          </a:prstGeom>
        </p:spPr>
        <p:txBody>
          <a:bodyPr vert="horz" lIns="91440" tIns="45720" rIns="91440" bIns="45720" rtlCol="0" anchor="ctr">
            <a:noAutofit/>
          </a:bodyPr>
          <a:lstStyle/>
          <a:p>
            <a:r>
              <a:rPr lang="tr-TR" dirty="0"/>
              <a:t>Başlık Stili: Yalınızca İlk Harf Büyük</a:t>
            </a:r>
          </a:p>
        </p:txBody>
      </p:sp>
      <p:sp>
        <p:nvSpPr>
          <p:cNvPr id="3" name="Metin Yer Tutucusu 2"/>
          <p:cNvSpPr>
            <a:spLocks noGrp="1"/>
          </p:cNvSpPr>
          <p:nvPr>
            <p:ph type="body" idx="1"/>
          </p:nvPr>
        </p:nvSpPr>
        <p:spPr>
          <a:xfrm>
            <a:off x="838200" y="2179319"/>
            <a:ext cx="10515600" cy="3997643"/>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21B3E-E9FE-4AA5-B184-F728A9E8DDB9}" type="datetime1">
              <a:rPr lang="tr-TR" smtClean="0"/>
              <a:t>4.03.2025</a:t>
            </a:fld>
            <a:endParaRPr lang="tr-TR"/>
          </a:p>
        </p:txBody>
      </p:sp>
      <p:sp>
        <p:nvSpPr>
          <p:cNvPr id="6" name="Slayt Numarası Yer Tutucusu 5"/>
          <p:cNvSpPr>
            <a:spLocks noGrp="1"/>
          </p:cNvSpPr>
          <p:nvPr>
            <p:ph type="sldNum" sz="quarter" idx="4"/>
          </p:nvPr>
        </p:nvSpPr>
        <p:spPr>
          <a:xfrm>
            <a:off x="5882640" y="6401276"/>
            <a:ext cx="579120" cy="320199"/>
          </a:xfrm>
          <a:prstGeom prst="rect">
            <a:avLst/>
          </a:prstGeom>
        </p:spPr>
        <p:txBody>
          <a:bodyPr vert="horz" lIns="91440" tIns="45720" rIns="91440" bIns="45720" rtlCol="0" anchor="ctr"/>
          <a:lstStyle>
            <a:lvl1pPr algn="r">
              <a:defRPr sz="1200">
                <a:solidFill>
                  <a:schemeClr val="tx1">
                    <a:tint val="75000"/>
                  </a:schemeClr>
                </a:solidFill>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73624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0"/>
            <a:ext cx="12192000" cy="6738987"/>
          </a:xfrm>
          <a:prstGeom prst="rect">
            <a:avLst/>
          </a:prstGeom>
          <a:solidFill>
            <a:schemeClr val="bg1">
              <a:lumMod val="95000"/>
            </a:schemeClr>
          </a:solidFill>
          <a:ln w="38100">
            <a:solidFill>
              <a:srgbClr val="E31E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tr-TR">
              <a:solidFill>
                <a:sysClr val="window" lastClr="FFFFFF"/>
              </a:solidFill>
            </a:endParaRPr>
          </a:p>
        </p:txBody>
      </p:sp>
      <p:pic>
        <p:nvPicPr>
          <p:cNvPr id="11" name="Resim 10"/>
          <p:cNvPicPr>
            <a:picLocks noChangeAspect="1"/>
          </p:cNvPicPr>
          <p:nvPr/>
        </p:nvPicPr>
        <p:blipFill>
          <a:blip r:embed="rId2"/>
          <a:stretch>
            <a:fillRect/>
          </a:stretch>
        </p:blipFill>
        <p:spPr>
          <a:xfrm flipH="1">
            <a:off x="7744154" y="1038709"/>
            <a:ext cx="4398603" cy="5642705"/>
          </a:xfrm>
          <a:prstGeom prst="rect">
            <a:avLst/>
          </a:prstGeom>
        </p:spPr>
      </p:pic>
      <p:sp>
        <p:nvSpPr>
          <p:cNvPr id="9" name="Unvan 1"/>
          <p:cNvSpPr txBox="1">
            <a:spLocks/>
          </p:cNvSpPr>
          <p:nvPr/>
        </p:nvSpPr>
        <p:spPr>
          <a:xfrm>
            <a:off x="10312628" y="6115289"/>
            <a:ext cx="1799771" cy="363243"/>
          </a:xfrm>
          <a:prstGeom prst="rect">
            <a:avLst/>
          </a:prstGeom>
          <a:solidFill>
            <a:srgbClr val="E31E27"/>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tr-TR" sz="2000" b="1" dirty="0">
                <a:solidFill>
                  <a:schemeClr val="bg1"/>
                </a:solidFill>
                <a:latin typeface="Futura Hv BT" panose="020B0702020204020204" pitchFamily="34" charset="0"/>
                <a:cs typeface="Times New Roman" panose="02020603050405020304" pitchFamily="18" charset="0"/>
              </a:rPr>
              <a:t>Mart  2025</a:t>
            </a:r>
          </a:p>
        </p:txBody>
      </p:sp>
      <p:pic>
        <p:nvPicPr>
          <p:cNvPr id="5" name="Resim 4"/>
          <p:cNvPicPr>
            <a:picLocks noChangeAspect="1"/>
          </p:cNvPicPr>
          <p:nvPr/>
        </p:nvPicPr>
        <p:blipFill>
          <a:blip r:embed="rId3"/>
          <a:stretch>
            <a:fillRect/>
          </a:stretch>
        </p:blipFill>
        <p:spPr>
          <a:xfrm>
            <a:off x="76200" y="1038710"/>
            <a:ext cx="7618710" cy="5642704"/>
          </a:xfrm>
          <a:prstGeom prst="rect">
            <a:avLst/>
          </a:prstGeom>
        </p:spPr>
      </p:pic>
      <p:sp>
        <p:nvSpPr>
          <p:cNvPr id="7" name="Unvan 1"/>
          <p:cNvSpPr txBox="1">
            <a:spLocks/>
          </p:cNvSpPr>
          <p:nvPr/>
        </p:nvSpPr>
        <p:spPr>
          <a:xfrm>
            <a:off x="7969886" y="5227668"/>
            <a:ext cx="4142513" cy="836627"/>
          </a:xfrm>
          <a:prstGeom prst="rect">
            <a:avLst/>
          </a:prstGeom>
          <a:solidFill>
            <a:srgbClr val="E31E27"/>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000" b="1" dirty="0">
                <a:solidFill>
                  <a:schemeClr val="bg1"/>
                </a:solidFill>
                <a:latin typeface="Futura Hv BT" panose="020B0702020204020204" pitchFamily="34" charset="0"/>
                <a:cs typeface="Times New Roman" panose="02020603050405020304" pitchFamily="18" charset="0"/>
              </a:rPr>
              <a:t>İzzet KAŞ</a:t>
            </a:r>
          </a:p>
          <a:p>
            <a:r>
              <a:rPr lang="tr-TR" sz="1200" b="1" dirty="0">
                <a:solidFill>
                  <a:schemeClr val="bg1"/>
                </a:solidFill>
                <a:latin typeface="Futura Hv BT" panose="020B0702020204020204" pitchFamily="34" charset="0"/>
                <a:cs typeface="Times New Roman" panose="02020603050405020304" pitchFamily="18" charset="0"/>
              </a:rPr>
              <a:t>Kırsal Kalkınma ve Örgütlenme Şube Müdürü</a:t>
            </a:r>
          </a:p>
        </p:txBody>
      </p:sp>
      <p:sp>
        <p:nvSpPr>
          <p:cNvPr id="10" name="Unvan 1"/>
          <p:cNvSpPr txBox="1">
            <a:spLocks/>
          </p:cNvSpPr>
          <p:nvPr/>
        </p:nvSpPr>
        <p:spPr>
          <a:xfrm>
            <a:off x="6143105" y="1249435"/>
            <a:ext cx="5799083" cy="1726244"/>
          </a:xfrm>
          <a:prstGeom prst="rect">
            <a:avLst/>
          </a:prstGeom>
          <a:solidFill>
            <a:srgbClr val="E31E27"/>
          </a:solidFill>
          <a:effectLst>
            <a:outerShdw blurRad="63500" sx="102000" sy="102000" algn="ctr" rotWithShape="0">
              <a:prstClr val="black">
                <a:alpha val="40000"/>
              </a:prstClr>
            </a:outerShdw>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400" b="1" dirty="0">
                <a:solidFill>
                  <a:schemeClr val="bg1"/>
                </a:solidFill>
                <a:latin typeface="Futura Hv BT" panose="020B0702020204020204" pitchFamily="34" charset="0"/>
                <a:cs typeface="Times New Roman" panose="02020603050405020304" pitchFamily="18" charset="0"/>
              </a:rPr>
              <a:t>ANTALYA VALİLİĞİ</a:t>
            </a:r>
          </a:p>
          <a:p>
            <a:r>
              <a:rPr lang="tr-TR" sz="2400" b="1" dirty="0">
                <a:solidFill>
                  <a:schemeClr val="bg1"/>
                </a:solidFill>
                <a:latin typeface="Futura Hv BT" panose="020B0702020204020204" pitchFamily="34" charset="0"/>
                <a:cs typeface="Times New Roman" panose="02020603050405020304" pitchFamily="18" charset="0"/>
              </a:rPr>
              <a:t>İL TARIM VE ORMAN MÜDÜRLÜĞÜ</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938615"/>
          </a:xfrm>
          <a:prstGeom prst="rect">
            <a:avLst/>
          </a:prstGeom>
        </p:spPr>
      </p:pic>
      <p:sp>
        <p:nvSpPr>
          <p:cNvPr id="12" name="Unvan 2"/>
          <p:cNvSpPr txBox="1">
            <a:spLocks/>
          </p:cNvSpPr>
          <p:nvPr/>
        </p:nvSpPr>
        <p:spPr>
          <a:xfrm>
            <a:off x="6143105" y="3186405"/>
            <a:ext cx="5799083" cy="648995"/>
          </a:xfrm>
          <a:prstGeom prst="rect">
            <a:avLst/>
          </a:prstGeom>
          <a:solidFill>
            <a:srgbClr val="CC00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baseline="0">
                <a:solidFill>
                  <a:schemeClr val="tx1"/>
                </a:solidFill>
                <a:latin typeface="Garamond" panose="02020404030301010803" pitchFamily="18" charset="0"/>
                <a:ea typeface="+mj-ea"/>
                <a:cs typeface="+mj-cs"/>
              </a:defRPr>
            </a:lvl1pPr>
          </a:lstStyle>
          <a:p>
            <a:r>
              <a:rPr lang="tr-TR" sz="1600" dirty="0">
                <a:solidFill>
                  <a:schemeClr val="bg1"/>
                </a:solidFill>
                <a:latin typeface="Times New Roman" panose="02020603050405020304" pitchFamily="18" charset="0"/>
                <a:cs typeface="Times New Roman" panose="02020603050405020304" pitchFamily="18" charset="0"/>
              </a:rPr>
              <a:t>KIRSAL KALKINMA DESTEKLERİ KAPSAMINDA </a:t>
            </a:r>
          </a:p>
          <a:p>
            <a:r>
              <a:rPr lang="tr-TR" sz="1600" dirty="0">
                <a:solidFill>
                  <a:schemeClr val="bg1"/>
                </a:solidFill>
                <a:latin typeface="Times New Roman" panose="02020603050405020304" pitchFamily="18" charset="0"/>
                <a:cs typeface="Times New Roman" panose="02020603050405020304" pitchFamily="18" charset="0"/>
              </a:rPr>
              <a:t>TARIMA DAYALI YATIRIMLARIN DESTEKLENMESİ </a:t>
            </a:r>
          </a:p>
        </p:txBody>
      </p:sp>
    </p:spTree>
    <p:extLst>
      <p:ext uri="{BB962C8B-B14F-4D97-AF65-F5344CB8AC3E}">
        <p14:creationId xmlns:p14="http://schemas.microsoft.com/office/powerpoint/2010/main" val="2868169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48557681"/>
              </p:ext>
            </p:extLst>
          </p:nvPr>
        </p:nvGraphicFramePr>
        <p:xfrm>
          <a:off x="597876" y="1459528"/>
          <a:ext cx="10773508" cy="5141494"/>
        </p:xfrm>
        <a:graphic>
          <a:graphicData uri="http://schemas.openxmlformats.org/drawingml/2006/table">
            <a:tbl>
              <a:tblPr>
                <a:tableStyleId>{5C22544A-7EE6-4342-B048-85BDC9FD1C3A}</a:tableStyleId>
              </a:tblPr>
              <a:tblGrid>
                <a:gridCol w="1037330">
                  <a:extLst>
                    <a:ext uri="{9D8B030D-6E8A-4147-A177-3AD203B41FA5}">
                      <a16:colId xmlns:a16="http://schemas.microsoft.com/office/drawing/2014/main" val="1028145416"/>
                    </a:ext>
                  </a:extLst>
                </a:gridCol>
                <a:gridCol w="4485493">
                  <a:extLst>
                    <a:ext uri="{9D8B030D-6E8A-4147-A177-3AD203B41FA5}">
                      <a16:colId xmlns:a16="http://schemas.microsoft.com/office/drawing/2014/main" val="4292720865"/>
                    </a:ext>
                  </a:extLst>
                </a:gridCol>
                <a:gridCol w="5250685">
                  <a:extLst>
                    <a:ext uri="{9D8B030D-6E8A-4147-A177-3AD203B41FA5}">
                      <a16:colId xmlns:a16="http://schemas.microsoft.com/office/drawing/2014/main" val="3895160253"/>
                    </a:ext>
                  </a:extLst>
                </a:gridCol>
              </a:tblGrid>
              <a:tr h="527534">
                <a:tc>
                  <a:txBody>
                    <a:bodyPr/>
                    <a:lstStyle/>
                    <a:p>
                      <a:pPr algn="l" fontAlgn="b"/>
                      <a:r>
                        <a:rPr lang="tr-TR" sz="1600" u="none" strike="noStrike" dirty="0">
                          <a:effectLst/>
                        </a:rPr>
                        <a:t>KONU KODU</a:t>
                      </a:r>
                      <a:endParaRPr lang="tr-TR" sz="1600" b="1" i="0" u="none" strike="noStrike" dirty="0">
                        <a:solidFill>
                          <a:srgbClr val="006100"/>
                        </a:solidFill>
                        <a:effectLst/>
                        <a:latin typeface="Calibri" panose="020F0502020204030204" pitchFamily="34" charset="0"/>
                      </a:endParaRPr>
                    </a:p>
                  </a:txBody>
                  <a:tcPr marL="9378" marR="9378" marT="9378" marB="0" anchor="b"/>
                </a:tc>
                <a:tc>
                  <a:txBody>
                    <a:bodyPr/>
                    <a:lstStyle/>
                    <a:p>
                      <a:pPr algn="l" fontAlgn="b"/>
                      <a:r>
                        <a:rPr lang="tr-TR" sz="1600" u="none" strike="noStrike" dirty="0">
                          <a:effectLst/>
                        </a:rPr>
                        <a:t>PROJE KONUSU</a:t>
                      </a:r>
                      <a:endParaRPr lang="tr-TR" sz="1600" b="1" i="0" u="none" strike="noStrike" dirty="0">
                        <a:solidFill>
                          <a:srgbClr val="006100"/>
                        </a:solidFill>
                        <a:effectLst/>
                        <a:latin typeface="Calibri" panose="020F0502020204030204" pitchFamily="34" charset="0"/>
                      </a:endParaRPr>
                    </a:p>
                  </a:txBody>
                  <a:tcPr marL="9378" marR="9378" marT="9378" marB="0" anchor="b"/>
                </a:tc>
                <a:tc>
                  <a:txBody>
                    <a:bodyPr/>
                    <a:lstStyle/>
                    <a:p>
                      <a:pPr algn="l" fontAlgn="b"/>
                      <a:r>
                        <a:rPr lang="tr-TR" sz="1600" u="none" strike="noStrike" dirty="0">
                          <a:effectLst/>
                        </a:rPr>
                        <a:t>ALT KONUSU</a:t>
                      </a:r>
                      <a:endParaRPr lang="tr-TR" sz="1600" b="1" i="0" u="none" strike="noStrike" dirty="0">
                        <a:solidFill>
                          <a:srgbClr val="006100"/>
                        </a:solidFill>
                        <a:effectLst/>
                        <a:latin typeface="Calibri" panose="020F0502020204030204" pitchFamily="34" charset="0"/>
                      </a:endParaRPr>
                    </a:p>
                  </a:txBody>
                  <a:tcPr marL="9378" marR="9378" marT="9378" marB="0" anchor="b"/>
                </a:tc>
                <a:extLst>
                  <a:ext uri="{0D108BD9-81ED-4DB2-BD59-A6C34878D82A}">
                    <a16:rowId xmlns:a16="http://schemas.microsoft.com/office/drawing/2014/main" val="3617320256"/>
                  </a:ext>
                </a:extLst>
              </a:tr>
              <a:tr h="403214">
                <a:tc>
                  <a:txBody>
                    <a:bodyPr/>
                    <a:lstStyle/>
                    <a:p>
                      <a:pPr algn="l" fontAlgn="b"/>
                      <a:r>
                        <a:rPr lang="tr-TR" sz="1600" u="none" strike="noStrike" dirty="0">
                          <a:effectLst/>
                        </a:rPr>
                        <a:t>1-AİFG</a:t>
                      </a:r>
                      <a:endParaRPr lang="tr-TR" sz="1600" b="0" i="0" u="none" strike="noStrike" dirty="0">
                        <a:solidFill>
                          <a:srgbClr val="006100"/>
                        </a:solidFill>
                        <a:effectLst/>
                        <a:latin typeface="Calibri" panose="020F0502020204030204" pitchFamily="34" charset="0"/>
                      </a:endParaRPr>
                    </a:p>
                  </a:txBody>
                  <a:tcPr marL="9378" marR="9378" marT="9378" marB="0" anchor="b"/>
                </a:tc>
                <a:tc rowSpan="5">
                  <a:txBody>
                    <a:bodyPr/>
                    <a:lstStyle/>
                    <a:p>
                      <a:pPr algn="ctr" fontAlgn="ctr"/>
                      <a:r>
                        <a:rPr lang="tr-TR" sz="1600" u="none" strike="noStrike" dirty="0">
                          <a:effectLst/>
                        </a:rPr>
                        <a:t>AİLE İŞLETMECİLİĞİ FAALİYETLERİNİN GELİŞTİRİLMESİNE YÖNELİK ALTYAPI SİSTEMLERİ YATIRIMLARI</a:t>
                      </a:r>
                      <a:endParaRPr lang="tr-TR" sz="1600" b="0" i="0" u="none" strike="noStrike" dirty="0">
                        <a:solidFill>
                          <a:srgbClr val="006100"/>
                        </a:solidFill>
                        <a:effectLst/>
                        <a:latin typeface="Calibri" panose="020F0502020204030204" pitchFamily="34" charset="0"/>
                      </a:endParaRPr>
                    </a:p>
                  </a:txBody>
                  <a:tcPr marL="9378" marR="9378" marT="9378" marB="0" anchor="ctr">
                    <a:solidFill>
                      <a:schemeClr val="accent6">
                        <a:lumMod val="20000"/>
                        <a:lumOff val="80000"/>
                      </a:schemeClr>
                    </a:solidFill>
                  </a:tcPr>
                </a:tc>
                <a:tc>
                  <a:txBody>
                    <a:bodyPr/>
                    <a:lstStyle/>
                    <a:p>
                      <a:pPr algn="l" fontAlgn="b"/>
                      <a:r>
                        <a:rPr lang="tr-TR" sz="1600" u="none" strike="noStrike">
                          <a:effectLst/>
                        </a:rPr>
                        <a:t>A-BİTKİSEL VE HAYVANSAL ÜRÜNLERİN İŞLENMESİ PAKETLENMESİ VE DEPOLANMASI</a:t>
                      </a:r>
                      <a:endParaRPr lang="tr-TR" sz="1600" b="0" i="0" u="none" strike="noStrike">
                        <a:solidFill>
                          <a:srgbClr val="006100"/>
                        </a:solidFill>
                        <a:effectLst/>
                        <a:latin typeface="Calibri" panose="020F0502020204030204" pitchFamily="34" charset="0"/>
                      </a:endParaRPr>
                    </a:p>
                  </a:txBody>
                  <a:tcPr marL="9378" marR="9378" marT="9378" marB="0" anchor="b">
                    <a:solidFill>
                      <a:schemeClr val="accent6">
                        <a:lumMod val="20000"/>
                        <a:lumOff val="80000"/>
                      </a:schemeClr>
                    </a:solidFill>
                  </a:tcPr>
                </a:tc>
                <a:extLst>
                  <a:ext uri="{0D108BD9-81ED-4DB2-BD59-A6C34878D82A}">
                    <a16:rowId xmlns:a16="http://schemas.microsoft.com/office/drawing/2014/main" val="225416077"/>
                  </a:ext>
                </a:extLst>
              </a:tr>
              <a:tr h="204995">
                <a:tc>
                  <a:txBody>
                    <a:bodyPr/>
                    <a:lstStyle/>
                    <a:p>
                      <a:pPr algn="l" fontAlgn="b"/>
                      <a:r>
                        <a:rPr lang="tr-TR" sz="1600" u="none" strike="noStrike" dirty="0">
                          <a:effectLst/>
                        </a:rPr>
                        <a:t> </a:t>
                      </a:r>
                      <a:endParaRPr lang="tr-TR" sz="1600" b="0" i="0" u="none" strike="noStrike" dirty="0">
                        <a:solidFill>
                          <a:srgbClr val="006100"/>
                        </a:solidFill>
                        <a:effectLst/>
                        <a:latin typeface="Calibri" panose="020F0502020204030204" pitchFamily="34" charset="0"/>
                      </a:endParaRPr>
                    </a:p>
                  </a:txBody>
                  <a:tcPr marL="9378" marR="9378" marT="9378" marB="0" anchor="b"/>
                </a:tc>
                <a:tc vMerge="1">
                  <a:txBody>
                    <a:bodyPr/>
                    <a:lstStyle/>
                    <a:p>
                      <a:endParaRPr lang="tr-TR"/>
                    </a:p>
                  </a:txBody>
                  <a:tcPr/>
                </a:tc>
                <a:tc>
                  <a:txBody>
                    <a:bodyPr/>
                    <a:lstStyle/>
                    <a:p>
                      <a:pPr algn="l" fontAlgn="b"/>
                      <a:r>
                        <a:rPr lang="tr-TR" sz="1600" u="none" strike="noStrike">
                          <a:effectLst/>
                        </a:rPr>
                        <a:t>B-TARIMSAL ÜRÜNLERİN DEPOLANMASI </a:t>
                      </a:r>
                      <a:endParaRPr lang="tr-TR" sz="1600" b="0" i="0" u="none" strike="noStrike">
                        <a:solidFill>
                          <a:srgbClr val="006100"/>
                        </a:solidFill>
                        <a:effectLst/>
                        <a:latin typeface="Calibri" panose="020F0502020204030204" pitchFamily="34" charset="0"/>
                      </a:endParaRPr>
                    </a:p>
                  </a:txBody>
                  <a:tcPr marL="9378" marR="9378" marT="9378" marB="0" anchor="b">
                    <a:solidFill>
                      <a:schemeClr val="accent6">
                        <a:lumMod val="20000"/>
                        <a:lumOff val="80000"/>
                      </a:schemeClr>
                    </a:solidFill>
                  </a:tcPr>
                </a:tc>
                <a:extLst>
                  <a:ext uri="{0D108BD9-81ED-4DB2-BD59-A6C34878D82A}">
                    <a16:rowId xmlns:a16="http://schemas.microsoft.com/office/drawing/2014/main" val="605680935"/>
                  </a:ext>
                </a:extLst>
              </a:tr>
              <a:tr h="204995">
                <a:tc>
                  <a:txBody>
                    <a:bodyPr/>
                    <a:lstStyle/>
                    <a:p>
                      <a:pPr algn="l" fontAlgn="b"/>
                      <a:r>
                        <a:rPr lang="tr-TR" sz="1600" u="none" strike="noStrike" dirty="0">
                          <a:effectLst/>
                        </a:rPr>
                        <a:t> </a:t>
                      </a:r>
                      <a:endParaRPr lang="tr-TR" sz="1600" b="0" i="0" u="none" strike="noStrike" dirty="0">
                        <a:solidFill>
                          <a:srgbClr val="006100"/>
                        </a:solidFill>
                        <a:effectLst/>
                        <a:latin typeface="Calibri" panose="020F0502020204030204" pitchFamily="34" charset="0"/>
                      </a:endParaRPr>
                    </a:p>
                  </a:txBody>
                  <a:tcPr marL="9378" marR="9378" marT="9378" marB="0" anchor="b"/>
                </a:tc>
                <a:tc vMerge="1">
                  <a:txBody>
                    <a:bodyPr/>
                    <a:lstStyle/>
                    <a:p>
                      <a:endParaRPr lang="tr-TR"/>
                    </a:p>
                  </a:txBody>
                  <a:tcPr/>
                </a:tc>
                <a:tc>
                  <a:txBody>
                    <a:bodyPr/>
                    <a:lstStyle/>
                    <a:p>
                      <a:pPr algn="l" fontAlgn="b"/>
                      <a:r>
                        <a:rPr lang="tr-TR" sz="1600" u="none" strike="noStrike" dirty="0">
                          <a:effectLst/>
                        </a:rPr>
                        <a:t>C-TARIMSAL ÜRETİME YÖNELİK SABİT YATIRIMLAR</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6">
                        <a:lumMod val="20000"/>
                        <a:lumOff val="80000"/>
                      </a:schemeClr>
                    </a:solidFill>
                  </a:tcPr>
                </a:tc>
                <a:extLst>
                  <a:ext uri="{0D108BD9-81ED-4DB2-BD59-A6C34878D82A}">
                    <a16:rowId xmlns:a16="http://schemas.microsoft.com/office/drawing/2014/main" val="3783366149"/>
                  </a:ext>
                </a:extLst>
              </a:tr>
              <a:tr h="204995">
                <a:tc>
                  <a:txBody>
                    <a:bodyPr/>
                    <a:lstStyle/>
                    <a:p>
                      <a:pPr algn="l" fontAlgn="b"/>
                      <a:r>
                        <a:rPr lang="tr-TR" sz="1600" u="none" strike="noStrike" dirty="0">
                          <a:effectLst/>
                        </a:rPr>
                        <a:t> </a:t>
                      </a:r>
                      <a:endParaRPr lang="tr-TR" sz="1600" b="0" i="0" u="none" strike="noStrike" dirty="0">
                        <a:solidFill>
                          <a:srgbClr val="006100"/>
                        </a:solidFill>
                        <a:effectLst/>
                        <a:latin typeface="Calibri" panose="020F0502020204030204" pitchFamily="34" charset="0"/>
                      </a:endParaRPr>
                    </a:p>
                  </a:txBody>
                  <a:tcPr marL="9378" marR="9378" marT="9378" marB="0" anchor="b"/>
                </a:tc>
                <a:tc vMerge="1">
                  <a:txBody>
                    <a:bodyPr/>
                    <a:lstStyle/>
                    <a:p>
                      <a:endParaRPr lang="tr-TR"/>
                    </a:p>
                  </a:txBody>
                  <a:tcPr/>
                </a:tc>
                <a:tc>
                  <a:txBody>
                    <a:bodyPr/>
                    <a:lstStyle/>
                    <a:p>
                      <a:pPr algn="l" fontAlgn="b"/>
                      <a:r>
                        <a:rPr lang="tr-TR" sz="1600" u="none" strike="noStrike" dirty="0">
                          <a:effectLst/>
                        </a:rPr>
                        <a:t>Ç-KÜLTÜR MANTARI ÜRETİMİNE YÖNELİK YATIRIMLAR</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6">
                        <a:lumMod val="20000"/>
                        <a:lumOff val="80000"/>
                      </a:schemeClr>
                    </a:solidFill>
                  </a:tcPr>
                </a:tc>
                <a:extLst>
                  <a:ext uri="{0D108BD9-81ED-4DB2-BD59-A6C34878D82A}">
                    <a16:rowId xmlns:a16="http://schemas.microsoft.com/office/drawing/2014/main" val="3177996755"/>
                  </a:ext>
                </a:extLst>
              </a:tr>
              <a:tr h="204995">
                <a:tc>
                  <a:txBody>
                    <a:bodyPr/>
                    <a:lstStyle/>
                    <a:p>
                      <a:pPr algn="l" fontAlgn="b"/>
                      <a:r>
                        <a:rPr lang="tr-TR" sz="1600" u="none" strike="noStrike">
                          <a:effectLst/>
                        </a:rPr>
                        <a:t> </a:t>
                      </a:r>
                      <a:endParaRPr lang="tr-TR" sz="1600" b="0" i="0" u="none" strike="noStrike">
                        <a:solidFill>
                          <a:srgbClr val="006100"/>
                        </a:solidFill>
                        <a:effectLst/>
                        <a:latin typeface="Calibri" panose="020F0502020204030204" pitchFamily="34" charset="0"/>
                      </a:endParaRPr>
                    </a:p>
                  </a:txBody>
                  <a:tcPr marL="9378" marR="9378" marT="9378" marB="0" anchor="b"/>
                </a:tc>
                <a:tc vMerge="1">
                  <a:txBody>
                    <a:bodyPr/>
                    <a:lstStyle/>
                    <a:p>
                      <a:endParaRPr lang="tr-TR"/>
                    </a:p>
                  </a:txBody>
                  <a:tcPr/>
                </a:tc>
                <a:tc>
                  <a:txBody>
                    <a:bodyPr/>
                    <a:lstStyle/>
                    <a:p>
                      <a:pPr algn="l" fontAlgn="b"/>
                      <a:r>
                        <a:rPr lang="tr-TR" sz="1600" u="none" strike="noStrike" dirty="0">
                          <a:effectLst/>
                        </a:rPr>
                        <a:t>D-YENİLENEBİLİR ENERJİ TESİSLERİ</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6">
                        <a:lumMod val="20000"/>
                        <a:lumOff val="80000"/>
                      </a:schemeClr>
                    </a:solidFill>
                  </a:tcPr>
                </a:tc>
                <a:extLst>
                  <a:ext uri="{0D108BD9-81ED-4DB2-BD59-A6C34878D82A}">
                    <a16:rowId xmlns:a16="http://schemas.microsoft.com/office/drawing/2014/main" val="2483078241"/>
                  </a:ext>
                </a:extLst>
              </a:tr>
              <a:tr h="403214">
                <a:tc>
                  <a:txBody>
                    <a:bodyPr/>
                    <a:lstStyle/>
                    <a:p>
                      <a:pPr algn="l" fontAlgn="b"/>
                      <a:r>
                        <a:rPr lang="tr-TR" sz="1600" u="none" strike="noStrike" dirty="0">
                          <a:effectLst/>
                        </a:rPr>
                        <a:t>2-AÜİP</a:t>
                      </a:r>
                      <a:endParaRPr lang="tr-TR" sz="1600" b="0" i="0" u="none" strike="noStrike" dirty="0">
                        <a:solidFill>
                          <a:srgbClr val="006100"/>
                        </a:solidFill>
                        <a:effectLst/>
                        <a:latin typeface="Calibri" panose="020F0502020204030204" pitchFamily="34" charset="0"/>
                      </a:endParaRPr>
                    </a:p>
                  </a:txBody>
                  <a:tcPr marL="9378" marR="9378" marT="9378" marB="0" anchor="b"/>
                </a:tc>
                <a:tc>
                  <a:txBody>
                    <a:bodyPr/>
                    <a:lstStyle/>
                    <a:p>
                      <a:pPr algn="l" fontAlgn="b"/>
                      <a:r>
                        <a:rPr lang="tr-TR" sz="1600" u="none" strike="noStrike" dirty="0">
                          <a:effectLst/>
                        </a:rPr>
                        <a:t>ARICILIK VE ARI ÜRÜNLERİNE YÖNELİK YATIRIMLAR</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2">
                        <a:lumMod val="20000"/>
                        <a:lumOff val="80000"/>
                      </a:schemeClr>
                    </a:solidFill>
                  </a:tcPr>
                </a:tc>
                <a:tc>
                  <a:txBody>
                    <a:bodyPr/>
                    <a:lstStyle/>
                    <a:p>
                      <a:pPr algn="l" fontAlgn="b"/>
                      <a:r>
                        <a:rPr lang="tr-TR" sz="1600" u="none" strike="noStrike" dirty="0">
                          <a:effectLst/>
                        </a:rPr>
                        <a:t> </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2">
                        <a:lumMod val="20000"/>
                        <a:lumOff val="80000"/>
                      </a:schemeClr>
                    </a:solidFill>
                  </a:tcPr>
                </a:tc>
                <a:extLst>
                  <a:ext uri="{0D108BD9-81ED-4DB2-BD59-A6C34878D82A}">
                    <a16:rowId xmlns:a16="http://schemas.microsoft.com/office/drawing/2014/main" val="2026071111"/>
                  </a:ext>
                </a:extLst>
              </a:tr>
              <a:tr h="403214">
                <a:tc>
                  <a:txBody>
                    <a:bodyPr/>
                    <a:lstStyle/>
                    <a:p>
                      <a:pPr algn="l" fontAlgn="b"/>
                      <a:r>
                        <a:rPr lang="tr-TR" sz="1600" u="none" strike="noStrike" dirty="0">
                          <a:effectLst/>
                        </a:rPr>
                        <a:t>3-BSY</a:t>
                      </a:r>
                      <a:endParaRPr lang="tr-TR" sz="1600" b="0" i="0" u="none" strike="noStrike" dirty="0">
                        <a:solidFill>
                          <a:srgbClr val="006100"/>
                        </a:solidFill>
                        <a:effectLst/>
                        <a:latin typeface="Calibri" panose="020F0502020204030204" pitchFamily="34" charset="0"/>
                      </a:endParaRPr>
                    </a:p>
                  </a:txBody>
                  <a:tcPr marL="9378" marR="9378" marT="9378" marB="0" anchor="b"/>
                </a:tc>
                <a:tc>
                  <a:txBody>
                    <a:bodyPr/>
                    <a:lstStyle/>
                    <a:p>
                      <a:pPr algn="l" fontAlgn="b"/>
                      <a:r>
                        <a:rPr lang="tr-TR" sz="1600" u="none" strike="noStrike" dirty="0">
                          <a:effectLst/>
                        </a:rPr>
                        <a:t>BİLİŞİM SİSTEMLERİ VE EĞİTİM YATIRIMLARI( AKILLI TARIM UYGULAMALARI)</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2">
                        <a:lumMod val="20000"/>
                        <a:lumOff val="80000"/>
                      </a:schemeClr>
                    </a:solidFill>
                  </a:tcPr>
                </a:tc>
                <a:tc>
                  <a:txBody>
                    <a:bodyPr/>
                    <a:lstStyle/>
                    <a:p>
                      <a:pPr algn="l" fontAlgn="b"/>
                      <a:r>
                        <a:rPr lang="tr-TR" sz="1600" u="none" strike="noStrike" dirty="0">
                          <a:effectLst/>
                        </a:rPr>
                        <a:t> </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2">
                        <a:lumMod val="20000"/>
                        <a:lumOff val="80000"/>
                      </a:schemeClr>
                    </a:solidFill>
                  </a:tcPr>
                </a:tc>
                <a:extLst>
                  <a:ext uri="{0D108BD9-81ED-4DB2-BD59-A6C34878D82A}">
                    <a16:rowId xmlns:a16="http://schemas.microsoft.com/office/drawing/2014/main" val="1972855626"/>
                  </a:ext>
                </a:extLst>
              </a:tr>
              <a:tr h="403214">
                <a:tc>
                  <a:txBody>
                    <a:bodyPr/>
                    <a:lstStyle/>
                    <a:p>
                      <a:pPr algn="l" fontAlgn="b"/>
                      <a:r>
                        <a:rPr lang="tr-TR" sz="1600" u="none" strike="noStrike" dirty="0">
                          <a:effectLst/>
                        </a:rPr>
                        <a:t>4-ESKÜ</a:t>
                      </a:r>
                      <a:endParaRPr lang="tr-TR" sz="1600" b="0" i="0" u="none" strike="noStrike" dirty="0">
                        <a:solidFill>
                          <a:srgbClr val="006100"/>
                        </a:solidFill>
                        <a:effectLst/>
                        <a:latin typeface="Calibri" panose="020F0502020204030204" pitchFamily="34" charset="0"/>
                      </a:endParaRPr>
                    </a:p>
                  </a:txBody>
                  <a:tcPr marL="9378" marR="9378" marT="9378" marB="0" anchor="b"/>
                </a:tc>
                <a:tc>
                  <a:txBody>
                    <a:bodyPr/>
                    <a:lstStyle/>
                    <a:p>
                      <a:pPr algn="l" fontAlgn="b"/>
                      <a:r>
                        <a:rPr lang="tr-TR" sz="1600" u="none" strike="noStrike">
                          <a:effectLst/>
                        </a:rPr>
                        <a:t>EL SANATLARI(ZANAATKARLIK) VE KATMA DEĞERLİ ÜRÜNLERE YÖNELİK YATIRIMLAR</a:t>
                      </a:r>
                      <a:endParaRPr lang="tr-TR" sz="1600" b="0" i="0" u="none" strike="noStrike">
                        <a:solidFill>
                          <a:srgbClr val="006100"/>
                        </a:solidFill>
                        <a:effectLst/>
                        <a:latin typeface="Calibri" panose="020F0502020204030204" pitchFamily="34" charset="0"/>
                      </a:endParaRPr>
                    </a:p>
                  </a:txBody>
                  <a:tcPr marL="9378" marR="9378" marT="9378" marB="0" anchor="b">
                    <a:solidFill>
                      <a:schemeClr val="accent2">
                        <a:lumMod val="20000"/>
                        <a:lumOff val="80000"/>
                      </a:schemeClr>
                    </a:solidFill>
                  </a:tcPr>
                </a:tc>
                <a:tc>
                  <a:txBody>
                    <a:bodyPr/>
                    <a:lstStyle/>
                    <a:p>
                      <a:pPr algn="l" fontAlgn="b"/>
                      <a:r>
                        <a:rPr lang="tr-TR" sz="1600" u="none" strike="noStrike" dirty="0">
                          <a:effectLst/>
                        </a:rPr>
                        <a:t> </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2">
                        <a:lumMod val="20000"/>
                        <a:lumOff val="80000"/>
                      </a:schemeClr>
                    </a:solidFill>
                  </a:tcPr>
                </a:tc>
                <a:extLst>
                  <a:ext uri="{0D108BD9-81ED-4DB2-BD59-A6C34878D82A}">
                    <a16:rowId xmlns:a16="http://schemas.microsoft.com/office/drawing/2014/main" val="1731870123"/>
                  </a:ext>
                </a:extLst>
              </a:tr>
              <a:tr h="403214">
                <a:tc>
                  <a:txBody>
                    <a:bodyPr/>
                    <a:lstStyle/>
                    <a:p>
                      <a:pPr algn="l" fontAlgn="b"/>
                      <a:r>
                        <a:rPr lang="tr-TR" sz="1600" u="none" strike="noStrike" dirty="0">
                          <a:effectLst/>
                        </a:rPr>
                        <a:t>5-İPY</a:t>
                      </a:r>
                      <a:endParaRPr lang="tr-TR" sz="1600" b="0" i="0" u="none" strike="noStrike" dirty="0">
                        <a:solidFill>
                          <a:srgbClr val="006100"/>
                        </a:solidFill>
                        <a:effectLst/>
                        <a:latin typeface="Calibri" panose="020F0502020204030204" pitchFamily="34" charset="0"/>
                      </a:endParaRPr>
                    </a:p>
                  </a:txBody>
                  <a:tcPr marL="9378" marR="9378" marT="9378" marB="0" anchor="b"/>
                </a:tc>
                <a:tc>
                  <a:txBody>
                    <a:bodyPr/>
                    <a:lstStyle/>
                    <a:p>
                      <a:pPr algn="l" fontAlgn="b"/>
                      <a:r>
                        <a:rPr lang="tr-TR" sz="1600" u="none" strike="noStrike">
                          <a:effectLst/>
                        </a:rPr>
                        <a:t>İPEKBÖCEĞİ YETİŞTİRİCİLİĞİNE YÖNELİK YATIRIMLAR</a:t>
                      </a:r>
                      <a:endParaRPr lang="tr-TR" sz="1600" b="0" i="0" u="none" strike="noStrike">
                        <a:solidFill>
                          <a:srgbClr val="006100"/>
                        </a:solidFill>
                        <a:effectLst/>
                        <a:latin typeface="Calibri" panose="020F0502020204030204" pitchFamily="34" charset="0"/>
                      </a:endParaRPr>
                    </a:p>
                  </a:txBody>
                  <a:tcPr marL="9378" marR="9378" marT="9378" marB="0" anchor="b">
                    <a:solidFill>
                      <a:schemeClr val="accent2">
                        <a:lumMod val="20000"/>
                        <a:lumOff val="80000"/>
                      </a:schemeClr>
                    </a:solidFill>
                  </a:tcPr>
                </a:tc>
                <a:tc>
                  <a:txBody>
                    <a:bodyPr/>
                    <a:lstStyle/>
                    <a:p>
                      <a:pPr algn="l" fontAlgn="b"/>
                      <a:r>
                        <a:rPr lang="tr-TR" sz="1600" u="none" strike="noStrike" dirty="0">
                          <a:effectLst/>
                        </a:rPr>
                        <a:t> </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2">
                        <a:lumMod val="20000"/>
                        <a:lumOff val="80000"/>
                      </a:schemeClr>
                    </a:solidFill>
                  </a:tcPr>
                </a:tc>
                <a:extLst>
                  <a:ext uri="{0D108BD9-81ED-4DB2-BD59-A6C34878D82A}">
                    <a16:rowId xmlns:a16="http://schemas.microsoft.com/office/drawing/2014/main" val="1442164240"/>
                  </a:ext>
                </a:extLst>
              </a:tr>
              <a:tr h="403214">
                <a:tc>
                  <a:txBody>
                    <a:bodyPr/>
                    <a:lstStyle/>
                    <a:p>
                      <a:pPr algn="l" fontAlgn="b"/>
                      <a:r>
                        <a:rPr lang="tr-TR" sz="1600" u="none" strike="noStrike" dirty="0">
                          <a:effectLst/>
                        </a:rPr>
                        <a:t>6-SÜY</a:t>
                      </a:r>
                      <a:endParaRPr lang="tr-TR" sz="1600" b="0" i="0" u="none" strike="noStrike" dirty="0">
                        <a:solidFill>
                          <a:srgbClr val="006100"/>
                        </a:solidFill>
                        <a:effectLst/>
                        <a:latin typeface="Calibri" panose="020F0502020204030204" pitchFamily="34" charset="0"/>
                      </a:endParaRPr>
                    </a:p>
                  </a:txBody>
                  <a:tcPr marL="9378" marR="9378" marT="9378" marB="0" anchor="b"/>
                </a:tc>
                <a:tc>
                  <a:txBody>
                    <a:bodyPr/>
                    <a:lstStyle/>
                    <a:p>
                      <a:pPr algn="l" fontAlgn="b"/>
                      <a:r>
                        <a:rPr lang="tr-TR" sz="1600" u="none" strike="noStrike" dirty="0">
                          <a:effectLst/>
                        </a:rPr>
                        <a:t>SU ÜRÜNLERİ  YETİŞTİRİCİLİĞİNE YÖNELİK YATIRIMLAR</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3">
                        <a:lumMod val="40000"/>
                        <a:lumOff val="60000"/>
                      </a:schemeClr>
                    </a:solidFill>
                  </a:tcPr>
                </a:tc>
                <a:tc>
                  <a:txBody>
                    <a:bodyPr/>
                    <a:lstStyle/>
                    <a:p>
                      <a:pPr algn="l" fontAlgn="b"/>
                      <a:r>
                        <a:rPr lang="tr-TR" sz="1600" u="none" strike="noStrike" dirty="0">
                          <a:effectLst/>
                        </a:rPr>
                        <a:t> </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3">
                        <a:lumMod val="40000"/>
                        <a:lumOff val="60000"/>
                      </a:schemeClr>
                    </a:solidFill>
                  </a:tcPr>
                </a:tc>
                <a:extLst>
                  <a:ext uri="{0D108BD9-81ED-4DB2-BD59-A6C34878D82A}">
                    <a16:rowId xmlns:a16="http://schemas.microsoft.com/office/drawing/2014/main" val="1374742628"/>
                  </a:ext>
                </a:extLst>
              </a:tr>
              <a:tr h="403214">
                <a:tc>
                  <a:txBody>
                    <a:bodyPr/>
                    <a:lstStyle/>
                    <a:p>
                      <a:pPr algn="l" fontAlgn="b"/>
                      <a:r>
                        <a:rPr lang="tr-TR" sz="1600" u="none" strike="noStrike" dirty="0">
                          <a:effectLst/>
                        </a:rPr>
                        <a:t>7-MP</a:t>
                      </a:r>
                      <a:endParaRPr lang="tr-TR" sz="1600" b="0" i="0" u="none" strike="noStrike" dirty="0">
                        <a:solidFill>
                          <a:srgbClr val="006100"/>
                        </a:solidFill>
                        <a:effectLst/>
                        <a:latin typeface="Calibri" panose="020F0502020204030204" pitchFamily="34" charset="0"/>
                      </a:endParaRPr>
                    </a:p>
                  </a:txBody>
                  <a:tcPr marL="9378" marR="9378" marT="9378" marB="0" anchor="b"/>
                </a:tc>
                <a:tc>
                  <a:txBody>
                    <a:bodyPr/>
                    <a:lstStyle/>
                    <a:p>
                      <a:pPr algn="l" fontAlgn="b"/>
                      <a:r>
                        <a:rPr lang="tr-TR" sz="1600" u="none" strike="noStrike" dirty="0">
                          <a:effectLst/>
                        </a:rPr>
                        <a:t>TARIMSAL AMAÇLI ÖRGÜTLER İÇİN MAKİNE PARKI YATIRIMLARI</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3">
                        <a:lumMod val="40000"/>
                        <a:lumOff val="60000"/>
                      </a:schemeClr>
                    </a:solidFill>
                  </a:tcPr>
                </a:tc>
                <a:tc>
                  <a:txBody>
                    <a:bodyPr/>
                    <a:lstStyle/>
                    <a:p>
                      <a:pPr algn="l" fontAlgn="b"/>
                      <a:r>
                        <a:rPr lang="tr-TR" sz="1600" u="none" strike="noStrike" dirty="0">
                          <a:effectLst/>
                        </a:rPr>
                        <a:t> </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3">
                        <a:lumMod val="40000"/>
                        <a:lumOff val="60000"/>
                      </a:schemeClr>
                    </a:solidFill>
                  </a:tcPr>
                </a:tc>
                <a:extLst>
                  <a:ext uri="{0D108BD9-81ED-4DB2-BD59-A6C34878D82A}">
                    <a16:rowId xmlns:a16="http://schemas.microsoft.com/office/drawing/2014/main" val="2889256877"/>
                  </a:ext>
                </a:extLst>
              </a:tr>
              <a:tr h="403214">
                <a:tc>
                  <a:txBody>
                    <a:bodyPr/>
                    <a:lstStyle/>
                    <a:p>
                      <a:pPr algn="l" fontAlgn="b"/>
                      <a:r>
                        <a:rPr lang="tr-TR" sz="1600" u="none" strike="noStrike" dirty="0">
                          <a:effectLst/>
                        </a:rPr>
                        <a:t>8-TABY</a:t>
                      </a:r>
                      <a:endParaRPr lang="tr-TR" sz="1600" b="0" i="0" u="none" strike="noStrike" dirty="0">
                        <a:solidFill>
                          <a:srgbClr val="006100"/>
                        </a:solidFill>
                        <a:effectLst/>
                        <a:latin typeface="Calibri" panose="020F0502020204030204" pitchFamily="34" charset="0"/>
                      </a:endParaRPr>
                    </a:p>
                  </a:txBody>
                  <a:tcPr marL="9378" marR="9378" marT="9378" marB="0" anchor="b"/>
                </a:tc>
                <a:tc>
                  <a:txBody>
                    <a:bodyPr/>
                    <a:lstStyle/>
                    <a:p>
                      <a:pPr algn="l" fontAlgn="b"/>
                      <a:r>
                        <a:rPr lang="tr-TR" sz="1600" u="none" strike="noStrike">
                          <a:effectLst/>
                        </a:rPr>
                        <a:t>TIBBİ AROMATİK BİTKİ YETİŞTİRİCİLİĞİ YATIRIMLARI</a:t>
                      </a:r>
                      <a:endParaRPr lang="tr-TR" sz="1600" b="0" i="0" u="none" strike="noStrike">
                        <a:solidFill>
                          <a:srgbClr val="006100"/>
                        </a:solidFill>
                        <a:effectLst/>
                        <a:latin typeface="Calibri" panose="020F0502020204030204" pitchFamily="34" charset="0"/>
                      </a:endParaRPr>
                    </a:p>
                  </a:txBody>
                  <a:tcPr marL="9378" marR="9378" marT="9378" marB="0" anchor="b">
                    <a:solidFill>
                      <a:schemeClr val="accent3">
                        <a:lumMod val="40000"/>
                        <a:lumOff val="60000"/>
                      </a:schemeClr>
                    </a:solidFill>
                  </a:tcPr>
                </a:tc>
                <a:tc>
                  <a:txBody>
                    <a:bodyPr/>
                    <a:lstStyle/>
                    <a:p>
                      <a:pPr algn="l" fontAlgn="b"/>
                      <a:r>
                        <a:rPr lang="tr-TR" sz="1600" u="none" strike="noStrike" dirty="0">
                          <a:effectLst/>
                        </a:rPr>
                        <a:t> </a:t>
                      </a:r>
                      <a:endParaRPr lang="tr-TR" sz="1600" b="0" i="0" u="none" strike="noStrike" dirty="0">
                        <a:solidFill>
                          <a:srgbClr val="006100"/>
                        </a:solidFill>
                        <a:effectLst/>
                        <a:latin typeface="Calibri" panose="020F0502020204030204" pitchFamily="34" charset="0"/>
                      </a:endParaRPr>
                    </a:p>
                  </a:txBody>
                  <a:tcPr marL="9378" marR="9378" marT="9378" marB="0" anchor="b">
                    <a:solidFill>
                      <a:schemeClr val="accent3">
                        <a:lumMod val="40000"/>
                        <a:lumOff val="60000"/>
                      </a:schemeClr>
                    </a:solidFill>
                  </a:tcPr>
                </a:tc>
                <a:extLst>
                  <a:ext uri="{0D108BD9-81ED-4DB2-BD59-A6C34878D82A}">
                    <a16:rowId xmlns:a16="http://schemas.microsoft.com/office/drawing/2014/main" val="2726282149"/>
                  </a:ext>
                </a:extLst>
              </a:tr>
            </a:tbl>
          </a:graphicData>
        </a:graphic>
      </p:graphicFrame>
    </p:spTree>
    <p:extLst>
      <p:ext uri="{BB962C8B-B14F-4D97-AF65-F5344CB8AC3E}">
        <p14:creationId xmlns:p14="http://schemas.microsoft.com/office/powerpoint/2010/main" val="265948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55000" lnSpcReduction="20000"/>
          </a:bodyPr>
          <a:lstStyle/>
          <a:p>
            <a:pPr marL="342900" indent="-342900">
              <a:lnSpc>
                <a:spcPct val="150000"/>
              </a:lnSpc>
              <a:buFont typeface="Arial" panose="020B0604020202020204" pitchFamily="34" charset="0"/>
              <a:buChar char="•"/>
              <a:defRPr/>
            </a:pPr>
            <a:r>
              <a:rPr lang="tr-TR" altLang="tr-TR" sz="2900" dirty="0">
                <a:latin typeface="+mn-lt"/>
              </a:rPr>
              <a:t>Yeni Yatırımlar				: </a:t>
            </a:r>
            <a:r>
              <a:rPr lang="tr-TR" altLang="tr-TR" sz="2900" b="1" dirty="0">
                <a:latin typeface="+mn-lt"/>
              </a:rPr>
              <a:t>20.000.000 TL</a:t>
            </a:r>
          </a:p>
          <a:p>
            <a:pPr marL="342900" indent="-342900">
              <a:lnSpc>
                <a:spcPct val="150000"/>
              </a:lnSpc>
              <a:buFont typeface="Arial" panose="020B0604020202020204" pitchFamily="34" charset="0"/>
              <a:buChar char="•"/>
              <a:defRPr/>
            </a:pPr>
            <a:r>
              <a:rPr lang="tr-TR" altLang="tr-TR" sz="2900" dirty="0">
                <a:latin typeface="+mn-lt"/>
              </a:rPr>
              <a:t>Tamamlama Yatırımları			: </a:t>
            </a:r>
            <a:r>
              <a:rPr lang="tr-TR" altLang="tr-TR" sz="2900" b="1" dirty="0">
                <a:latin typeface="+mn-lt"/>
              </a:rPr>
              <a:t>18.000.000 TL</a:t>
            </a:r>
          </a:p>
          <a:p>
            <a:pPr marL="342900" indent="-342900">
              <a:lnSpc>
                <a:spcPct val="150000"/>
              </a:lnSpc>
              <a:buFont typeface="Arial" panose="020B0604020202020204" pitchFamily="34" charset="0"/>
              <a:buChar char="•"/>
              <a:defRPr/>
            </a:pPr>
            <a:r>
              <a:rPr lang="tr-TR" altLang="tr-TR" sz="2900" dirty="0">
                <a:latin typeface="+mn-lt"/>
              </a:rPr>
              <a:t>Kapasite Artırımı Yatırımları		                    : </a:t>
            </a:r>
            <a:r>
              <a:rPr lang="tr-TR" altLang="tr-TR" sz="2900" b="1" dirty="0">
                <a:latin typeface="+mn-lt"/>
              </a:rPr>
              <a:t>16.000.000 TL</a:t>
            </a:r>
          </a:p>
          <a:p>
            <a:pPr marL="342900" indent="-342900">
              <a:lnSpc>
                <a:spcPct val="150000"/>
              </a:lnSpc>
              <a:buFont typeface="Arial" panose="020B0604020202020204" pitchFamily="34" charset="0"/>
              <a:buChar char="•"/>
              <a:defRPr/>
            </a:pPr>
            <a:r>
              <a:rPr lang="tr-TR" altLang="tr-TR" sz="2900" dirty="0">
                <a:latin typeface="+mn-lt"/>
              </a:rPr>
              <a:t>Teknoloji Yenileme/Modernizasyon	                    : </a:t>
            </a:r>
            <a:r>
              <a:rPr lang="tr-TR" altLang="tr-TR" sz="2900" b="1" dirty="0">
                <a:latin typeface="+mn-lt"/>
              </a:rPr>
              <a:t>16.000.000 TL</a:t>
            </a:r>
          </a:p>
          <a:p>
            <a:pPr marL="342900" indent="-342900">
              <a:lnSpc>
                <a:spcPct val="150000"/>
              </a:lnSpc>
              <a:buFont typeface="Arial" panose="020B0604020202020204" pitchFamily="34" charset="0"/>
              <a:buChar char="•"/>
              <a:defRPr/>
            </a:pPr>
            <a:r>
              <a:rPr lang="tr-TR" altLang="tr-TR" sz="2900" dirty="0">
                <a:latin typeface="+mn-lt"/>
              </a:rPr>
              <a:t>Altyapı Yatırımları			                    :   </a:t>
            </a:r>
            <a:r>
              <a:rPr lang="tr-TR" altLang="tr-TR" sz="2900" b="1" dirty="0">
                <a:latin typeface="+mn-lt"/>
              </a:rPr>
              <a:t>100.000 TL-8.000.000 TL</a:t>
            </a:r>
          </a:p>
          <a:p>
            <a:pPr algn="just">
              <a:defRPr/>
            </a:pPr>
            <a:endParaRPr lang="tr-TR" altLang="tr-TR" sz="2900" dirty="0">
              <a:latin typeface="+mn-lt"/>
            </a:endParaRPr>
          </a:p>
          <a:p>
            <a:pPr algn="just">
              <a:defRPr/>
            </a:pPr>
            <a:r>
              <a:rPr lang="tr-TR" altLang="tr-TR" sz="2900" dirty="0">
                <a:latin typeface="+mn-lt"/>
              </a:rPr>
              <a:t>*</a:t>
            </a:r>
            <a:r>
              <a:rPr lang="tr-TR" altLang="tr-TR" sz="5800" dirty="0">
                <a:latin typeface="+mn-lt"/>
              </a:rPr>
              <a:t>Hibeye esas proje tutarının </a:t>
            </a:r>
            <a:r>
              <a:rPr lang="tr-TR" altLang="tr-TR" sz="5800" b="1" dirty="0">
                <a:latin typeface="+mn-lt"/>
              </a:rPr>
              <a:t>%50</a:t>
            </a:r>
            <a:r>
              <a:rPr lang="tr-TR" altLang="tr-TR" sz="5800" dirty="0">
                <a:latin typeface="+mn-lt"/>
              </a:rPr>
              <a:t>’sine hibe desteği sağlanacaktır.</a:t>
            </a:r>
          </a:p>
          <a:p>
            <a:pPr algn="just">
              <a:defRPr/>
            </a:pPr>
            <a:r>
              <a:rPr lang="tr-TR" altLang="tr-TR" sz="2900" dirty="0">
                <a:latin typeface="+mn-lt"/>
              </a:rPr>
              <a:t>*Hibeye esas proje tutarı alt limiti en az ekonomik yatırımlarda </a:t>
            </a:r>
            <a:r>
              <a:rPr lang="tr-TR" altLang="tr-TR" sz="2900" b="1" dirty="0">
                <a:latin typeface="+mn-lt"/>
              </a:rPr>
              <a:t>8.000.001 TL</a:t>
            </a:r>
            <a:r>
              <a:rPr lang="tr-TR" altLang="tr-TR" sz="2900" dirty="0">
                <a:latin typeface="+mn-lt"/>
              </a:rPr>
              <a:t>, Altyapı yatırımlarında </a:t>
            </a:r>
            <a:r>
              <a:rPr lang="tr-TR" altLang="tr-TR" sz="2900" b="1" dirty="0">
                <a:latin typeface="+mn-lt"/>
              </a:rPr>
              <a:t>100.000 TL</a:t>
            </a:r>
            <a:r>
              <a:rPr lang="tr-TR" altLang="tr-TR" sz="2900" dirty="0">
                <a:latin typeface="+mn-lt"/>
              </a:rPr>
              <a:t>’dir.</a:t>
            </a:r>
          </a:p>
          <a:p>
            <a:pPr algn="just">
              <a:defRPr/>
            </a:pPr>
            <a:endParaRPr lang="tr-TR" altLang="tr-TR" sz="2000" dirty="0"/>
          </a:p>
          <a:p>
            <a:endParaRPr lang="tr-TR" dirty="0"/>
          </a:p>
        </p:txBody>
      </p:sp>
      <p:sp>
        <p:nvSpPr>
          <p:cNvPr id="3" name="Unvan 2"/>
          <p:cNvSpPr>
            <a:spLocks noGrp="1"/>
          </p:cNvSpPr>
          <p:nvPr>
            <p:ph type="title"/>
          </p:nvPr>
        </p:nvSpPr>
        <p:spPr/>
        <p:txBody>
          <a:bodyPr/>
          <a:lstStyle/>
          <a:p>
            <a:r>
              <a:rPr lang="tr-TR" altLang="tr-TR" dirty="0"/>
              <a:t>HİBEYE ESAS PROJE TUTARI</a:t>
            </a:r>
            <a:endParaRPr lang="tr-TR" dirty="0"/>
          </a:p>
        </p:txBody>
      </p:sp>
      <p:sp>
        <p:nvSpPr>
          <p:cNvPr id="4" name="Slayt Numarası Yer Tutucusu 3"/>
          <p:cNvSpPr>
            <a:spLocks noGrp="1"/>
          </p:cNvSpPr>
          <p:nvPr>
            <p:ph type="sldNum" sz="quarter" idx="12"/>
          </p:nvPr>
        </p:nvSpPr>
        <p:spPr/>
        <p:txBody>
          <a:bodyPr/>
          <a:lstStyle/>
          <a:p>
            <a:fld id="{7858AF1D-E6D7-4B64-9545-F66A72DEE560}" type="slidenum">
              <a:rPr lang="tr-TR" smtClean="0"/>
              <a:pPr/>
              <a:t>11</a:t>
            </a:fld>
            <a:r>
              <a:rPr lang="tr-TR"/>
              <a:t>/30</a:t>
            </a:r>
            <a:endParaRPr lang="tr-TR" dirty="0"/>
          </a:p>
        </p:txBody>
      </p:sp>
    </p:spTree>
    <p:extLst>
      <p:ext uri="{BB962C8B-B14F-4D97-AF65-F5344CB8AC3E}">
        <p14:creationId xmlns:p14="http://schemas.microsoft.com/office/powerpoint/2010/main" val="59520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38200" y="1955005"/>
            <a:ext cx="10515600" cy="4446271"/>
          </a:xfrm>
        </p:spPr>
        <p:txBody>
          <a:bodyPr>
            <a:normAutofit fontScale="62500" lnSpcReduction="20000"/>
          </a:bodyPr>
          <a:lstStyle/>
          <a:p>
            <a:pPr algn="ctr"/>
            <a:r>
              <a:rPr lang="tr-TR" altLang="tr-TR" sz="4000" dirty="0"/>
              <a:t>Başvurular;</a:t>
            </a:r>
          </a:p>
          <a:p>
            <a:pPr algn="ctr"/>
            <a:endParaRPr lang="tr-TR" altLang="tr-TR" sz="1800" dirty="0"/>
          </a:p>
          <a:p>
            <a:pPr algn="ctr"/>
            <a:r>
              <a:rPr lang="tr-TR" altLang="tr-TR" sz="8800" b="1" dirty="0">
                <a:solidFill>
                  <a:srgbClr val="FF0000"/>
                </a:solidFill>
              </a:rPr>
              <a:t>09.04.2025</a:t>
            </a:r>
          </a:p>
          <a:p>
            <a:pPr algn="ctr"/>
            <a:endParaRPr lang="tr-TR" altLang="tr-TR" sz="2000" dirty="0"/>
          </a:p>
          <a:p>
            <a:pPr algn="ctr"/>
            <a:r>
              <a:rPr lang="tr-TR" altLang="tr-TR" sz="4000" dirty="0"/>
              <a:t>tarihine kadar</a:t>
            </a:r>
          </a:p>
          <a:p>
            <a:pPr algn="ctr"/>
            <a:endParaRPr lang="tr-TR" altLang="tr-TR" sz="3600" dirty="0"/>
          </a:p>
          <a:p>
            <a:pPr algn="ctr"/>
            <a:r>
              <a:rPr lang="tr-TR" altLang="tr-TR" sz="3600" dirty="0"/>
              <a:t> </a:t>
            </a:r>
            <a:r>
              <a:rPr lang="tr-TR" altLang="tr-TR" sz="3600" b="1" dirty="0"/>
              <a:t>www.tarimorman.gov.tr</a:t>
            </a:r>
          </a:p>
          <a:p>
            <a:pPr algn="ctr"/>
            <a:endParaRPr lang="tr-TR" altLang="tr-TR" sz="3600" b="1" dirty="0">
              <a:solidFill>
                <a:srgbClr val="FF0000"/>
              </a:solidFill>
            </a:endParaRPr>
          </a:p>
          <a:p>
            <a:pPr algn="ctr"/>
            <a:r>
              <a:rPr lang="tr-TR" altLang="tr-TR" b="1" dirty="0">
                <a:solidFill>
                  <a:srgbClr val="FF0000"/>
                </a:solidFill>
              </a:rPr>
              <a:t>(https://hibedestek.tarimorman.gov.tr/Tarim/onlinebasvuru.aspx?tip=3) </a:t>
            </a:r>
          </a:p>
          <a:p>
            <a:pPr algn="ctr"/>
            <a:endParaRPr lang="tr-TR" altLang="tr-TR" sz="3600" b="1" dirty="0">
              <a:solidFill>
                <a:srgbClr val="FF0000"/>
              </a:solidFill>
            </a:endParaRPr>
          </a:p>
          <a:p>
            <a:pPr algn="ctr"/>
            <a:r>
              <a:rPr lang="tr-TR" altLang="tr-TR" sz="3600" dirty="0"/>
              <a:t>internet adresinden yapılacaktır.</a:t>
            </a:r>
          </a:p>
          <a:p>
            <a:endParaRPr lang="tr-TR" dirty="0"/>
          </a:p>
        </p:txBody>
      </p:sp>
      <p:sp>
        <p:nvSpPr>
          <p:cNvPr id="3" name="Unvan 2"/>
          <p:cNvSpPr>
            <a:spLocks noGrp="1"/>
          </p:cNvSpPr>
          <p:nvPr>
            <p:ph type="title"/>
          </p:nvPr>
        </p:nvSpPr>
        <p:spPr/>
        <p:txBody>
          <a:bodyPr/>
          <a:lstStyle/>
          <a:p>
            <a:pPr algn="ctr"/>
            <a:r>
              <a:rPr lang="tr-TR" sz="3200" dirty="0">
                <a:latin typeface="+mn-lt"/>
              </a:rPr>
              <a:t>BAŞVURU ZAMANI VE ŞEKLİ</a:t>
            </a: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12</a:t>
            </a:fld>
            <a:r>
              <a:rPr lang="tr-TR"/>
              <a:t>/30</a:t>
            </a:r>
            <a:endParaRPr lang="tr-TR" dirty="0"/>
          </a:p>
        </p:txBody>
      </p:sp>
    </p:spTree>
    <p:extLst>
      <p:ext uri="{BB962C8B-B14F-4D97-AF65-F5344CB8AC3E}">
        <p14:creationId xmlns:p14="http://schemas.microsoft.com/office/powerpoint/2010/main" val="210454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79401" y="1955005"/>
            <a:ext cx="11590866" cy="4766470"/>
          </a:xfrm>
        </p:spPr>
        <p:txBody>
          <a:bodyPr>
            <a:normAutofit fontScale="40000" lnSpcReduction="20000"/>
          </a:bodyPr>
          <a:lstStyle/>
          <a:p>
            <a:pPr marL="0" indent="0">
              <a:buNone/>
            </a:pPr>
            <a:r>
              <a:rPr lang="tr-TR" sz="4300" dirty="0">
                <a:latin typeface="Calibri" panose="020F0502020204030204" pitchFamily="34" charset="0"/>
                <a:cs typeface="Calibri" panose="020F0502020204030204" pitchFamily="34" charset="0"/>
              </a:rPr>
              <a:t>1-Başvuruları Gerçek Ve Tüzel Kişiler Tarafından Yapılır.</a:t>
            </a:r>
          </a:p>
          <a:p>
            <a:pPr marL="0" indent="0">
              <a:buNone/>
            </a:pPr>
            <a:r>
              <a:rPr lang="tr-TR" sz="4300" dirty="0">
                <a:latin typeface="Calibri" panose="020F0502020204030204" pitchFamily="34" charset="0"/>
                <a:cs typeface="Calibri" panose="020F0502020204030204" pitchFamily="34" charset="0"/>
              </a:rPr>
              <a:t>2- El sanatları ve katma değerli ürünler hariç, başvuru sahibi gerçek ve tüzel kişilerin, </a:t>
            </a:r>
            <a:r>
              <a:rPr lang="tr-TR" sz="4300" dirty="0" smtClean="0">
                <a:latin typeface="Calibri" panose="020F0502020204030204" pitchFamily="34" charset="0"/>
                <a:cs typeface="Calibri" panose="020F0502020204030204" pitchFamily="34" charset="0"/>
              </a:rPr>
              <a:t>Bakanlıkça belirlenen </a:t>
            </a:r>
            <a:r>
              <a:rPr lang="tr-TR" sz="4300" dirty="0">
                <a:latin typeface="Calibri" panose="020F0502020204030204" pitchFamily="34" charset="0"/>
                <a:cs typeface="Calibri" panose="020F0502020204030204" pitchFamily="34" charset="0"/>
              </a:rPr>
              <a:t>başvuru konusu ile ilgili kayıt sistemine kapasite artırımı ile teknoloji yenileme </a:t>
            </a:r>
            <a:r>
              <a:rPr lang="tr-TR" sz="4300" dirty="0" smtClean="0">
                <a:latin typeface="Calibri" panose="020F0502020204030204" pitchFamily="34" charset="0"/>
                <a:cs typeface="Calibri" panose="020F0502020204030204" pitchFamily="34" charset="0"/>
              </a:rPr>
              <a:t>ve/veya modernizasyon </a:t>
            </a:r>
            <a:r>
              <a:rPr lang="tr-TR" sz="4300" dirty="0">
                <a:latin typeface="Calibri" panose="020F0502020204030204" pitchFamily="34" charset="0"/>
                <a:cs typeface="Calibri" panose="020F0502020204030204" pitchFamily="34" charset="0"/>
              </a:rPr>
              <a:t>niteliğindeki başvurularda son başvuru tarihinden önce; yeni tesis ve kısmen </a:t>
            </a:r>
            <a:r>
              <a:rPr lang="tr-TR" sz="4300" dirty="0" smtClean="0">
                <a:latin typeface="Calibri" panose="020F0502020204030204" pitchFamily="34" charset="0"/>
                <a:cs typeface="Calibri" panose="020F0502020204030204" pitchFamily="34" charset="0"/>
              </a:rPr>
              <a:t>yapılmış yatırımların </a:t>
            </a:r>
            <a:r>
              <a:rPr lang="tr-TR" sz="4300" dirty="0">
                <a:latin typeface="Calibri" panose="020F0502020204030204" pitchFamily="34" charset="0"/>
                <a:cs typeface="Calibri" panose="020F0502020204030204" pitchFamily="34" charset="0"/>
              </a:rPr>
              <a:t>tamamlanması niteliğindeki başvurularda ise en geç nihai rapor aşamasında kayıtlı </a:t>
            </a:r>
            <a:r>
              <a:rPr lang="tr-TR" sz="4300" dirty="0" smtClean="0">
                <a:latin typeface="Calibri" panose="020F0502020204030204" pitchFamily="34" charset="0"/>
                <a:cs typeface="Calibri" panose="020F0502020204030204" pitchFamily="34" charset="0"/>
              </a:rPr>
              <a:t>olması ve </a:t>
            </a:r>
            <a:r>
              <a:rPr lang="tr-TR" sz="4300" dirty="0">
                <a:latin typeface="Calibri" panose="020F0502020204030204" pitchFamily="34" charset="0"/>
                <a:cs typeface="Calibri" panose="020F0502020204030204" pitchFamily="34" charset="0"/>
              </a:rPr>
              <a:t>izleme süresi sonuna kadar kaydının devam etmesi gerekir.</a:t>
            </a:r>
          </a:p>
          <a:p>
            <a:pPr marL="0" indent="0">
              <a:buNone/>
            </a:pPr>
            <a:r>
              <a:rPr lang="tr-TR" sz="4300" dirty="0">
                <a:latin typeface="Calibri" panose="020F0502020204030204" pitchFamily="34" charset="0"/>
                <a:cs typeface="Calibri" panose="020F0502020204030204" pitchFamily="34" charset="0"/>
              </a:rPr>
              <a:t>3- Tüm yatırımlar için son başvuru tarihinden önce kurulan;</a:t>
            </a:r>
          </a:p>
          <a:p>
            <a:pPr marL="0" indent="0">
              <a:buNone/>
            </a:pPr>
            <a:r>
              <a:rPr lang="tr-TR" sz="4300" dirty="0">
                <a:latin typeface="Calibri" panose="020F0502020204030204" pitchFamily="34" charset="0"/>
                <a:cs typeface="Calibri" panose="020F0502020204030204" pitchFamily="34" charset="0"/>
              </a:rPr>
              <a:t>a) 13/1/2011 tarihli ve 6102 sayılı Türk Ticaret Kanununda tanımlanan </a:t>
            </a:r>
            <a:r>
              <a:rPr lang="tr-TR" sz="4300" dirty="0" err="1">
                <a:latin typeface="Calibri" panose="020F0502020204030204" pitchFamily="34" charset="0"/>
                <a:cs typeface="Calibri" panose="020F0502020204030204" pitchFamily="34" charset="0"/>
              </a:rPr>
              <a:t>kollektif</a:t>
            </a:r>
            <a:r>
              <a:rPr lang="tr-TR" sz="4300" dirty="0">
                <a:latin typeface="Calibri" panose="020F0502020204030204" pitchFamily="34" charset="0"/>
                <a:cs typeface="Calibri" panose="020F0502020204030204" pitchFamily="34" charset="0"/>
              </a:rPr>
              <a:t> şirket, </a:t>
            </a:r>
            <a:r>
              <a:rPr lang="tr-TR" sz="4300" dirty="0" err="1" smtClean="0">
                <a:latin typeface="Calibri" panose="020F0502020204030204" pitchFamily="34" charset="0"/>
                <a:cs typeface="Calibri" panose="020F0502020204030204" pitchFamily="34" charset="0"/>
              </a:rPr>
              <a:t>limited</a:t>
            </a:r>
            <a:r>
              <a:rPr lang="tr-TR" sz="4300" dirty="0" smtClean="0">
                <a:latin typeface="Calibri" panose="020F0502020204030204" pitchFamily="34" charset="0"/>
                <a:cs typeface="Calibri" panose="020F0502020204030204" pitchFamily="34" charset="0"/>
              </a:rPr>
              <a:t> şirket </a:t>
            </a:r>
            <a:r>
              <a:rPr lang="tr-TR" sz="4300" dirty="0">
                <a:latin typeface="Calibri" panose="020F0502020204030204" pitchFamily="34" charset="0"/>
                <a:cs typeface="Calibri" panose="020F0502020204030204" pitchFamily="34" charset="0"/>
              </a:rPr>
              <a:t>ve anonim şirketler,</a:t>
            </a:r>
          </a:p>
          <a:p>
            <a:pPr marL="0" indent="0">
              <a:buNone/>
            </a:pPr>
            <a:r>
              <a:rPr lang="tr-TR" sz="4300" dirty="0">
                <a:latin typeface="Calibri" panose="020F0502020204030204" pitchFamily="34" charset="0"/>
                <a:cs typeface="Calibri" panose="020F0502020204030204" pitchFamily="34" charset="0"/>
              </a:rPr>
              <a:t>b) Tarımsal amaçlı </a:t>
            </a:r>
            <a:r>
              <a:rPr lang="tr-TR" sz="4300" dirty="0" err="1" smtClean="0">
                <a:latin typeface="Calibri" panose="020F0502020204030204" pitchFamily="34" charset="0"/>
                <a:cs typeface="Calibri" panose="020F0502020204030204" pitchFamily="34" charset="0"/>
              </a:rPr>
              <a:t>örgütler,tüzel</a:t>
            </a:r>
            <a:r>
              <a:rPr lang="tr-TR" sz="4300" dirty="0" smtClean="0">
                <a:latin typeface="Calibri" panose="020F0502020204030204" pitchFamily="34" charset="0"/>
                <a:cs typeface="Calibri" panose="020F0502020204030204" pitchFamily="34" charset="0"/>
              </a:rPr>
              <a:t> </a:t>
            </a:r>
            <a:r>
              <a:rPr lang="tr-TR" sz="4300" dirty="0">
                <a:latin typeface="Calibri" panose="020F0502020204030204" pitchFamily="34" charset="0"/>
                <a:cs typeface="Calibri" panose="020F0502020204030204" pitchFamily="34" charset="0"/>
              </a:rPr>
              <a:t>kişi olarak başvurabilirler.</a:t>
            </a:r>
          </a:p>
          <a:p>
            <a:pPr marL="0" indent="0">
              <a:buNone/>
            </a:pPr>
            <a:r>
              <a:rPr lang="tr-TR" sz="4300" dirty="0">
                <a:latin typeface="Calibri" panose="020F0502020204030204" pitchFamily="34" charset="0"/>
                <a:cs typeface="Calibri" panose="020F0502020204030204" pitchFamily="34" charset="0"/>
              </a:rPr>
              <a:t>4- Üçüncü fıkrada belirtilen kuruluşlar, kuruluş tüzüklerinde/ana sözleşmelerinde </a:t>
            </a:r>
            <a:r>
              <a:rPr lang="tr-TR" sz="4300" dirty="0" smtClean="0">
                <a:latin typeface="Calibri" panose="020F0502020204030204" pitchFamily="34" charset="0"/>
                <a:cs typeface="Calibri" panose="020F0502020204030204" pitchFamily="34" charset="0"/>
              </a:rPr>
              <a:t>belirtilen faaliyet </a:t>
            </a:r>
            <a:r>
              <a:rPr lang="tr-TR" sz="4300" dirty="0">
                <a:latin typeface="Calibri" panose="020F0502020204030204" pitchFamily="34" charset="0"/>
                <a:cs typeface="Calibri" panose="020F0502020204030204" pitchFamily="34" charset="0"/>
              </a:rPr>
              <a:t>alanları ile ilgili yatırım konularına başvurabilirler.</a:t>
            </a:r>
          </a:p>
          <a:p>
            <a:pPr marL="0" indent="0">
              <a:buNone/>
            </a:pPr>
            <a:r>
              <a:rPr lang="tr-TR" sz="4300" dirty="0">
                <a:latin typeface="Calibri" panose="020F0502020204030204" pitchFamily="34" charset="0"/>
                <a:cs typeface="Calibri" panose="020F0502020204030204" pitchFamily="34" charset="0"/>
              </a:rPr>
              <a:t>5- Üçüncü fıkrada belirtilen kuruluşların, proje başvurusu, hibe sözleşmesi imzalanması </a:t>
            </a:r>
            <a:r>
              <a:rPr lang="tr-TR" sz="4300" dirty="0" smtClean="0">
                <a:latin typeface="Calibri" panose="020F0502020204030204" pitchFamily="34" charset="0"/>
                <a:cs typeface="Calibri" panose="020F0502020204030204" pitchFamily="34" charset="0"/>
              </a:rPr>
              <a:t>ve uygulamaların </a:t>
            </a:r>
            <a:r>
              <a:rPr lang="tr-TR" sz="4300" dirty="0">
                <a:latin typeface="Calibri" panose="020F0502020204030204" pitchFamily="34" charset="0"/>
                <a:cs typeface="Calibri" panose="020F0502020204030204" pitchFamily="34" charset="0"/>
              </a:rPr>
              <a:t>gerçekleştirilmesi konularında yetkili kurullarından son başvuru tarihinden önce </a:t>
            </a:r>
            <a:r>
              <a:rPr lang="tr-TR" sz="4300" dirty="0" smtClean="0">
                <a:latin typeface="Calibri" panose="020F0502020204030204" pitchFamily="34" charset="0"/>
                <a:cs typeface="Calibri" panose="020F0502020204030204" pitchFamily="34" charset="0"/>
              </a:rPr>
              <a:t>karar almış </a:t>
            </a:r>
            <a:r>
              <a:rPr lang="tr-TR" sz="4300" dirty="0">
                <a:latin typeface="Calibri" panose="020F0502020204030204" pitchFamily="34" charset="0"/>
                <a:cs typeface="Calibri" panose="020F0502020204030204" pitchFamily="34" charset="0"/>
              </a:rPr>
              <a:t>ve bu kararın alındığına dair belgeyi proje başvurularında ibraz etmiş olmaları gerekir.</a:t>
            </a:r>
          </a:p>
          <a:p>
            <a:pPr marL="0" indent="0">
              <a:buNone/>
            </a:pPr>
            <a:r>
              <a:rPr lang="tr-TR" sz="4300" dirty="0">
                <a:latin typeface="Calibri" panose="020F0502020204030204" pitchFamily="34" charset="0"/>
                <a:cs typeface="Calibri" panose="020F0502020204030204" pitchFamily="34" charset="0"/>
              </a:rPr>
              <a:t>6- Hibe desteklemelerinden, kamu kurum ve kuruluşları ile kamu kaynaklarından </a:t>
            </a:r>
            <a:r>
              <a:rPr lang="tr-TR" sz="4300" dirty="0" smtClean="0">
                <a:latin typeface="Calibri" panose="020F0502020204030204" pitchFamily="34" charset="0"/>
                <a:cs typeface="Calibri" panose="020F0502020204030204" pitchFamily="34" charset="0"/>
              </a:rPr>
              <a:t>finansman sağlayan </a:t>
            </a:r>
            <a:r>
              <a:rPr lang="tr-TR" sz="4300" dirty="0">
                <a:latin typeface="Calibri" panose="020F0502020204030204" pitchFamily="34" charset="0"/>
                <a:cs typeface="Calibri" panose="020F0502020204030204" pitchFamily="34" charset="0"/>
              </a:rPr>
              <a:t>veya bağlantısı olan gerçek veya tüzel kişiler yararlanamaz. Başvuru sahiplerinin, </a:t>
            </a:r>
            <a:r>
              <a:rPr lang="tr-TR" sz="4300" dirty="0" smtClean="0">
                <a:latin typeface="Calibri" panose="020F0502020204030204" pitchFamily="34" charset="0"/>
                <a:cs typeface="Calibri" panose="020F0502020204030204" pitchFamily="34" charset="0"/>
              </a:rPr>
              <a:t>başvuru aşamasında </a:t>
            </a:r>
            <a:r>
              <a:rPr lang="tr-TR" sz="4300" dirty="0">
                <a:latin typeface="Calibri" panose="020F0502020204030204" pitchFamily="34" charset="0"/>
                <a:cs typeface="Calibri" panose="020F0502020204030204" pitchFamily="34" charset="0"/>
              </a:rPr>
              <a:t>idari ve mali açıdan kamudan bağımsız olduklarına dair taahhütnameyi sunmaları gerekir.</a:t>
            </a:r>
          </a:p>
          <a:p>
            <a:pPr marL="0" indent="0">
              <a:buNone/>
            </a:pPr>
            <a:endParaRPr lang="tr-TR" dirty="0"/>
          </a:p>
        </p:txBody>
      </p:sp>
      <p:sp>
        <p:nvSpPr>
          <p:cNvPr id="3" name="Unvan 2"/>
          <p:cNvSpPr>
            <a:spLocks noGrp="1"/>
          </p:cNvSpPr>
          <p:nvPr>
            <p:ph type="title"/>
          </p:nvPr>
        </p:nvSpPr>
        <p:spPr/>
        <p:txBody>
          <a:bodyPr/>
          <a:lstStyle/>
          <a:p>
            <a:pPr algn="ctr"/>
            <a:r>
              <a:rPr lang="tr-TR" sz="3200" dirty="0" smtClean="0">
                <a:latin typeface="+mn-lt"/>
              </a:rPr>
              <a:t>KİMLER BAŞVURU YAPABİLİR</a:t>
            </a:r>
            <a:endParaRPr lang="tr-TR" sz="3200" dirty="0">
              <a:latin typeface="+mn-lt"/>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13</a:t>
            </a:fld>
            <a:r>
              <a:rPr lang="tr-TR"/>
              <a:t>/30</a:t>
            </a:r>
            <a:endParaRPr lang="tr-TR" dirty="0"/>
          </a:p>
        </p:txBody>
      </p:sp>
    </p:spTree>
    <p:extLst>
      <p:ext uri="{BB962C8B-B14F-4D97-AF65-F5344CB8AC3E}">
        <p14:creationId xmlns:p14="http://schemas.microsoft.com/office/powerpoint/2010/main" val="105639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79401" y="1955005"/>
            <a:ext cx="11590866" cy="4766470"/>
          </a:xfrm>
        </p:spPr>
        <p:txBody>
          <a:bodyPr>
            <a:normAutofit fontScale="70000" lnSpcReduction="20000"/>
          </a:bodyPr>
          <a:lstStyle/>
          <a:p>
            <a:pPr marL="0" indent="0">
              <a:buNone/>
            </a:pPr>
            <a:r>
              <a:rPr lang="tr-TR" dirty="0">
                <a:latin typeface="Calibri" panose="020F0502020204030204" pitchFamily="34" charset="0"/>
                <a:cs typeface="Calibri" panose="020F0502020204030204" pitchFamily="34" charset="0"/>
              </a:rPr>
              <a:t>1- Bu Tebliğde açıklanan gerçek ve tüzel kişi haricindekiler ve kamu </a:t>
            </a:r>
            <a:r>
              <a:rPr lang="tr-TR" dirty="0" smtClean="0">
                <a:latin typeface="Calibri" panose="020F0502020204030204" pitchFamily="34" charset="0"/>
                <a:cs typeface="Calibri" panose="020F0502020204030204" pitchFamily="34" charset="0"/>
              </a:rPr>
              <a:t>görevi yürütenler</a:t>
            </a:r>
            <a:r>
              <a:rPr lang="tr-TR" dirty="0">
                <a:latin typeface="Calibri" panose="020F0502020204030204" pitchFamily="34" charset="0"/>
                <a:cs typeface="Calibri" panose="020F0502020204030204" pitchFamily="34" charset="0"/>
              </a:rPr>
              <a:t>, Devlet memurları, kamu işçileri veya Devlet üniversitelerinde görevli öğretim </a:t>
            </a:r>
            <a:r>
              <a:rPr lang="tr-TR" dirty="0" smtClean="0">
                <a:latin typeface="Calibri" panose="020F0502020204030204" pitchFamily="34" charset="0"/>
                <a:cs typeface="Calibri" panose="020F0502020204030204" pitchFamily="34" charset="0"/>
              </a:rPr>
              <a:t>görevlileri hibe </a:t>
            </a:r>
            <a:r>
              <a:rPr lang="tr-TR" dirty="0">
                <a:latin typeface="Calibri" panose="020F0502020204030204" pitchFamily="34" charset="0"/>
                <a:cs typeface="Calibri" panose="020F0502020204030204" pitchFamily="34" charset="0"/>
              </a:rPr>
              <a:t>desteğinden faydalanamazlar.</a:t>
            </a:r>
          </a:p>
          <a:p>
            <a:pPr marL="0" indent="0">
              <a:buNone/>
            </a:pPr>
            <a:r>
              <a:rPr lang="tr-TR" dirty="0">
                <a:latin typeface="Calibri" panose="020F0502020204030204" pitchFamily="34" charset="0"/>
                <a:cs typeface="Calibri" panose="020F0502020204030204" pitchFamily="34" charset="0"/>
              </a:rPr>
              <a:t>2-Hibe sözleşmesi imzalayan ancak başvuruların alınmaya başladığı tarihe kadar yatırımını </a:t>
            </a:r>
            <a:r>
              <a:rPr lang="tr-TR" dirty="0" smtClean="0">
                <a:latin typeface="Calibri" panose="020F0502020204030204" pitchFamily="34" charset="0"/>
                <a:cs typeface="Calibri" panose="020F0502020204030204" pitchFamily="34" charset="0"/>
              </a:rPr>
              <a:t>nihai rapora </a:t>
            </a:r>
            <a:r>
              <a:rPr lang="tr-TR" dirty="0">
                <a:latin typeface="Calibri" panose="020F0502020204030204" pitchFamily="34" charset="0"/>
                <a:cs typeface="Calibri" panose="020F0502020204030204" pitchFamily="34" charset="0"/>
              </a:rPr>
              <a:t>bağlayamayan, önceki tebliğler kapsamında hibe desteğinden yararlanmış ancak projesi </a:t>
            </a:r>
            <a:r>
              <a:rPr lang="tr-TR" dirty="0" smtClean="0">
                <a:latin typeface="Calibri" panose="020F0502020204030204" pitchFamily="34" charset="0"/>
                <a:cs typeface="Calibri" panose="020F0502020204030204" pitchFamily="34" charset="0"/>
              </a:rPr>
              <a:t>fesih sürecinde </a:t>
            </a:r>
            <a:r>
              <a:rPr lang="tr-TR" dirty="0">
                <a:latin typeface="Calibri" panose="020F0502020204030204" pitchFamily="34" charset="0"/>
                <a:cs typeface="Calibri" panose="020F0502020204030204" pitchFamily="34" charset="0"/>
              </a:rPr>
              <a:t>bulunan yatırımcılar hibe desteğinden faydalanamazlar.</a:t>
            </a:r>
          </a:p>
          <a:p>
            <a:pPr marL="0" indent="0">
              <a:buNone/>
            </a:pPr>
            <a:r>
              <a:rPr lang="tr-TR" dirty="0">
                <a:latin typeface="Calibri" panose="020F0502020204030204" pitchFamily="34" charset="0"/>
                <a:cs typeface="Calibri" panose="020F0502020204030204" pitchFamily="34" charset="0"/>
              </a:rPr>
              <a:t>3- Tarımsal amaçlı örgütler hariç, tüzel kişi ortaklarının gerçek kişi olması halinde ortaklar </a:t>
            </a:r>
            <a:r>
              <a:rPr lang="tr-TR" dirty="0" smtClean="0">
                <a:latin typeface="Calibri" panose="020F0502020204030204" pitchFamily="34" charset="0"/>
                <a:cs typeface="Calibri" panose="020F0502020204030204" pitchFamily="34" charset="0"/>
              </a:rPr>
              <a:t>gerçek kişi </a:t>
            </a:r>
            <a:r>
              <a:rPr lang="tr-TR" dirty="0">
                <a:latin typeface="Calibri" panose="020F0502020204030204" pitchFamily="34" charset="0"/>
                <a:cs typeface="Calibri" panose="020F0502020204030204" pitchFamily="34" charset="0"/>
              </a:rPr>
              <a:t>olarak hibe desteğinden faydalanamazlar. Ayrıca tüzel kişi ortaklarının tüzel kişi olması halinde </a:t>
            </a:r>
            <a:r>
              <a:rPr lang="tr-TR" dirty="0" smtClean="0">
                <a:latin typeface="Calibri" panose="020F0502020204030204" pitchFamily="34" charset="0"/>
                <a:cs typeface="Calibri" panose="020F0502020204030204" pitchFamily="34" charset="0"/>
              </a:rPr>
              <a:t>de tüzel </a:t>
            </a:r>
            <a:r>
              <a:rPr lang="tr-TR" dirty="0">
                <a:latin typeface="Calibri" panose="020F0502020204030204" pitchFamily="34" charset="0"/>
                <a:cs typeface="Calibri" panose="020F0502020204030204" pitchFamily="34" charset="0"/>
              </a:rPr>
              <a:t>kişi ortaklar ayrı olarak hibe desteğinden faydalanamazlar. Gerçek ve/veya tüzel kişiler </a:t>
            </a:r>
            <a:r>
              <a:rPr lang="tr-TR" dirty="0" smtClean="0">
                <a:latin typeface="Calibri" panose="020F0502020204030204" pitchFamily="34" charset="0"/>
                <a:cs typeface="Calibri" panose="020F0502020204030204" pitchFamily="34" charset="0"/>
              </a:rPr>
              <a:t>kendileri hibe </a:t>
            </a:r>
            <a:r>
              <a:rPr lang="tr-TR" dirty="0">
                <a:latin typeface="Calibri" panose="020F0502020204030204" pitchFamily="34" charset="0"/>
                <a:cs typeface="Calibri" panose="020F0502020204030204" pitchFamily="34" charset="0"/>
              </a:rPr>
              <a:t>başvurusunda bulunmaları halinde oluşturdukları ya da oluşturacakları farklı tüzel </a:t>
            </a:r>
            <a:r>
              <a:rPr lang="tr-TR" dirty="0" smtClean="0">
                <a:latin typeface="Calibri" panose="020F0502020204030204" pitchFamily="34" charset="0"/>
                <a:cs typeface="Calibri" panose="020F0502020204030204" pitchFamily="34" charset="0"/>
              </a:rPr>
              <a:t>kişiler/ortaklar ayrıca </a:t>
            </a:r>
            <a:r>
              <a:rPr lang="tr-TR" dirty="0">
                <a:latin typeface="Calibri" panose="020F0502020204030204" pitchFamily="34" charset="0"/>
                <a:cs typeface="Calibri" panose="020F0502020204030204" pitchFamily="34" charset="0"/>
              </a:rPr>
              <a:t>hibe desteğinden faydalanamazlar. Bu fıkrada anılan gerçek/tüzel kişilerin sonraki </a:t>
            </a:r>
            <a:r>
              <a:rPr lang="tr-TR" dirty="0" smtClean="0">
                <a:latin typeface="Calibri" panose="020F0502020204030204" pitchFamily="34" charset="0"/>
                <a:cs typeface="Calibri" panose="020F0502020204030204" pitchFamily="34" charset="0"/>
              </a:rPr>
              <a:t>dönemlerde yapacakları </a:t>
            </a:r>
            <a:r>
              <a:rPr lang="tr-TR" dirty="0">
                <a:latin typeface="Calibri" panose="020F0502020204030204" pitchFamily="34" charset="0"/>
                <a:cs typeface="Calibri" panose="020F0502020204030204" pitchFamily="34" charset="0"/>
              </a:rPr>
              <a:t>başvurular için bu Tebliğde belirtilen süre kısıtları uygulanır.</a:t>
            </a:r>
          </a:p>
          <a:p>
            <a:pPr marL="0" indent="0">
              <a:buNone/>
            </a:pPr>
            <a:r>
              <a:rPr lang="tr-TR" dirty="0">
                <a:latin typeface="Calibri" panose="020F0502020204030204" pitchFamily="34" charset="0"/>
                <a:cs typeface="Calibri" panose="020F0502020204030204" pitchFamily="34" charset="0"/>
              </a:rPr>
              <a:t>4- İl özel idaresi ve belediye gibi kamu kurum ve kuruluşları, bunların vakıf ve birlik </a:t>
            </a:r>
            <a:r>
              <a:rPr lang="tr-TR" dirty="0" smtClean="0">
                <a:latin typeface="Calibri" panose="020F0502020204030204" pitchFamily="34" charset="0"/>
                <a:cs typeface="Calibri" panose="020F0502020204030204" pitchFamily="34" charset="0"/>
              </a:rPr>
              <a:t>benzeri teşekkülleri </a:t>
            </a:r>
            <a:r>
              <a:rPr lang="tr-TR" dirty="0">
                <a:latin typeface="Calibri" panose="020F0502020204030204" pitchFamily="34" charset="0"/>
                <a:cs typeface="Calibri" panose="020F0502020204030204" pitchFamily="34" charset="0"/>
              </a:rPr>
              <a:t>ile içinde bulundukları ortaklıkların başvuruları Program kapsamında değerlendirilmez.</a:t>
            </a:r>
          </a:p>
          <a:p>
            <a:pPr marL="0" indent="0">
              <a:buNone/>
            </a:pPr>
            <a:r>
              <a:rPr lang="tr-TR" dirty="0">
                <a:latin typeface="Calibri" panose="020F0502020204030204" pitchFamily="34" charset="0"/>
                <a:cs typeface="Calibri" panose="020F0502020204030204" pitchFamily="34" charset="0"/>
              </a:rPr>
              <a:t>5- 30/6/2007 tarihli ve 26568 sayılı Resmî </a:t>
            </a:r>
            <a:r>
              <a:rPr lang="tr-TR" dirty="0" err="1">
                <a:latin typeface="Calibri" panose="020F0502020204030204" pitchFamily="34" charset="0"/>
                <a:cs typeface="Calibri" panose="020F0502020204030204" pitchFamily="34" charset="0"/>
              </a:rPr>
              <a:t>Gazete’de</a:t>
            </a:r>
            <a:r>
              <a:rPr lang="tr-TR" dirty="0">
                <a:latin typeface="Calibri" panose="020F0502020204030204" pitchFamily="34" charset="0"/>
                <a:cs typeface="Calibri" panose="020F0502020204030204" pitchFamily="34" charset="0"/>
              </a:rPr>
              <a:t> yayımlanan Tahsilat Genel Tebliği Seri: </a:t>
            </a:r>
            <a:r>
              <a:rPr lang="tr-TR" dirty="0" smtClean="0">
                <a:latin typeface="Calibri" panose="020F0502020204030204" pitchFamily="34" charset="0"/>
                <a:cs typeface="Calibri" panose="020F0502020204030204" pitchFamily="34" charset="0"/>
              </a:rPr>
              <a:t>A Sıra </a:t>
            </a:r>
            <a:r>
              <a:rPr lang="tr-TR" dirty="0">
                <a:latin typeface="Calibri" panose="020F0502020204030204" pitchFamily="34" charset="0"/>
                <a:cs typeface="Calibri" panose="020F0502020204030204" pitchFamily="34" charset="0"/>
              </a:rPr>
              <a:t>No: 1 gereğince 21/7/1953 tarihli ve 6183 sayılı Amme Alacaklarının Tahsil Usulü Hakkında Kanuna göre vadesi geçmiş vergi borcu ile Sosyal Güvenlik Kurumuna vadesi geçmiş prim borcu bulunan yatırımcılar hibe desteğinden faydalanamazlar.</a:t>
            </a:r>
          </a:p>
          <a:p>
            <a:pPr marL="0" indent="0">
              <a:buNone/>
            </a:pPr>
            <a:endParaRPr lang="tr-TR" dirty="0"/>
          </a:p>
        </p:txBody>
      </p:sp>
      <p:sp>
        <p:nvSpPr>
          <p:cNvPr id="3" name="Unvan 2"/>
          <p:cNvSpPr>
            <a:spLocks noGrp="1"/>
          </p:cNvSpPr>
          <p:nvPr>
            <p:ph type="title"/>
          </p:nvPr>
        </p:nvSpPr>
        <p:spPr>
          <a:xfrm>
            <a:off x="279401" y="1408905"/>
            <a:ext cx="10515600" cy="546100"/>
          </a:xfrm>
        </p:spPr>
        <p:txBody>
          <a:bodyPr/>
          <a:lstStyle/>
          <a:p>
            <a:pPr algn="ctr"/>
            <a:r>
              <a:rPr lang="tr-TR" sz="2400" dirty="0" smtClean="0">
                <a:latin typeface="+mn-lt"/>
              </a:rPr>
              <a:t>HİBE DESTEĞİNDEN YARARLANAMAYACAK GERÇEK VE TÜZEL KİŞİLER</a:t>
            </a:r>
            <a:endParaRPr lang="tr-TR" sz="2400" dirty="0">
              <a:latin typeface="+mn-lt"/>
            </a:endParaRPr>
          </a:p>
        </p:txBody>
      </p:sp>
      <p:sp>
        <p:nvSpPr>
          <p:cNvPr id="4" name="Slayt Numarası Yer Tutucusu 3"/>
          <p:cNvSpPr>
            <a:spLocks noGrp="1"/>
          </p:cNvSpPr>
          <p:nvPr>
            <p:ph type="sldNum" sz="quarter" idx="12"/>
          </p:nvPr>
        </p:nvSpPr>
        <p:spPr/>
        <p:txBody>
          <a:bodyPr/>
          <a:lstStyle/>
          <a:p>
            <a:fld id="{7858AF1D-E6D7-4B64-9545-F66A72DEE560}" type="slidenum">
              <a:rPr lang="tr-TR" smtClean="0"/>
              <a:pPr/>
              <a:t>14</a:t>
            </a:fld>
            <a:r>
              <a:rPr lang="tr-TR"/>
              <a:t>/30</a:t>
            </a:r>
            <a:endParaRPr lang="tr-TR" dirty="0"/>
          </a:p>
        </p:txBody>
      </p:sp>
    </p:spTree>
    <p:extLst>
      <p:ext uri="{BB962C8B-B14F-4D97-AF65-F5344CB8AC3E}">
        <p14:creationId xmlns:p14="http://schemas.microsoft.com/office/powerpoint/2010/main" val="253566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Unvan 2"/>
          <p:cNvSpPr>
            <a:spLocks noGrp="1"/>
          </p:cNvSpPr>
          <p:nvPr>
            <p:ph type="title"/>
          </p:nvPr>
        </p:nvSpPr>
        <p:spPr>
          <a:xfrm>
            <a:off x="838200" y="1248012"/>
            <a:ext cx="10515600" cy="546100"/>
          </a:xfrm>
        </p:spPr>
        <p:txBody>
          <a:bodyPr/>
          <a:lstStyle/>
          <a:p>
            <a:r>
              <a:rPr lang="tr-TR" dirty="0" smtClean="0"/>
              <a:t>Başvuru Ekranı</a:t>
            </a:r>
            <a:endParaRPr lang="tr-TR" dirty="0"/>
          </a:p>
        </p:txBody>
      </p:sp>
      <p:sp>
        <p:nvSpPr>
          <p:cNvPr id="4" name="Slayt Numarası Yer Tutucusu 3"/>
          <p:cNvSpPr>
            <a:spLocks noGrp="1"/>
          </p:cNvSpPr>
          <p:nvPr>
            <p:ph type="sldNum" sz="quarter" idx="12"/>
          </p:nvPr>
        </p:nvSpPr>
        <p:spPr/>
        <p:txBody>
          <a:bodyPr/>
          <a:lstStyle/>
          <a:p>
            <a:fld id="{7858AF1D-E6D7-4B64-9545-F66A72DEE560}" type="slidenum">
              <a:rPr lang="tr-TR" smtClean="0"/>
              <a:pPr/>
              <a:t>15</a:t>
            </a:fld>
            <a:r>
              <a:rPr lang="tr-TR" smtClean="0"/>
              <a:t>/30</a:t>
            </a:r>
            <a:endParaRPr lang="tr-TR" dirty="0"/>
          </a:p>
        </p:txBody>
      </p:sp>
      <p:pic>
        <p:nvPicPr>
          <p:cNvPr id="5" name="Resim 4"/>
          <p:cNvPicPr>
            <a:picLocks noChangeAspect="1"/>
          </p:cNvPicPr>
          <p:nvPr/>
        </p:nvPicPr>
        <p:blipFill>
          <a:blip r:embed="rId2"/>
          <a:stretch>
            <a:fillRect/>
          </a:stretch>
        </p:blipFill>
        <p:spPr>
          <a:xfrm>
            <a:off x="601132" y="1794112"/>
            <a:ext cx="11286067" cy="5009090"/>
          </a:xfrm>
          <a:prstGeom prst="rect">
            <a:avLst/>
          </a:prstGeom>
        </p:spPr>
      </p:pic>
    </p:spTree>
    <p:extLst>
      <p:ext uri="{BB962C8B-B14F-4D97-AF65-F5344CB8AC3E}">
        <p14:creationId xmlns:p14="http://schemas.microsoft.com/office/powerpoint/2010/main" val="140425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Unvan 2"/>
          <p:cNvSpPr>
            <a:spLocks noGrp="1"/>
          </p:cNvSpPr>
          <p:nvPr>
            <p:ph type="title"/>
          </p:nvPr>
        </p:nvSpPr>
        <p:spPr/>
        <p:txBody>
          <a:bodyPr/>
          <a:lstStyle/>
          <a:p>
            <a:r>
              <a:rPr lang="tr-TR" dirty="0" smtClean="0"/>
              <a:t>Başvuru Ekranı</a:t>
            </a:r>
            <a:endParaRPr lang="tr-TR" dirty="0"/>
          </a:p>
        </p:txBody>
      </p:sp>
      <p:sp>
        <p:nvSpPr>
          <p:cNvPr id="4" name="Slayt Numarası Yer Tutucusu 3"/>
          <p:cNvSpPr>
            <a:spLocks noGrp="1"/>
          </p:cNvSpPr>
          <p:nvPr>
            <p:ph type="sldNum" sz="quarter" idx="12"/>
          </p:nvPr>
        </p:nvSpPr>
        <p:spPr/>
        <p:txBody>
          <a:bodyPr/>
          <a:lstStyle/>
          <a:p>
            <a:fld id="{7858AF1D-E6D7-4B64-9545-F66A72DEE560}" type="slidenum">
              <a:rPr lang="tr-TR" smtClean="0"/>
              <a:pPr/>
              <a:t>16</a:t>
            </a:fld>
            <a:r>
              <a:rPr lang="tr-TR" smtClean="0"/>
              <a:t>/30</a:t>
            </a:r>
            <a:endParaRPr lang="tr-TR" dirty="0"/>
          </a:p>
        </p:txBody>
      </p:sp>
      <p:pic>
        <p:nvPicPr>
          <p:cNvPr id="5" name="Resim 4"/>
          <p:cNvPicPr>
            <a:picLocks noChangeAspect="1"/>
          </p:cNvPicPr>
          <p:nvPr/>
        </p:nvPicPr>
        <p:blipFill>
          <a:blip r:embed="rId2"/>
          <a:stretch>
            <a:fillRect/>
          </a:stretch>
        </p:blipFill>
        <p:spPr>
          <a:xfrm>
            <a:off x="592667" y="2260600"/>
            <a:ext cx="11176000" cy="4435776"/>
          </a:xfrm>
          <a:prstGeom prst="rect">
            <a:avLst/>
          </a:prstGeom>
        </p:spPr>
      </p:pic>
    </p:spTree>
    <p:extLst>
      <p:ext uri="{BB962C8B-B14F-4D97-AF65-F5344CB8AC3E}">
        <p14:creationId xmlns:p14="http://schemas.microsoft.com/office/powerpoint/2010/main" val="275246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Unvan 2"/>
          <p:cNvSpPr>
            <a:spLocks noGrp="1"/>
          </p:cNvSpPr>
          <p:nvPr>
            <p:ph type="title"/>
          </p:nvPr>
        </p:nvSpPr>
        <p:spPr/>
        <p:txBody>
          <a:bodyPr/>
          <a:lstStyle/>
          <a:p>
            <a:r>
              <a:rPr lang="tr-TR" dirty="0" smtClean="0"/>
              <a:t>Başvuru Ekranı</a:t>
            </a:r>
            <a:endParaRPr lang="tr-TR" dirty="0"/>
          </a:p>
        </p:txBody>
      </p:sp>
      <p:sp>
        <p:nvSpPr>
          <p:cNvPr id="4" name="Slayt Numarası Yer Tutucusu 3"/>
          <p:cNvSpPr>
            <a:spLocks noGrp="1"/>
          </p:cNvSpPr>
          <p:nvPr>
            <p:ph type="sldNum" sz="quarter" idx="12"/>
          </p:nvPr>
        </p:nvSpPr>
        <p:spPr/>
        <p:txBody>
          <a:bodyPr/>
          <a:lstStyle/>
          <a:p>
            <a:fld id="{7858AF1D-E6D7-4B64-9545-F66A72DEE560}" type="slidenum">
              <a:rPr lang="tr-TR" smtClean="0"/>
              <a:pPr/>
              <a:t>17</a:t>
            </a:fld>
            <a:r>
              <a:rPr lang="tr-TR" smtClean="0"/>
              <a:t>/30</a:t>
            </a:r>
            <a:endParaRPr lang="tr-TR" dirty="0"/>
          </a:p>
        </p:txBody>
      </p:sp>
      <p:pic>
        <p:nvPicPr>
          <p:cNvPr id="5" name="Resim 4"/>
          <p:cNvPicPr>
            <a:picLocks noChangeAspect="1"/>
          </p:cNvPicPr>
          <p:nvPr/>
        </p:nvPicPr>
        <p:blipFill>
          <a:blip r:embed="rId2"/>
          <a:stretch>
            <a:fillRect/>
          </a:stretch>
        </p:blipFill>
        <p:spPr>
          <a:xfrm>
            <a:off x="717450" y="1955005"/>
            <a:ext cx="11356017" cy="4766470"/>
          </a:xfrm>
          <a:prstGeom prst="rect">
            <a:avLst/>
          </a:prstGeom>
        </p:spPr>
      </p:pic>
    </p:spTree>
    <p:extLst>
      <p:ext uri="{BB962C8B-B14F-4D97-AF65-F5344CB8AC3E}">
        <p14:creationId xmlns:p14="http://schemas.microsoft.com/office/powerpoint/2010/main" val="393380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18</a:t>
            </a:fld>
            <a:r>
              <a:rPr lang="tr-TR" smtClean="0"/>
              <a:t>/30</a:t>
            </a:r>
            <a:endParaRPr lang="tr-TR"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2482636210"/>
              </p:ext>
            </p:extLst>
          </p:nvPr>
        </p:nvGraphicFramePr>
        <p:xfrm>
          <a:off x="330740" y="1595336"/>
          <a:ext cx="11361907" cy="4969484"/>
        </p:xfrm>
        <a:graphic>
          <a:graphicData uri="http://schemas.openxmlformats.org/drawingml/2006/table">
            <a:tbl>
              <a:tblPr>
                <a:tableStyleId>{5C22544A-7EE6-4342-B048-85BDC9FD1C3A}</a:tableStyleId>
              </a:tblPr>
              <a:tblGrid>
                <a:gridCol w="435520">
                  <a:extLst>
                    <a:ext uri="{9D8B030D-6E8A-4147-A177-3AD203B41FA5}">
                      <a16:colId xmlns:a16="http://schemas.microsoft.com/office/drawing/2014/main" val="2045150376"/>
                    </a:ext>
                  </a:extLst>
                </a:gridCol>
                <a:gridCol w="10926387">
                  <a:extLst>
                    <a:ext uri="{9D8B030D-6E8A-4147-A177-3AD203B41FA5}">
                      <a16:colId xmlns:a16="http://schemas.microsoft.com/office/drawing/2014/main" val="2239647809"/>
                    </a:ext>
                  </a:extLst>
                </a:gridCol>
              </a:tblGrid>
              <a:tr h="234754">
                <a:tc>
                  <a:txBody>
                    <a:bodyPr/>
                    <a:lstStyle/>
                    <a:p>
                      <a:pPr algn="ctr">
                        <a:spcAft>
                          <a:spcPts val="0"/>
                        </a:spcAft>
                      </a:pPr>
                      <a:r>
                        <a:rPr lang="tr-TR" sz="1600" noProof="1" smtClean="0">
                          <a:effectLst/>
                        </a:rPr>
                        <a:t>1</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tr-TR" sz="1600" noProof="1" smtClean="0">
                          <a:effectLst/>
                        </a:rPr>
                        <a:t>Tüzel kişilik ana sözleşmesinin (varsa değişikliklerin) yayımlandığı Ticaret Sicil Gazetesi</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036111"/>
                  </a:ext>
                </a:extLst>
              </a:tr>
              <a:tr h="234754">
                <a:tc>
                  <a:txBody>
                    <a:bodyPr/>
                    <a:lstStyle/>
                    <a:p>
                      <a:pPr algn="ctr">
                        <a:spcAft>
                          <a:spcPts val="0"/>
                        </a:spcAft>
                      </a:pPr>
                      <a:r>
                        <a:rPr lang="tr-TR" sz="1600" noProof="1" smtClean="0">
                          <a:effectLst/>
                        </a:rPr>
                        <a:t>2</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tr-TR" sz="1600" noProof="1" smtClean="0">
                          <a:effectLst/>
                        </a:rPr>
                        <a:t>Uygulama rehberinin yayımı tarihinden sonra alınmış Faaliyet Belgesi</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902140"/>
                  </a:ext>
                </a:extLst>
              </a:tr>
              <a:tr h="469508">
                <a:tc>
                  <a:txBody>
                    <a:bodyPr/>
                    <a:lstStyle/>
                    <a:p>
                      <a:pPr algn="ctr">
                        <a:spcAft>
                          <a:spcPts val="0"/>
                        </a:spcAft>
                      </a:pPr>
                      <a:r>
                        <a:rPr lang="tr-TR" sz="1600" noProof="1" smtClean="0">
                          <a:effectLst/>
                        </a:rPr>
                        <a:t>3</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tr-TR" sz="1600" noProof="1" smtClean="0">
                          <a:effectLst/>
                        </a:rPr>
                        <a:t>Yatırım için yetkili kurul kararı (tarımsal amaçlı örgütlerde genel kurul kararı) ile tüzel kişiliği temsile yetkili kişilerin temsil yetkisine ilişkin karar ve noter onaylı imza sirküleri</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523446"/>
                  </a:ext>
                </a:extLst>
              </a:tr>
              <a:tr h="704263">
                <a:tc>
                  <a:txBody>
                    <a:bodyPr/>
                    <a:lstStyle/>
                    <a:p>
                      <a:pPr algn="ctr">
                        <a:spcAft>
                          <a:spcPts val="0"/>
                        </a:spcAft>
                      </a:pPr>
                      <a:r>
                        <a:rPr lang="tr-TR" sz="1600" noProof="1" smtClean="0">
                          <a:effectLst/>
                        </a:rPr>
                        <a:t>4</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tr-TR" sz="1600" noProof="1" smtClean="0">
                          <a:effectLst/>
                        </a:rPr>
                        <a:t>Kapasite artırımı, teknoloji yenileme ve/veya modernizasyon niteliğindeki başvurular için başvuru sahibinin başvuru konusu ve niteliği ile ilgili Bakanlık kayıt sistemine kayıtlı olduğuna dair belge ile damızlık hayvan yetiştiriciliği başvurularında Soy Kütüğü Kayıt Belgesi</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321292"/>
                  </a:ext>
                </a:extLst>
              </a:tr>
              <a:tr h="281488">
                <a:tc>
                  <a:txBody>
                    <a:bodyPr/>
                    <a:lstStyle/>
                    <a:p>
                      <a:pPr algn="ctr">
                        <a:spcAft>
                          <a:spcPts val="0"/>
                        </a:spcAft>
                      </a:pPr>
                      <a:r>
                        <a:rPr lang="tr-TR" sz="1600" noProof="1" smtClean="0">
                          <a:effectLst/>
                        </a:rPr>
                        <a:t>5</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tr-TR" sz="1600" noProof="1" smtClean="0">
                          <a:effectLst/>
                        </a:rPr>
                        <a:t>İşletme Sınıfı ve KOBİ Vasfı Belgesi veya mali bilanço, gelir tablosu ve vergi levhası</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2899366"/>
                  </a:ext>
                </a:extLst>
              </a:tr>
              <a:tr h="298876">
                <a:tc>
                  <a:txBody>
                    <a:bodyPr/>
                    <a:lstStyle/>
                    <a:p>
                      <a:pPr algn="ctr">
                        <a:spcAft>
                          <a:spcPts val="0"/>
                        </a:spcAft>
                      </a:pPr>
                      <a:r>
                        <a:rPr lang="tr-TR" sz="1600" noProof="1" smtClean="0">
                          <a:effectLst/>
                        </a:rPr>
                        <a:t>6</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tr-TR" sz="1600" noProof="1" smtClean="0">
                          <a:effectLst/>
                        </a:rPr>
                        <a:t>İnşaat işleri alımlarında inşaat metrajı, keşif özeti, teknik şartnamesi</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7385928"/>
                  </a:ext>
                </a:extLst>
              </a:tr>
              <a:tr h="469508">
                <a:tc>
                  <a:txBody>
                    <a:bodyPr/>
                    <a:lstStyle/>
                    <a:p>
                      <a:pPr algn="ctr">
                        <a:spcAft>
                          <a:spcPts val="0"/>
                        </a:spcAft>
                      </a:pPr>
                      <a:r>
                        <a:rPr lang="tr-TR" sz="1600" noProof="1" smtClean="0">
                          <a:effectLst/>
                        </a:rPr>
                        <a:t>7</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tr-TR" sz="1600" noProof="1" smtClean="0">
                          <a:effectLst/>
                        </a:rPr>
                        <a:t>Makine ve ekipman alımlarında makine ve ekipman teknik şartnamesi, bina büyüklüğü ile alınan makine ve ekipmanın uyumlu ve üretim aşamalarında gerekli olduğuna dair “Teknik Rapor” </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674175"/>
                  </a:ext>
                </a:extLst>
              </a:tr>
              <a:tr h="704263">
                <a:tc>
                  <a:txBody>
                    <a:bodyPr/>
                    <a:lstStyle/>
                    <a:p>
                      <a:pPr algn="ctr">
                        <a:spcAft>
                          <a:spcPts val="0"/>
                        </a:spcAft>
                      </a:pPr>
                      <a:r>
                        <a:rPr lang="tr-TR" sz="1600" noProof="1" smtClean="0">
                          <a:effectLst/>
                        </a:rPr>
                        <a:t>8</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tr-TR" sz="1600" noProof="1" smtClean="0">
                          <a:effectLst/>
                        </a:rPr>
                        <a:t>Traktör kullanımı gerektiren makine ve ekipman alımlarında başvuru sahibinin alınacak makine ve ekipmanın kullanımını sağlayacak güçte traktörü olduğuna dair ruhsat veya yeni tesis/kısmen yapılmış yatırımların tamamlanması niteliğindeki başvurular için taahhütname </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7447746"/>
                  </a:ext>
                </a:extLst>
              </a:tr>
              <a:tr h="704263">
                <a:tc>
                  <a:txBody>
                    <a:bodyPr/>
                    <a:lstStyle/>
                    <a:p>
                      <a:pPr algn="ctr">
                        <a:spcAft>
                          <a:spcPts val="0"/>
                        </a:spcAft>
                      </a:pPr>
                      <a:r>
                        <a:rPr lang="tr-TR" sz="1600" noProof="1" smtClean="0">
                          <a:effectLst/>
                        </a:rPr>
                        <a:t>9</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tr-TR" sz="1600" noProof="1" smtClean="0">
                          <a:effectLst/>
                        </a:rPr>
                        <a:t>Tapu kaydı (web tapu üzerinden ya da tapu müdürlüğünden alınacak malik için detaylı Şerh/Beyan/İrtifak bilgisi içeren belge), arazi kiralık ise kira kontratı, hisseli araziler için muvafakatname ve tesisin faaliyetine engel olabilecek ölçüde başka bir tesis kurmayacaklarını beyan ettikleri taahhütname </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9085472"/>
                  </a:ext>
                </a:extLst>
              </a:tr>
              <a:tr h="704263">
                <a:tc>
                  <a:txBody>
                    <a:bodyPr/>
                    <a:lstStyle/>
                    <a:p>
                      <a:pPr algn="ctr">
                        <a:spcAft>
                          <a:spcPts val="0"/>
                        </a:spcAft>
                      </a:pPr>
                      <a:r>
                        <a:rPr lang="tr-TR" sz="1600" noProof="1" smtClean="0">
                          <a:effectLst/>
                        </a:rPr>
                        <a:t>10</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tr-TR" sz="1600" noProof="1" smtClean="0">
                          <a:effectLst/>
                        </a:rPr>
                        <a:t>Proje başvuruları için başvuruya esas yeni avan proje/tatbikat projesi (PDF ve DWG formatında), alınması planlanan makine ve ekipmana ait ölçekli yerleşim planı ve tatbikat projesi ile başvurulması halinde müelliflere ait oda kayıt belgeleri, avan proje ile başvurulması halinde müelliflere ait diploma, </a:t>
                      </a:r>
                      <a:endParaRPr lang="tr-TR" sz="1600" noProof="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2574954"/>
                  </a:ext>
                </a:extLst>
              </a:tr>
            </a:tbl>
          </a:graphicData>
        </a:graphic>
      </p:graphicFrame>
      <p:sp>
        <p:nvSpPr>
          <p:cNvPr id="6" name="Metin kutusu 5"/>
          <p:cNvSpPr txBox="1"/>
          <p:nvPr/>
        </p:nvSpPr>
        <p:spPr>
          <a:xfrm>
            <a:off x="3657600" y="1234400"/>
            <a:ext cx="3813242" cy="369332"/>
          </a:xfrm>
          <a:prstGeom prst="rect">
            <a:avLst/>
          </a:prstGeom>
          <a:noFill/>
        </p:spPr>
        <p:txBody>
          <a:bodyPr wrap="square" rtlCol="0">
            <a:spAutoFit/>
          </a:bodyPr>
          <a:lstStyle/>
          <a:p>
            <a:r>
              <a:rPr lang="tr-TR" dirty="0" smtClean="0"/>
              <a:t>BAŞVURUDA YÜKLENECEK BELGELER</a:t>
            </a:r>
            <a:endParaRPr lang="tr-TR" dirty="0"/>
          </a:p>
        </p:txBody>
      </p:sp>
    </p:spTree>
    <p:extLst>
      <p:ext uri="{BB962C8B-B14F-4D97-AF65-F5344CB8AC3E}">
        <p14:creationId xmlns:p14="http://schemas.microsoft.com/office/powerpoint/2010/main" val="353890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19</a:t>
            </a:fld>
            <a:r>
              <a:rPr lang="tr-TR" smtClean="0"/>
              <a:t>/30</a:t>
            </a:r>
            <a:endParaRPr lang="tr-TR"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93928256"/>
              </p:ext>
            </p:extLst>
          </p:nvPr>
        </p:nvGraphicFramePr>
        <p:xfrm>
          <a:off x="369650" y="1603732"/>
          <a:ext cx="11468911" cy="4942982"/>
        </p:xfrm>
        <a:graphic>
          <a:graphicData uri="http://schemas.openxmlformats.org/drawingml/2006/table">
            <a:tbl>
              <a:tblPr>
                <a:tableStyleId>{5C22544A-7EE6-4342-B048-85BDC9FD1C3A}</a:tableStyleId>
              </a:tblPr>
              <a:tblGrid>
                <a:gridCol w="439622">
                  <a:extLst>
                    <a:ext uri="{9D8B030D-6E8A-4147-A177-3AD203B41FA5}">
                      <a16:colId xmlns:a16="http://schemas.microsoft.com/office/drawing/2014/main" val="2706455655"/>
                    </a:ext>
                  </a:extLst>
                </a:gridCol>
                <a:gridCol w="11029289">
                  <a:extLst>
                    <a:ext uri="{9D8B030D-6E8A-4147-A177-3AD203B41FA5}">
                      <a16:colId xmlns:a16="http://schemas.microsoft.com/office/drawing/2014/main" val="2415155532"/>
                    </a:ext>
                  </a:extLst>
                </a:gridCol>
              </a:tblGrid>
              <a:tr h="748376">
                <a:tc>
                  <a:txBody>
                    <a:bodyPr/>
                    <a:lstStyle/>
                    <a:p>
                      <a:pPr algn="ctr">
                        <a:spcAft>
                          <a:spcPts val="0"/>
                        </a:spcAft>
                      </a:pPr>
                      <a:r>
                        <a:rPr lang="tr-TR" sz="1600">
                          <a:effectLst/>
                        </a:rPr>
                        <a:t>11</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22/11/1984 tarihli ve 3083 sayılı Sulama Alanlarında Arazi Düzenlenmesine Dair Tarım Reformu Kanunu ve/veya 18/12/1981 tarihli ve 2565 sayılı Askeri Yasak Bölgeler ve Güvenlik Bölgeleri Kanunu kapsamında konulan şerhler için ilgili kurumdan yatırım yapılmasında sakınca olmadığına dair belge</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5664509"/>
                  </a:ext>
                </a:extLst>
              </a:tr>
              <a:tr h="498918">
                <a:tc>
                  <a:txBody>
                    <a:bodyPr/>
                    <a:lstStyle/>
                    <a:p>
                      <a:pPr algn="ctr">
                        <a:spcAft>
                          <a:spcPts val="0"/>
                        </a:spcAft>
                      </a:pPr>
                      <a:r>
                        <a:rPr lang="tr-TR" sz="1600">
                          <a:effectLst/>
                        </a:rPr>
                        <a:t>12</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3/7/2005 tarihli ve 5403 sayılı Toprak Koruma ve Arazi Kullanımı Kanunu kapsamında alınan izin belgesi/izin gerekmediğine dair yazı veya taahhütname</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1509334"/>
                  </a:ext>
                </a:extLst>
              </a:tr>
              <a:tr h="498918">
                <a:tc>
                  <a:txBody>
                    <a:bodyPr/>
                    <a:lstStyle/>
                    <a:p>
                      <a:pPr algn="ctr">
                        <a:spcAft>
                          <a:spcPts val="0"/>
                        </a:spcAft>
                      </a:pPr>
                      <a:r>
                        <a:rPr lang="tr-TR" sz="1600">
                          <a:effectLst/>
                        </a:rPr>
                        <a:t>13</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Kısmen yapılmış yatırımların tamamlanması niteliğindeki başvurular için yapı ruhsatı veya yapı kullanma izin belgesi ya da başvuru sahibinin yatırım yerinin bağlı olduğu ilgili kurumdan alacağı yapı ruhsatı almasına gerek olmadığına dair yazı</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487014"/>
                  </a:ext>
                </a:extLst>
              </a:tr>
              <a:tr h="498918">
                <a:tc>
                  <a:txBody>
                    <a:bodyPr/>
                    <a:lstStyle/>
                    <a:p>
                      <a:pPr algn="ctr">
                        <a:spcAft>
                          <a:spcPts val="0"/>
                        </a:spcAft>
                      </a:pPr>
                      <a:r>
                        <a:rPr lang="tr-TR" sz="1600">
                          <a:effectLst/>
                        </a:rPr>
                        <a:t>14</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Kapasite artırımı, teknoloji yenileme ve/veya modernizasyon niteliğindeki başvurular için yapı kullanma/yapı kayıt izin belgesi ya da başvuru sahibinin yatırım yerinin bağlı olduğu ilgili kurumdan alacağı yapı ruhsatı almasına gerek olmadığına dair yazı </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3633052"/>
                  </a:ext>
                </a:extLst>
              </a:tr>
              <a:tr h="748376">
                <a:tc>
                  <a:txBody>
                    <a:bodyPr/>
                    <a:lstStyle/>
                    <a:p>
                      <a:pPr algn="ctr">
                        <a:spcAft>
                          <a:spcPts val="0"/>
                        </a:spcAft>
                      </a:pPr>
                      <a:r>
                        <a:rPr lang="tr-TR" sz="1600">
                          <a:effectLst/>
                        </a:rPr>
                        <a:t>15</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Kapasite artırımı, teknoloji yenileme ve/veya modernizasyon niteliğindeki başvurular için başvuru konusu ve niteliği ile ilgili üretim izin belgesi (İşletme kayıt belgesi/işletme onay/şartlı onay belgesi), işyeri açma ve çalışma ruhsatı, demirbaş kayıt listesi, yatırıma ait fotoğraflar ile kapasite raporu veya ekspertiz raporu; varsa tesisin hastalıktan ari işletme olduğuna dair belge </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924305"/>
                  </a:ext>
                </a:extLst>
              </a:tr>
              <a:tr h="748376">
                <a:tc>
                  <a:txBody>
                    <a:bodyPr/>
                    <a:lstStyle/>
                    <a:p>
                      <a:pPr algn="ctr">
                        <a:spcAft>
                          <a:spcPts val="0"/>
                        </a:spcAft>
                      </a:pPr>
                      <a:r>
                        <a:rPr lang="tr-TR" sz="1600">
                          <a:effectLst/>
                        </a:rPr>
                        <a:t>16</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Kapasite artırımı, teknoloji yenileme ve/veya modernizasyon niteliğindeki başvurularda; sadece mevcut tesisin faaliyeti ile ilişkili olarak başvuru sahibi tarafından bankalardan alınan kredi nedeniyle yatırım yerinin ipotekli olması halinde, geri ödemelerinin düzenli yapıldığına dair ilgili bankadan alınan belge </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594406"/>
                  </a:ext>
                </a:extLst>
              </a:tr>
              <a:tr h="351091">
                <a:tc>
                  <a:txBody>
                    <a:bodyPr/>
                    <a:lstStyle/>
                    <a:p>
                      <a:pPr algn="ctr">
                        <a:spcAft>
                          <a:spcPts val="0"/>
                        </a:spcAft>
                      </a:pPr>
                      <a:r>
                        <a:rPr lang="tr-TR" sz="1600">
                          <a:effectLst/>
                        </a:rPr>
                        <a:t>17</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Genel Taahhütname</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9794709"/>
                  </a:ext>
                </a:extLst>
              </a:tr>
              <a:tr h="498918">
                <a:tc>
                  <a:txBody>
                    <a:bodyPr/>
                    <a:lstStyle/>
                    <a:p>
                      <a:pPr algn="ctr">
                        <a:spcAft>
                          <a:spcPts val="0"/>
                        </a:spcAft>
                      </a:pPr>
                      <a:r>
                        <a:rPr lang="tr-TR" sz="1600">
                          <a:effectLst/>
                        </a:rPr>
                        <a:t>18</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Büyükbaş ve küçükbaş hayvan yetiştiriciliğine yönelik sabit yatırım proje başvurularında, başvuru sahibinin, nihai rapordan önce tesiste bulunması zorunlu hayvan varlığını karşılayacağına dair taahhütname ve/veya mevcut hayvan varlığı için Türkvet kaydı belgesi</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006582"/>
                  </a:ext>
                </a:extLst>
              </a:tr>
              <a:tr h="351091">
                <a:tc>
                  <a:txBody>
                    <a:bodyPr/>
                    <a:lstStyle/>
                    <a:p>
                      <a:pPr algn="ctr">
                        <a:spcAft>
                          <a:spcPts val="0"/>
                        </a:spcAft>
                      </a:pPr>
                      <a:r>
                        <a:rPr lang="tr-TR" sz="1600">
                          <a:effectLst/>
                        </a:rPr>
                        <a:t>19</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dirty="0" err="1">
                          <a:effectLst/>
                        </a:rPr>
                        <a:t>Arıcılık</a:t>
                      </a:r>
                      <a:r>
                        <a:rPr lang="en-US" sz="1600" dirty="0">
                          <a:effectLst/>
                        </a:rPr>
                        <a:t> </a:t>
                      </a:r>
                      <a:r>
                        <a:rPr lang="en-US" sz="1600" dirty="0" err="1">
                          <a:effectLst/>
                        </a:rPr>
                        <a:t>ve</a:t>
                      </a:r>
                      <a:r>
                        <a:rPr lang="en-US" sz="1600" dirty="0">
                          <a:effectLst/>
                        </a:rPr>
                        <a:t> </a:t>
                      </a:r>
                      <a:r>
                        <a:rPr lang="en-US" sz="1600" dirty="0" err="1">
                          <a:effectLst/>
                        </a:rPr>
                        <a:t>arı</a:t>
                      </a:r>
                      <a:r>
                        <a:rPr lang="en-US" sz="1600" dirty="0">
                          <a:effectLst/>
                        </a:rPr>
                        <a:t> </a:t>
                      </a:r>
                      <a:r>
                        <a:rPr lang="en-US" sz="1600" dirty="0" err="1">
                          <a:effectLst/>
                        </a:rPr>
                        <a:t>ürünlerine</a:t>
                      </a:r>
                      <a:r>
                        <a:rPr lang="en-US" sz="1600" dirty="0">
                          <a:effectLst/>
                        </a:rPr>
                        <a:t> </a:t>
                      </a:r>
                      <a:r>
                        <a:rPr lang="en-US" sz="1600" dirty="0" err="1">
                          <a:effectLst/>
                        </a:rPr>
                        <a:t>yönelik</a:t>
                      </a:r>
                      <a:r>
                        <a:rPr lang="en-US" sz="1600" dirty="0">
                          <a:effectLst/>
                        </a:rPr>
                        <a:t> </a:t>
                      </a:r>
                      <a:r>
                        <a:rPr lang="en-US" sz="1600" dirty="0" err="1">
                          <a:effectLst/>
                        </a:rPr>
                        <a:t>başvurularda</a:t>
                      </a:r>
                      <a:r>
                        <a:rPr lang="en-US" sz="1600" dirty="0">
                          <a:effectLst/>
                        </a:rPr>
                        <a:t> </a:t>
                      </a:r>
                      <a:r>
                        <a:rPr lang="en-US" sz="1600" dirty="0" err="1">
                          <a:effectLst/>
                        </a:rPr>
                        <a:t>başvuru</a:t>
                      </a:r>
                      <a:r>
                        <a:rPr lang="en-US" sz="1600" dirty="0">
                          <a:effectLst/>
                        </a:rPr>
                        <a:t> </a:t>
                      </a:r>
                      <a:r>
                        <a:rPr lang="en-US" sz="1600" dirty="0" err="1">
                          <a:effectLst/>
                        </a:rPr>
                        <a:t>sahibinin</a:t>
                      </a:r>
                      <a:r>
                        <a:rPr lang="en-US" sz="1600" dirty="0">
                          <a:effectLst/>
                        </a:rPr>
                        <a:t> </a:t>
                      </a:r>
                      <a:r>
                        <a:rPr lang="en-US" sz="1600" dirty="0" err="1">
                          <a:effectLst/>
                        </a:rPr>
                        <a:t>AKS’ye</a:t>
                      </a:r>
                      <a:r>
                        <a:rPr lang="en-US" sz="1600" dirty="0">
                          <a:effectLst/>
                        </a:rPr>
                        <a:t> </a:t>
                      </a:r>
                      <a:r>
                        <a:rPr lang="en-US" sz="1600" dirty="0" err="1">
                          <a:effectLst/>
                        </a:rPr>
                        <a:t>kayıtlı</a:t>
                      </a:r>
                      <a:r>
                        <a:rPr lang="en-US" sz="1600" dirty="0">
                          <a:effectLst/>
                        </a:rPr>
                        <a:t> </a:t>
                      </a:r>
                      <a:r>
                        <a:rPr lang="en-US" sz="1600" dirty="0" err="1">
                          <a:effectLst/>
                        </a:rPr>
                        <a:t>olduğuna</a:t>
                      </a:r>
                      <a:r>
                        <a:rPr lang="en-US" sz="1600" dirty="0">
                          <a:effectLst/>
                        </a:rPr>
                        <a:t> </a:t>
                      </a:r>
                      <a:r>
                        <a:rPr lang="en-US" sz="1600" dirty="0" err="1">
                          <a:effectLst/>
                        </a:rPr>
                        <a:t>dair</a:t>
                      </a:r>
                      <a:r>
                        <a:rPr lang="en-US" sz="1600" dirty="0">
                          <a:effectLst/>
                        </a:rPr>
                        <a:t> </a:t>
                      </a:r>
                      <a:r>
                        <a:rPr lang="en-US" sz="1600" dirty="0" err="1">
                          <a:effectLst/>
                        </a:rPr>
                        <a:t>belge</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960527"/>
                  </a:ext>
                </a:extLst>
              </a:tr>
            </a:tbl>
          </a:graphicData>
        </a:graphic>
      </p:graphicFrame>
      <p:sp>
        <p:nvSpPr>
          <p:cNvPr id="7" name="Metin kutusu 6"/>
          <p:cNvSpPr txBox="1"/>
          <p:nvPr/>
        </p:nvSpPr>
        <p:spPr>
          <a:xfrm>
            <a:off x="3657600" y="1234400"/>
            <a:ext cx="3813242" cy="369332"/>
          </a:xfrm>
          <a:prstGeom prst="rect">
            <a:avLst/>
          </a:prstGeom>
          <a:noFill/>
        </p:spPr>
        <p:txBody>
          <a:bodyPr wrap="square" rtlCol="0">
            <a:spAutoFit/>
          </a:bodyPr>
          <a:lstStyle/>
          <a:p>
            <a:r>
              <a:rPr lang="tr-TR" dirty="0" smtClean="0"/>
              <a:t>BAŞVURUDA YÜKLENECEK BELGELER</a:t>
            </a:r>
            <a:endParaRPr lang="tr-TR" dirty="0"/>
          </a:p>
        </p:txBody>
      </p:sp>
    </p:spTree>
    <p:extLst>
      <p:ext uri="{BB962C8B-B14F-4D97-AF65-F5344CB8AC3E}">
        <p14:creationId xmlns:p14="http://schemas.microsoft.com/office/powerpoint/2010/main" val="53451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527538" y="1494693"/>
            <a:ext cx="10826262" cy="4682270"/>
          </a:xfrm>
        </p:spPr>
        <p:txBody>
          <a:bodyPr>
            <a:normAutofit/>
          </a:bodyPr>
          <a:lstStyle/>
          <a:p>
            <a:pPr algn="ctr">
              <a:buNone/>
              <a:defRPr/>
            </a:pPr>
            <a:r>
              <a:rPr lang="tr-TR" altLang="tr-TR" dirty="0">
                <a:cs typeface="Calibri" panose="020F0502020204030204" pitchFamily="34" charset="0"/>
              </a:rPr>
              <a:t>28 Temmuz 2020 tarihli Cumhurbaşkanlığı Kararına göre 5 yıl süreyle </a:t>
            </a:r>
            <a:r>
              <a:rPr lang="tr-TR" altLang="tr-TR" b="1" dirty="0">
                <a:cs typeface="Calibri" panose="020F0502020204030204" pitchFamily="34" charset="0"/>
              </a:rPr>
              <a:t>Kırsal Kalkınma Destekleri Kapsamında Tarıma Dayalı Ekonomik Yatırımlar ve Kırsal Ekonomik Altyapı Yatırımlarının Desteklenmesi Programı </a:t>
            </a:r>
            <a:r>
              <a:rPr lang="tr-TR" altLang="tr-TR" dirty="0">
                <a:cs typeface="Calibri" panose="020F0502020204030204" pitchFamily="34" charset="0"/>
              </a:rPr>
              <a:t>kapsamında uygulanacak projelere </a:t>
            </a:r>
            <a:r>
              <a:rPr lang="tr-TR" altLang="tr-TR" b="1" dirty="0">
                <a:cs typeface="Calibri" panose="020F0502020204030204" pitchFamily="34" charset="0"/>
              </a:rPr>
              <a:t>%50 hibe desteği </a:t>
            </a:r>
            <a:r>
              <a:rPr lang="tr-TR" altLang="tr-TR" dirty="0">
                <a:cs typeface="Calibri" panose="020F0502020204030204" pitchFamily="34" charset="0"/>
              </a:rPr>
              <a:t>sağlanacaktır.</a:t>
            </a:r>
          </a:p>
          <a:p>
            <a:pPr algn="ctr">
              <a:buNone/>
              <a:defRPr/>
            </a:pPr>
            <a:endParaRPr lang="tr-TR" altLang="tr-TR" dirty="0">
              <a:cs typeface="Calibri" panose="020F0502020204030204" pitchFamily="34" charset="0"/>
            </a:endParaRPr>
          </a:p>
          <a:p>
            <a:pPr algn="ctr">
              <a:buNone/>
              <a:defRPr/>
            </a:pPr>
            <a:r>
              <a:rPr lang="tr-TR" altLang="tr-TR" dirty="0">
                <a:cs typeface="Calibri" panose="020F0502020204030204" pitchFamily="34" charset="0"/>
              </a:rPr>
              <a:t>20 Şubat 2025 tarihli Resmi Gazete ’de yayımlanan </a:t>
            </a:r>
            <a:r>
              <a:rPr lang="tr-TR" altLang="tr-TR" b="1" dirty="0">
                <a:cs typeface="Calibri" panose="020F0502020204030204" pitchFamily="34" charset="0"/>
              </a:rPr>
              <a:t>Kırsal Kalkınma Destekleri Kapsamında Tarıma Dayalı Yatırımların Desteklenmesi Hakkında Tebliğ (Tebliğ No: 2024/43)</a:t>
            </a:r>
            <a:r>
              <a:rPr lang="tr-TR" altLang="tr-TR" dirty="0">
                <a:cs typeface="Calibri" panose="020F0502020204030204" pitchFamily="34" charset="0"/>
              </a:rPr>
              <a:t> programın ana esasları belirlenmiştir.</a:t>
            </a:r>
          </a:p>
          <a:p>
            <a:endParaRPr lang="tr-TR" dirty="0"/>
          </a:p>
        </p:txBody>
      </p:sp>
    </p:spTree>
    <p:extLst>
      <p:ext uri="{BB962C8B-B14F-4D97-AF65-F5344CB8AC3E}">
        <p14:creationId xmlns:p14="http://schemas.microsoft.com/office/powerpoint/2010/main" val="2210959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20</a:t>
            </a:fld>
            <a:r>
              <a:rPr lang="tr-TR" smtClean="0"/>
              <a:t>/30</a:t>
            </a:r>
            <a:endParaRPr lang="tr-TR" dirty="0"/>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80115438"/>
              </p:ext>
            </p:extLst>
          </p:nvPr>
        </p:nvGraphicFramePr>
        <p:xfrm>
          <a:off x="350196" y="1603735"/>
          <a:ext cx="11488366" cy="3749117"/>
        </p:xfrm>
        <a:graphic>
          <a:graphicData uri="http://schemas.openxmlformats.org/drawingml/2006/table">
            <a:tbl>
              <a:tblPr>
                <a:tableStyleId>{5C22544A-7EE6-4342-B048-85BDC9FD1C3A}</a:tableStyleId>
              </a:tblPr>
              <a:tblGrid>
                <a:gridCol w="440367">
                  <a:extLst>
                    <a:ext uri="{9D8B030D-6E8A-4147-A177-3AD203B41FA5}">
                      <a16:colId xmlns:a16="http://schemas.microsoft.com/office/drawing/2014/main" val="4118857824"/>
                    </a:ext>
                  </a:extLst>
                </a:gridCol>
                <a:gridCol w="11047999">
                  <a:extLst>
                    <a:ext uri="{9D8B030D-6E8A-4147-A177-3AD203B41FA5}">
                      <a16:colId xmlns:a16="http://schemas.microsoft.com/office/drawing/2014/main" val="1576446664"/>
                    </a:ext>
                  </a:extLst>
                </a:gridCol>
              </a:tblGrid>
              <a:tr h="321718">
                <a:tc>
                  <a:txBody>
                    <a:bodyPr/>
                    <a:lstStyle/>
                    <a:p>
                      <a:pPr algn="ctr">
                        <a:spcAft>
                          <a:spcPts val="0"/>
                        </a:spcAft>
                      </a:pPr>
                      <a:r>
                        <a:rPr lang="tr-TR" sz="1600">
                          <a:effectLst/>
                        </a:rPr>
                        <a:t>20</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Coğrafi İşaret Tescil Belgesi</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074529"/>
                  </a:ext>
                </a:extLst>
              </a:tr>
              <a:tr h="321718">
                <a:tc>
                  <a:txBody>
                    <a:bodyPr/>
                    <a:lstStyle/>
                    <a:p>
                      <a:pPr algn="ctr">
                        <a:spcAft>
                          <a:spcPts val="0"/>
                        </a:spcAft>
                      </a:pPr>
                      <a:r>
                        <a:rPr lang="tr-TR" sz="1600">
                          <a:effectLst/>
                        </a:rPr>
                        <a:t>21</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Sözleşmeli Üretim Yönetim Sistemi Belgesi</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176283"/>
                  </a:ext>
                </a:extLst>
              </a:tr>
              <a:tr h="321718">
                <a:tc>
                  <a:txBody>
                    <a:bodyPr/>
                    <a:lstStyle/>
                    <a:p>
                      <a:pPr algn="ctr">
                        <a:spcAft>
                          <a:spcPts val="0"/>
                        </a:spcAft>
                      </a:pPr>
                      <a:r>
                        <a:rPr lang="tr-TR" sz="1600">
                          <a:effectLst/>
                        </a:rPr>
                        <a:t>22</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Adli sicil kayıt belgesi (Tüzel kişilerde yönetim kurulu üyeleri için), adli sicil kaydı olması durumunda mahkeme kararı </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7490541"/>
                  </a:ext>
                </a:extLst>
              </a:tr>
              <a:tr h="321718">
                <a:tc>
                  <a:txBody>
                    <a:bodyPr/>
                    <a:lstStyle/>
                    <a:p>
                      <a:pPr algn="ctr">
                        <a:spcAft>
                          <a:spcPts val="0"/>
                        </a:spcAft>
                      </a:pPr>
                      <a:r>
                        <a:rPr lang="tr-TR" sz="1600">
                          <a:effectLst/>
                        </a:rPr>
                        <a:t>23</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İl/ilçe müdürlükleri döner sermayesine yatırılan KKYDP’ye ait başvuru ücret makbuzu</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293310"/>
                  </a:ext>
                </a:extLst>
              </a:tr>
              <a:tr h="297377">
                <a:tc>
                  <a:txBody>
                    <a:bodyPr/>
                    <a:lstStyle/>
                    <a:p>
                      <a:pPr algn="ctr">
                        <a:spcAft>
                          <a:spcPts val="0"/>
                        </a:spcAft>
                      </a:pPr>
                      <a:r>
                        <a:rPr lang="tr-TR" sz="1600">
                          <a:effectLst/>
                        </a:rPr>
                        <a:t>24</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İkametgâh belgesi </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401524"/>
                  </a:ext>
                </a:extLst>
              </a:tr>
              <a:tr h="297377">
                <a:tc>
                  <a:txBody>
                    <a:bodyPr/>
                    <a:lstStyle/>
                    <a:p>
                      <a:pPr algn="ctr">
                        <a:spcAft>
                          <a:spcPts val="0"/>
                        </a:spcAft>
                      </a:pPr>
                      <a:r>
                        <a:rPr lang="tr-TR" sz="1600">
                          <a:effectLst/>
                        </a:rPr>
                        <a:t>25</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Yatırımcının Bakanlık Kayıt Sistemine son beş yıldır kesintisiz olarak kayıtlı olduğuna dair belge</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7884992"/>
                  </a:ext>
                </a:extLst>
              </a:tr>
              <a:tr h="297377">
                <a:tc>
                  <a:txBody>
                    <a:bodyPr/>
                    <a:lstStyle/>
                    <a:p>
                      <a:pPr algn="ctr">
                        <a:spcAft>
                          <a:spcPts val="0"/>
                        </a:spcAft>
                      </a:pPr>
                      <a:r>
                        <a:rPr lang="tr-TR" sz="1600">
                          <a:effectLst/>
                        </a:rPr>
                        <a:t>26</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Engellilik Sağlık Kurulu Raporu</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5839616"/>
                  </a:ext>
                </a:extLst>
              </a:tr>
              <a:tr h="457178">
                <a:tc>
                  <a:txBody>
                    <a:bodyPr/>
                    <a:lstStyle/>
                    <a:p>
                      <a:pPr algn="ctr">
                        <a:spcAft>
                          <a:spcPts val="0"/>
                        </a:spcAft>
                      </a:pPr>
                      <a:r>
                        <a:rPr lang="tr-TR" sz="1600">
                          <a:effectLst/>
                        </a:rPr>
                        <a:t>27</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Başvuru sahibinin yaylacı/göçer olduğuna dair belge, küçükbaş hayvan yetiştiriciliği konusunda karavan alımında yatırımcının hayvanlarını ikameti dışında bir yerde uzun süre konaklattığına dair belge </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584935"/>
                  </a:ext>
                </a:extLst>
              </a:tr>
              <a:tr h="457178">
                <a:tc>
                  <a:txBody>
                    <a:bodyPr/>
                    <a:lstStyle/>
                    <a:p>
                      <a:pPr algn="ctr">
                        <a:spcAft>
                          <a:spcPts val="0"/>
                        </a:spcAft>
                      </a:pPr>
                      <a:r>
                        <a:rPr lang="tr-TR" sz="1600">
                          <a:effectLst/>
                        </a:rPr>
                        <a:t>28</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Su ürünleri konusunda yeni tesis ve kısmen yapılmış yatırımların tamamlanması niteliğinde proje sunan yatırımcıların ön izin belgesi almak için il müdürlüğüne vermiş oldukları kayda girmiş dilekçenin bir nüshası</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1608"/>
                  </a:ext>
                </a:extLst>
              </a:tr>
              <a:tr h="297377">
                <a:tc>
                  <a:txBody>
                    <a:bodyPr/>
                    <a:lstStyle/>
                    <a:p>
                      <a:pPr algn="ctr">
                        <a:spcAft>
                          <a:spcPts val="0"/>
                        </a:spcAft>
                      </a:pPr>
                      <a:r>
                        <a:rPr lang="tr-TR" sz="1600">
                          <a:effectLst/>
                        </a:rPr>
                        <a:t>29</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a:effectLst/>
                        </a:rPr>
                        <a:t>Başvuru sahibine ait SGK hizmet dökümü (Tüzel kişilerde yönetim kurulu üyeleri için)</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5096387"/>
                  </a:ext>
                </a:extLst>
              </a:tr>
              <a:tr h="297377">
                <a:tc>
                  <a:txBody>
                    <a:bodyPr/>
                    <a:lstStyle/>
                    <a:p>
                      <a:pPr algn="ctr">
                        <a:spcAft>
                          <a:spcPts val="0"/>
                        </a:spcAft>
                      </a:pPr>
                      <a:r>
                        <a:rPr lang="tr-TR" sz="1600">
                          <a:effectLst/>
                        </a:rPr>
                        <a:t>30</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600" dirty="0" err="1">
                          <a:effectLst/>
                        </a:rPr>
                        <a:t>Yağmur</a:t>
                      </a:r>
                      <a:r>
                        <a:rPr lang="en-US" sz="1600" dirty="0">
                          <a:effectLst/>
                        </a:rPr>
                        <a:t> </a:t>
                      </a:r>
                      <a:r>
                        <a:rPr lang="en-US" sz="1600" dirty="0" err="1">
                          <a:effectLst/>
                        </a:rPr>
                        <a:t>hasadı</a:t>
                      </a:r>
                      <a:r>
                        <a:rPr lang="en-US" sz="1600" dirty="0">
                          <a:effectLst/>
                        </a:rPr>
                        <a:t> </a:t>
                      </a:r>
                      <a:r>
                        <a:rPr lang="en-US" sz="1600" dirty="0" err="1">
                          <a:effectLst/>
                        </a:rPr>
                        <a:t>için</a:t>
                      </a:r>
                      <a:r>
                        <a:rPr lang="en-US" sz="1600" dirty="0">
                          <a:effectLst/>
                        </a:rPr>
                        <a:t> </a:t>
                      </a:r>
                      <a:r>
                        <a:rPr lang="en-US" sz="1600" dirty="0" err="1">
                          <a:effectLst/>
                        </a:rPr>
                        <a:t>jeomembran</a:t>
                      </a:r>
                      <a:r>
                        <a:rPr lang="en-US" sz="1600" dirty="0">
                          <a:effectLst/>
                        </a:rPr>
                        <a:t> </a:t>
                      </a:r>
                      <a:r>
                        <a:rPr lang="en-US" sz="1600" dirty="0" err="1">
                          <a:effectLst/>
                        </a:rPr>
                        <a:t>gölet</a:t>
                      </a:r>
                      <a:r>
                        <a:rPr lang="en-US" sz="1600" dirty="0">
                          <a:effectLst/>
                        </a:rPr>
                        <a:t> </a:t>
                      </a:r>
                      <a:r>
                        <a:rPr lang="en-US" sz="1600" dirty="0" err="1">
                          <a:effectLst/>
                        </a:rPr>
                        <a:t>yapımına</a:t>
                      </a:r>
                      <a:r>
                        <a:rPr lang="en-US" sz="1600" dirty="0">
                          <a:effectLst/>
                        </a:rPr>
                        <a:t> </a:t>
                      </a:r>
                      <a:r>
                        <a:rPr lang="en-US" sz="1600" dirty="0" err="1">
                          <a:effectLst/>
                        </a:rPr>
                        <a:t>yönelik</a:t>
                      </a:r>
                      <a:r>
                        <a:rPr lang="en-US" sz="1600" dirty="0">
                          <a:effectLst/>
                        </a:rPr>
                        <a:t> </a:t>
                      </a:r>
                      <a:r>
                        <a:rPr lang="en-US" sz="1600" dirty="0" err="1">
                          <a:effectLst/>
                        </a:rPr>
                        <a:t>başvurular</a:t>
                      </a:r>
                      <a:r>
                        <a:rPr lang="en-US" sz="1600" dirty="0">
                          <a:effectLst/>
                        </a:rPr>
                        <a:t> </a:t>
                      </a:r>
                      <a:r>
                        <a:rPr lang="en-US" sz="1600" dirty="0" err="1">
                          <a:effectLst/>
                        </a:rPr>
                        <a:t>için</a:t>
                      </a:r>
                      <a:r>
                        <a:rPr lang="en-US" sz="1600" dirty="0">
                          <a:effectLst/>
                        </a:rPr>
                        <a:t> </a:t>
                      </a:r>
                      <a:r>
                        <a:rPr lang="en-US" sz="1600" dirty="0" err="1">
                          <a:effectLst/>
                        </a:rPr>
                        <a:t>taahhütname</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775220"/>
                  </a:ext>
                </a:extLst>
              </a:tr>
            </a:tbl>
          </a:graphicData>
        </a:graphic>
      </p:graphicFrame>
      <p:sp>
        <p:nvSpPr>
          <p:cNvPr id="7" name="Metin kutusu 6"/>
          <p:cNvSpPr txBox="1"/>
          <p:nvPr/>
        </p:nvSpPr>
        <p:spPr>
          <a:xfrm>
            <a:off x="3657600" y="1234400"/>
            <a:ext cx="3813242" cy="369332"/>
          </a:xfrm>
          <a:prstGeom prst="rect">
            <a:avLst/>
          </a:prstGeom>
          <a:noFill/>
        </p:spPr>
        <p:txBody>
          <a:bodyPr wrap="square" rtlCol="0">
            <a:spAutoFit/>
          </a:bodyPr>
          <a:lstStyle/>
          <a:p>
            <a:r>
              <a:rPr lang="tr-TR" dirty="0" smtClean="0"/>
              <a:t>BAŞVURUDA YÜKLENECEK BELGELER</a:t>
            </a:r>
            <a:endParaRPr lang="tr-TR" dirty="0"/>
          </a:p>
        </p:txBody>
      </p:sp>
      <p:sp>
        <p:nvSpPr>
          <p:cNvPr id="10" name="Dikdörtgen 9"/>
          <p:cNvSpPr/>
          <p:nvPr/>
        </p:nvSpPr>
        <p:spPr>
          <a:xfrm>
            <a:off x="350196" y="5336480"/>
            <a:ext cx="11488366" cy="1384995"/>
          </a:xfrm>
          <a:prstGeom prst="rect">
            <a:avLst/>
          </a:prstGeom>
        </p:spPr>
        <p:txBody>
          <a:bodyPr wrap="square">
            <a:spAutoFit/>
          </a:bodyPr>
          <a:lstStyle/>
          <a:p>
            <a:pPr indent="270510" algn="just">
              <a:spcAft>
                <a:spcPts val="0"/>
              </a:spcAft>
            </a:pPr>
            <a:r>
              <a:rPr lang="tr-TR" sz="1400" noProof="1" smtClean="0">
                <a:latin typeface="Times New Roman" panose="02020603050405020304" pitchFamily="18" charset="0"/>
                <a:ea typeface="Times New Roman" panose="02020603050405020304" pitchFamily="18" charset="0"/>
              </a:rPr>
              <a:t>Not 1: Belgelerin tam olması bu belgelerin içeriklerinin uygun olduğu anlamına gelmez. </a:t>
            </a:r>
          </a:p>
          <a:p>
            <a:pPr indent="270510" algn="just">
              <a:spcAft>
                <a:spcPts val="0"/>
              </a:spcAft>
            </a:pPr>
            <a:r>
              <a:rPr lang="tr-TR" sz="1400" noProof="1" smtClean="0">
                <a:latin typeface="Times New Roman" panose="02020603050405020304" pitchFamily="18" charset="0"/>
                <a:ea typeface="Times New Roman" panose="02020603050405020304" pitchFamily="18" charset="0"/>
              </a:rPr>
              <a:t>Not 2: Avan projede inşaat keşif, metraj şartı aranmaz. Projede üretime yönelik olarak yer alan makine ve ekipmanlar için ise ölçekli makine yerleşim planı ile bu makinelere ait teknik şartname eklenmelidir. </a:t>
            </a:r>
          </a:p>
          <a:p>
            <a:pPr indent="270510" algn="just">
              <a:spcAft>
                <a:spcPts val="0"/>
              </a:spcAft>
            </a:pPr>
            <a:r>
              <a:rPr lang="tr-TR" sz="1400" noProof="1" smtClean="0">
                <a:latin typeface="Times New Roman" panose="02020603050405020304" pitchFamily="18" charset="0"/>
                <a:ea typeface="Times New Roman" panose="02020603050405020304" pitchFamily="18" charset="0"/>
              </a:rPr>
              <a:t>Not 3: Engellilik raporu, ikametgâh belgesi ve yatırımcının Bakanlık Kayıt Sistemine son 5 yıldır kesintisiz olarak kayıtlı olduğuna dair belgenin yüklenmesi isteğe bağlıdır. Söz konusu durumların var olması halinde buna dair belgelerin başvuru sistemine yüklenmesi başvuru sahibinin puan almasını sağlayacaktır. Bu belgelerin yüklenmemesi projenin elenme sebebi değildir.</a:t>
            </a:r>
            <a:endParaRPr lang="tr-TR" sz="1400" noProof="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162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21</a:t>
            </a:fld>
            <a:r>
              <a:rPr lang="tr-TR" smtClean="0"/>
              <a:t>/30</a:t>
            </a:r>
            <a:endParaRPr lang="tr-TR" dirty="0"/>
          </a:p>
        </p:txBody>
      </p:sp>
      <p:pic>
        <p:nvPicPr>
          <p:cNvPr id="5" name="Resim 4"/>
          <p:cNvPicPr>
            <a:picLocks noChangeAspect="1"/>
          </p:cNvPicPr>
          <p:nvPr/>
        </p:nvPicPr>
        <p:blipFill>
          <a:blip r:embed="rId2"/>
          <a:stretch>
            <a:fillRect/>
          </a:stretch>
        </p:blipFill>
        <p:spPr>
          <a:xfrm>
            <a:off x="964474" y="1257646"/>
            <a:ext cx="10842171" cy="5551714"/>
          </a:xfrm>
          <a:prstGeom prst="rect">
            <a:avLst/>
          </a:prstGeom>
        </p:spPr>
      </p:pic>
    </p:spTree>
    <p:extLst>
      <p:ext uri="{BB962C8B-B14F-4D97-AF65-F5344CB8AC3E}">
        <p14:creationId xmlns:p14="http://schemas.microsoft.com/office/powerpoint/2010/main" val="411929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22</a:t>
            </a:fld>
            <a:r>
              <a:rPr lang="tr-TR"/>
              <a:t>/30</a:t>
            </a:r>
            <a:endParaRPr lang="tr-TR" dirty="0"/>
          </a:p>
        </p:txBody>
      </p:sp>
      <p:sp>
        <p:nvSpPr>
          <p:cNvPr id="6" name="İçerik Yer Tutucusu 5"/>
          <p:cNvSpPr>
            <a:spLocks noGrp="1"/>
          </p:cNvSpPr>
          <p:nvPr>
            <p:ph idx="1"/>
          </p:nvPr>
        </p:nvSpPr>
        <p:spPr>
          <a:xfrm>
            <a:off x="0" y="1283677"/>
            <a:ext cx="12192000" cy="5117599"/>
          </a:xfrm>
        </p:spPr>
        <p:txBody>
          <a:bodyPr/>
          <a:lstStyle/>
          <a:p>
            <a:endParaRPr lang="tr-TR" dirty="0"/>
          </a:p>
        </p:txBody>
      </p:sp>
      <p:graphicFrame>
        <p:nvGraphicFramePr>
          <p:cNvPr id="8" name="Nesne 7"/>
          <p:cNvGraphicFramePr>
            <a:graphicFrameLocks noChangeAspect="1"/>
          </p:cNvGraphicFramePr>
          <p:nvPr>
            <p:extLst>
              <p:ext uri="{D42A27DB-BD31-4B8C-83A1-F6EECF244321}">
                <p14:modId xmlns:p14="http://schemas.microsoft.com/office/powerpoint/2010/main" val="1035248577"/>
              </p:ext>
            </p:extLst>
          </p:nvPr>
        </p:nvGraphicFramePr>
        <p:xfrm>
          <a:off x="0" y="1125538"/>
          <a:ext cx="12192000" cy="5732462"/>
        </p:xfrm>
        <a:graphic>
          <a:graphicData uri="http://schemas.openxmlformats.org/presentationml/2006/ole">
            <mc:AlternateContent xmlns:mc="http://schemas.openxmlformats.org/markup-compatibility/2006">
              <mc:Choice xmlns:v="urn:schemas-microsoft-com:vml" Requires="v">
                <p:oleObj spid="_x0000_s1091" name="Worksheet" r:id="rId3" imgW="9877255" imgH="5181729" progId="Excel.Sheet.12">
                  <p:embed/>
                </p:oleObj>
              </mc:Choice>
              <mc:Fallback>
                <p:oleObj name="Worksheet" r:id="rId3" imgW="9877255" imgH="5181729" progId="Excel.Sheet.12">
                  <p:embed/>
                  <p:pic>
                    <p:nvPicPr>
                      <p:cNvPr id="0" name=""/>
                      <p:cNvPicPr/>
                      <p:nvPr/>
                    </p:nvPicPr>
                    <p:blipFill>
                      <a:blip r:embed="rId4"/>
                      <a:stretch>
                        <a:fillRect/>
                      </a:stretch>
                    </p:blipFill>
                    <p:spPr>
                      <a:xfrm>
                        <a:off x="0" y="1125538"/>
                        <a:ext cx="12192000" cy="5732462"/>
                      </a:xfrm>
                      <a:prstGeom prst="rect">
                        <a:avLst/>
                      </a:prstGeom>
                    </p:spPr>
                  </p:pic>
                </p:oleObj>
              </mc:Fallback>
            </mc:AlternateContent>
          </a:graphicData>
        </a:graphic>
      </p:graphicFrame>
    </p:spTree>
    <p:extLst>
      <p:ext uri="{BB962C8B-B14F-4D97-AF65-F5344CB8AC3E}">
        <p14:creationId xmlns:p14="http://schemas.microsoft.com/office/powerpoint/2010/main" val="2352832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23</a:t>
            </a:fld>
            <a:r>
              <a:rPr lang="tr-TR"/>
              <a:t>/30</a:t>
            </a:r>
            <a:endParaRPr lang="tr-TR" dirty="0"/>
          </a:p>
        </p:txBody>
      </p:sp>
      <p:graphicFrame>
        <p:nvGraphicFramePr>
          <p:cNvPr id="19" name="İçerik Yer Tutucusu 18"/>
          <p:cNvGraphicFramePr>
            <a:graphicFrameLocks noGrp="1"/>
          </p:cNvGraphicFramePr>
          <p:nvPr>
            <p:ph idx="1"/>
            <p:extLst>
              <p:ext uri="{D42A27DB-BD31-4B8C-83A1-F6EECF244321}">
                <p14:modId xmlns:p14="http://schemas.microsoft.com/office/powerpoint/2010/main" val="3988095520"/>
              </p:ext>
            </p:extLst>
          </p:nvPr>
        </p:nvGraphicFramePr>
        <p:xfrm>
          <a:off x="169332" y="1266094"/>
          <a:ext cx="11887199" cy="5838640"/>
        </p:xfrm>
        <a:graphic>
          <a:graphicData uri="http://schemas.openxmlformats.org/drawingml/2006/table">
            <a:tbl>
              <a:tblPr/>
              <a:tblGrid>
                <a:gridCol w="1287782">
                  <a:extLst>
                    <a:ext uri="{9D8B030D-6E8A-4147-A177-3AD203B41FA5}">
                      <a16:colId xmlns:a16="http://schemas.microsoft.com/office/drawing/2014/main" val="1038825156"/>
                    </a:ext>
                  </a:extLst>
                </a:gridCol>
                <a:gridCol w="412749">
                  <a:extLst>
                    <a:ext uri="{9D8B030D-6E8A-4147-A177-3AD203B41FA5}">
                      <a16:colId xmlns:a16="http://schemas.microsoft.com/office/drawing/2014/main" val="2200014310"/>
                    </a:ext>
                  </a:extLst>
                </a:gridCol>
                <a:gridCol w="544830">
                  <a:extLst>
                    <a:ext uri="{9D8B030D-6E8A-4147-A177-3AD203B41FA5}">
                      <a16:colId xmlns:a16="http://schemas.microsoft.com/office/drawing/2014/main" val="3984143449"/>
                    </a:ext>
                  </a:extLst>
                </a:gridCol>
                <a:gridCol w="4591497">
                  <a:extLst>
                    <a:ext uri="{9D8B030D-6E8A-4147-A177-3AD203B41FA5}">
                      <a16:colId xmlns:a16="http://schemas.microsoft.com/office/drawing/2014/main" val="2253224649"/>
                    </a:ext>
                  </a:extLst>
                </a:gridCol>
                <a:gridCol w="1264303">
                  <a:extLst>
                    <a:ext uri="{9D8B030D-6E8A-4147-A177-3AD203B41FA5}">
                      <a16:colId xmlns:a16="http://schemas.microsoft.com/office/drawing/2014/main" val="1288138685"/>
                    </a:ext>
                  </a:extLst>
                </a:gridCol>
                <a:gridCol w="1264303">
                  <a:extLst>
                    <a:ext uri="{9D8B030D-6E8A-4147-A177-3AD203B41FA5}">
                      <a16:colId xmlns:a16="http://schemas.microsoft.com/office/drawing/2014/main" val="2706017592"/>
                    </a:ext>
                  </a:extLst>
                </a:gridCol>
                <a:gridCol w="1264303">
                  <a:extLst>
                    <a:ext uri="{9D8B030D-6E8A-4147-A177-3AD203B41FA5}">
                      <a16:colId xmlns:a16="http://schemas.microsoft.com/office/drawing/2014/main" val="2495532811"/>
                    </a:ext>
                  </a:extLst>
                </a:gridCol>
                <a:gridCol w="1257432">
                  <a:extLst>
                    <a:ext uri="{9D8B030D-6E8A-4147-A177-3AD203B41FA5}">
                      <a16:colId xmlns:a16="http://schemas.microsoft.com/office/drawing/2014/main" val="2710860931"/>
                    </a:ext>
                  </a:extLst>
                </a:gridCol>
              </a:tblGrid>
              <a:tr h="200197">
                <a:tc rowSpan="3">
                  <a:txBody>
                    <a:bodyPr/>
                    <a:lstStyle/>
                    <a:p>
                      <a:pPr algn="ctr" fontAlgn="ctr"/>
                      <a:r>
                        <a:rPr lang="tr-TR" sz="1400" b="1" i="0" u="none" strike="noStrike" dirty="0">
                          <a:solidFill>
                            <a:srgbClr val="000000"/>
                          </a:solidFill>
                          <a:effectLst/>
                          <a:latin typeface="Calibri" panose="020F0502020204030204" pitchFamily="34" charset="0"/>
                        </a:rPr>
                        <a:t>Konu Adı</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3">
                  <a:txBody>
                    <a:bodyPr/>
                    <a:lstStyle/>
                    <a:p>
                      <a:pPr algn="ctr" fontAlgn="ctr"/>
                      <a:r>
                        <a:rPr lang="tr-TR" sz="1400" b="1" i="0" u="none" strike="noStrike" dirty="0">
                          <a:solidFill>
                            <a:srgbClr val="000000"/>
                          </a:solidFill>
                          <a:effectLst/>
                          <a:latin typeface="Calibri" panose="020F0502020204030204" pitchFamily="34" charset="0"/>
                        </a:rPr>
                        <a:t>Konu </a:t>
                      </a:r>
                      <a:br>
                        <a:rPr lang="tr-TR" sz="1400" b="1" i="0" u="none" strike="noStrike" dirty="0">
                          <a:solidFill>
                            <a:srgbClr val="000000"/>
                          </a:solidFill>
                          <a:effectLst/>
                          <a:latin typeface="Calibri" panose="020F0502020204030204" pitchFamily="34" charset="0"/>
                        </a:rPr>
                      </a:br>
                      <a:r>
                        <a:rPr lang="tr-TR" sz="1400" b="1" i="0" u="none" strike="noStrike" dirty="0">
                          <a:solidFill>
                            <a:srgbClr val="000000"/>
                          </a:solidFill>
                          <a:effectLst/>
                          <a:latin typeface="Calibri" panose="020F0502020204030204" pitchFamily="34" charset="0"/>
                        </a:rPr>
                        <a:t>Kodu</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3">
                  <a:txBody>
                    <a:bodyPr/>
                    <a:lstStyle/>
                    <a:p>
                      <a:pPr algn="ctr" fontAlgn="ctr"/>
                      <a:r>
                        <a:rPr lang="tr-TR" sz="1400" b="1" i="0" u="none" strike="noStrike" dirty="0">
                          <a:solidFill>
                            <a:srgbClr val="000000"/>
                          </a:solidFill>
                          <a:effectLst/>
                          <a:latin typeface="Calibri" panose="020F0502020204030204" pitchFamily="34" charset="0"/>
                        </a:rPr>
                        <a:t>Alt </a:t>
                      </a:r>
                      <a:br>
                        <a:rPr lang="tr-TR" sz="1400" b="1" i="0" u="none" strike="noStrike" dirty="0">
                          <a:solidFill>
                            <a:srgbClr val="000000"/>
                          </a:solidFill>
                          <a:effectLst/>
                          <a:latin typeface="Calibri" panose="020F0502020204030204" pitchFamily="34" charset="0"/>
                        </a:rPr>
                      </a:br>
                      <a:r>
                        <a:rPr lang="tr-TR" sz="1400" b="1" i="0" u="none" strike="noStrike" dirty="0">
                          <a:solidFill>
                            <a:srgbClr val="000000"/>
                          </a:solidFill>
                          <a:effectLst/>
                          <a:latin typeface="Calibri" panose="020F0502020204030204" pitchFamily="34" charset="0"/>
                        </a:rPr>
                        <a:t>Konu </a:t>
                      </a:r>
                      <a:br>
                        <a:rPr lang="tr-TR" sz="1400" b="1" i="0" u="none" strike="noStrike" dirty="0">
                          <a:solidFill>
                            <a:srgbClr val="000000"/>
                          </a:solidFill>
                          <a:effectLst/>
                          <a:latin typeface="Calibri" panose="020F0502020204030204" pitchFamily="34" charset="0"/>
                        </a:rPr>
                      </a:br>
                      <a:r>
                        <a:rPr lang="tr-TR" sz="1400" b="1" i="0" u="none" strike="noStrike" dirty="0">
                          <a:solidFill>
                            <a:srgbClr val="000000"/>
                          </a:solidFill>
                          <a:effectLst/>
                          <a:latin typeface="Calibri" panose="020F0502020204030204" pitchFamily="34" charset="0"/>
                        </a:rPr>
                        <a:t>Kodu</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3">
                  <a:txBody>
                    <a:bodyPr/>
                    <a:lstStyle/>
                    <a:p>
                      <a:pPr algn="ctr" fontAlgn="ctr"/>
                      <a:r>
                        <a:rPr lang="tr-TR" sz="1400" b="1" i="0" u="none" strike="noStrike" dirty="0">
                          <a:solidFill>
                            <a:srgbClr val="000000"/>
                          </a:solidFill>
                          <a:effectLst/>
                          <a:latin typeface="Calibri" panose="020F0502020204030204" pitchFamily="34" charset="0"/>
                        </a:rPr>
                        <a:t>Alt Konu </a:t>
                      </a:r>
                      <a:r>
                        <a:rPr lang="tr-TR" sz="1400" b="1" i="0" u="none" strike="noStrike" dirty="0" smtClean="0">
                          <a:solidFill>
                            <a:srgbClr val="000000"/>
                          </a:solidFill>
                          <a:effectLst/>
                          <a:latin typeface="Calibri" panose="020F0502020204030204" pitchFamily="34" charset="0"/>
                        </a:rPr>
                        <a:t>Adı</a:t>
                      </a:r>
                      <a:endParaRPr lang="tr-TR" sz="1400" b="1" i="0" u="none" strike="noStrike" dirty="0">
                        <a:solidFill>
                          <a:srgbClr val="000000"/>
                        </a:solidFill>
                        <a:effectLst/>
                        <a:latin typeface="Calibri" panose="020F0502020204030204" pitchFamily="34" charset="0"/>
                      </a:endParaRP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4">
                  <a:txBody>
                    <a:bodyPr/>
                    <a:lstStyle/>
                    <a:p>
                      <a:pPr algn="ctr" fontAlgn="ctr"/>
                      <a:r>
                        <a:rPr lang="tr-TR" sz="1400" b="1" i="0" u="none" strike="noStrike" dirty="0">
                          <a:solidFill>
                            <a:srgbClr val="000000"/>
                          </a:solidFill>
                          <a:effectLst/>
                          <a:latin typeface="Calibri" panose="020F0502020204030204" pitchFamily="34" charset="0"/>
                        </a:rPr>
                        <a:t>Yatırım niteliği, Hibeye esas proje tutarı üst limiti, Başvuru kabulü </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47331140"/>
                  </a:ext>
                </a:extLst>
              </a:tr>
              <a:tr h="89100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400" b="1" i="0" u="none" strike="noStrike" dirty="0">
                          <a:solidFill>
                            <a:srgbClr val="000000"/>
                          </a:solidFill>
                          <a:effectLst/>
                          <a:latin typeface="Calibri" panose="020F0502020204030204" pitchFamily="34" charset="0"/>
                        </a:rPr>
                        <a:t>Yeni Tesis </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libri" panose="020F0502020204030204" pitchFamily="34" charset="0"/>
                        </a:rPr>
                        <a:t>Kısmen Yapılmış </a:t>
                      </a:r>
                      <a:br>
                        <a:rPr lang="tr-TR" sz="1400" b="1" i="0" u="none" strike="noStrike" dirty="0">
                          <a:solidFill>
                            <a:srgbClr val="000000"/>
                          </a:solidFill>
                          <a:effectLst/>
                          <a:latin typeface="Calibri" panose="020F0502020204030204" pitchFamily="34" charset="0"/>
                        </a:rPr>
                      </a:br>
                      <a:r>
                        <a:rPr lang="tr-TR" sz="1400" b="1" i="0" u="none" strike="noStrike" dirty="0">
                          <a:solidFill>
                            <a:srgbClr val="000000"/>
                          </a:solidFill>
                          <a:effectLst/>
                          <a:latin typeface="Calibri" panose="020F0502020204030204" pitchFamily="34" charset="0"/>
                        </a:rPr>
                        <a:t>Yatırımların </a:t>
                      </a:r>
                      <a:br>
                        <a:rPr lang="tr-TR" sz="1400" b="1" i="0" u="none" strike="noStrike" dirty="0">
                          <a:solidFill>
                            <a:srgbClr val="000000"/>
                          </a:solidFill>
                          <a:effectLst/>
                          <a:latin typeface="Calibri" panose="020F0502020204030204" pitchFamily="34" charset="0"/>
                        </a:rPr>
                      </a:br>
                      <a:r>
                        <a:rPr lang="tr-TR" sz="1400" b="1" i="0" u="none" strike="noStrike" dirty="0">
                          <a:solidFill>
                            <a:srgbClr val="000000"/>
                          </a:solidFill>
                          <a:effectLst/>
                          <a:latin typeface="Calibri" panose="020F0502020204030204" pitchFamily="34" charset="0"/>
                        </a:rPr>
                        <a:t>Tamamlanması </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libri" panose="020F0502020204030204" pitchFamily="34" charset="0"/>
                        </a:rPr>
                        <a:t>Kapasite </a:t>
                      </a:r>
                      <a:br>
                        <a:rPr lang="tr-TR" sz="1400" b="1" i="0" u="none" strike="noStrike" dirty="0">
                          <a:solidFill>
                            <a:srgbClr val="000000"/>
                          </a:solidFill>
                          <a:effectLst/>
                          <a:latin typeface="Calibri" panose="020F0502020204030204" pitchFamily="34" charset="0"/>
                        </a:rPr>
                      </a:br>
                      <a:r>
                        <a:rPr lang="tr-TR" sz="1400" b="1" i="0" u="none" strike="noStrike" dirty="0">
                          <a:solidFill>
                            <a:srgbClr val="000000"/>
                          </a:solidFill>
                          <a:effectLst/>
                          <a:latin typeface="Calibri" panose="020F0502020204030204" pitchFamily="34" charset="0"/>
                        </a:rPr>
                        <a:t>Artırımı </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libri" panose="020F0502020204030204" pitchFamily="34" charset="0"/>
                        </a:rPr>
                        <a:t>Teknoloji </a:t>
                      </a:r>
                      <a:br>
                        <a:rPr lang="tr-TR" sz="1400" b="1" i="0" u="none" strike="noStrike" dirty="0">
                          <a:solidFill>
                            <a:srgbClr val="000000"/>
                          </a:solidFill>
                          <a:effectLst/>
                          <a:latin typeface="Calibri" panose="020F0502020204030204" pitchFamily="34" charset="0"/>
                        </a:rPr>
                      </a:br>
                      <a:r>
                        <a:rPr lang="tr-TR" sz="1400" b="1" i="0" u="none" strike="noStrike" dirty="0">
                          <a:solidFill>
                            <a:srgbClr val="000000"/>
                          </a:solidFill>
                          <a:effectLst/>
                          <a:latin typeface="Calibri" panose="020F0502020204030204" pitchFamily="34" charset="0"/>
                        </a:rPr>
                        <a:t>Yenileme ve/veya </a:t>
                      </a:r>
                      <a:br>
                        <a:rPr lang="tr-TR" sz="1400" b="1" i="0" u="none" strike="noStrike" dirty="0">
                          <a:solidFill>
                            <a:srgbClr val="000000"/>
                          </a:solidFill>
                          <a:effectLst/>
                          <a:latin typeface="Calibri" panose="020F0502020204030204" pitchFamily="34" charset="0"/>
                        </a:rPr>
                      </a:br>
                      <a:r>
                        <a:rPr lang="tr-TR" sz="1400" b="1" i="0" u="none" strike="noStrike" dirty="0">
                          <a:solidFill>
                            <a:srgbClr val="000000"/>
                          </a:solidFill>
                          <a:effectLst/>
                          <a:latin typeface="Calibri" panose="020F0502020204030204" pitchFamily="34" charset="0"/>
                        </a:rPr>
                        <a:t>Modernizasyon </a:t>
                      </a:r>
                      <a:br>
                        <a:rPr lang="tr-TR" sz="1400" b="1" i="0" u="none" strike="noStrike" dirty="0">
                          <a:solidFill>
                            <a:srgbClr val="000000"/>
                          </a:solidFill>
                          <a:effectLst/>
                          <a:latin typeface="Calibri" panose="020F0502020204030204" pitchFamily="34" charset="0"/>
                        </a:rPr>
                      </a:br>
                      <a:endParaRPr lang="tr-TR" sz="1400" b="1" i="0" u="none" strike="noStrike" dirty="0">
                        <a:solidFill>
                          <a:srgbClr val="000000"/>
                        </a:solidFill>
                        <a:effectLst/>
                        <a:latin typeface="Calibri" panose="020F0502020204030204" pitchFamily="34" charset="0"/>
                      </a:endParaRP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04902298"/>
                  </a:ext>
                </a:extLst>
              </a:tr>
              <a:tr h="20019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400" b="1" i="0" u="none" strike="noStrike" dirty="0">
                          <a:solidFill>
                            <a:srgbClr val="000000"/>
                          </a:solidFill>
                          <a:effectLst/>
                          <a:latin typeface="Calibri" panose="020F0502020204030204" pitchFamily="34" charset="0"/>
                        </a:rPr>
                        <a:t>20.000.000 TL</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libri" panose="020F0502020204030204" pitchFamily="34" charset="0"/>
                        </a:rPr>
                        <a:t>18.000.000 TL</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libri" panose="020F0502020204030204" pitchFamily="34" charset="0"/>
                        </a:rPr>
                        <a:t>16.000.000 TL</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400" b="1" i="0" u="none" strike="noStrike" dirty="0">
                          <a:solidFill>
                            <a:srgbClr val="000000"/>
                          </a:solidFill>
                          <a:effectLst/>
                          <a:latin typeface="Calibri" panose="020F0502020204030204" pitchFamily="34" charset="0"/>
                        </a:rPr>
                        <a:t>16.000.000 TL</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15515375"/>
                  </a:ext>
                </a:extLst>
              </a:tr>
              <a:tr h="420413">
                <a:tc rowSpan="7">
                  <a:txBody>
                    <a:bodyPr/>
                    <a:lstStyle/>
                    <a:p>
                      <a:pPr algn="ctr" fontAlgn="ctr"/>
                      <a:r>
                        <a:rPr lang="tr-TR" sz="1400" b="0" i="0" u="none" strike="noStrike" dirty="0">
                          <a:solidFill>
                            <a:srgbClr val="000000"/>
                          </a:solidFill>
                          <a:effectLst/>
                          <a:latin typeface="Calibri" panose="020F0502020204030204" pitchFamily="34" charset="0"/>
                        </a:rPr>
                        <a:t>Tarımsal Üretime Yönelik Sabit Yatırımlar</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7">
                  <a:txBody>
                    <a:bodyPr/>
                    <a:lstStyle/>
                    <a:p>
                      <a:pPr algn="ctr" fontAlgn="ctr"/>
                      <a:r>
                        <a:rPr lang="tr-TR" sz="1400" b="0" i="0" u="none" strike="noStrike" dirty="0">
                          <a:solidFill>
                            <a:srgbClr val="000000"/>
                          </a:solidFill>
                          <a:effectLst/>
                          <a:latin typeface="Calibri" panose="020F0502020204030204" pitchFamily="34" charset="0"/>
                        </a:rPr>
                        <a:t>TÜY</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1400" b="0" i="0" u="none" strike="noStrike">
                          <a:solidFill>
                            <a:srgbClr val="000000"/>
                          </a:solidFill>
                          <a:effectLst/>
                          <a:latin typeface="Calibri" panose="020F0502020204030204" pitchFamily="34" charset="0"/>
                        </a:rPr>
                        <a:t>A</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1400" b="0" i="0" u="none" strike="noStrike" dirty="0">
                          <a:solidFill>
                            <a:srgbClr val="000000"/>
                          </a:solidFill>
                          <a:effectLst/>
                          <a:latin typeface="Calibri" panose="020F0502020204030204" pitchFamily="34" charset="0"/>
                        </a:rPr>
                        <a:t>Kapalı Ortamda Bitkisel Üretime Yönelik Yatırımlar</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C00000"/>
                          </a:solidFill>
                          <a:effectLst/>
                          <a:latin typeface="Calibri" panose="020F0502020204030204" pitchFamily="34" charset="0"/>
                        </a:rPr>
                        <a:t>X</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C00000"/>
                          </a:solidFill>
                          <a:effectLst/>
                          <a:latin typeface="Calibri" panose="020F0502020204030204" pitchFamily="34" charset="0"/>
                        </a:rPr>
                        <a:t>X</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dirty="0">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756717854"/>
                  </a:ext>
                </a:extLst>
              </a:tr>
              <a:tr h="600591">
                <a:tc vMerge="1">
                  <a:txBody>
                    <a:bodyPr/>
                    <a:lstStyle/>
                    <a:p>
                      <a:endParaRPr lang="tr-TR"/>
                    </a:p>
                  </a:txBody>
                  <a:tcPr/>
                </a:tc>
                <a:tc vMerge="1">
                  <a:txBody>
                    <a:bodyPr/>
                    <a:lstStyle/>
                    <a:p>
                      <a:endParaRPr lang="tr-TR"/>
                    </a:p>
                  </a:txBody>
                  <a:tcPr/>
                </a:tc>
                <a:tc>
                  <a:txBody>
                    <a:bodyPr/>
                    <a:lstStyle/>
                    <a:p>
                      <a:pPr algn="ctr" fontAlgn="ctr"/>
                      <a:r>
                        <a:rPr lang="tr-TR" sz="1400" b="0" i="0" u="none" strike="noStrike">
                          <a:solidFill>
                            <a:srgbClr val="000000"/>
                          </a:solidFill>
                          <a:effectLst/>
                          <a:latin typeface="Calibri" panose="020F0502020204030204" pitchFamily="34" charset="0"/>
                        </a:rPr>
                        <a:t>B</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1400" b="0" i="0" u="none" strike="noStrike" dirty="0">
                          <a:solidFill>
                            <a:srgbClr val="000000"/>
                          </a:solidFill>
                          <a:effectLst/>
                          <a:latin typeface="Calibri" panose="020F0502020204030204" pitchFamily="34" charset="0"/>
                        </a:rPr>
                        <a:t>Büyükbaş Hayvan Yetiştiriciliğine Yönelik Yatırımlar*</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dirty="0">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366381317"/>
                  </a:ext>
                </a:extLst>
              </a:tr>
              <a:tr h="600591">
                <a:tc vMerge="1">
                  <a:txBody>
                    <a:bodyPr/>
                    <a:lstStyle/>
                    <a:p>
                      <a:endParaRPr lang="tr-TR"/>
                    </a:p>
                  </a:txBody>
                  <a:tcPr/>
                </a:tc>
                <a:tc vMerge="1">
                  <a:txBody>
                    <a:bodyPr/>
                    <a:lstStyle/>
                    <a:p>
                      <a:endParaRPr lang="tr-TR"/>
                    </a:p>
                  </a:txBody>
                  <a:tcPr/>
                </a:tc>
                <a:tc>
                  <a:txBody>
                    <a:bodyPr/>
                    <a:lstStyle/>
                    <a:p>
                      <a:pPr algn="ctr" fontAlgn="ctr"/>
                      <a:r>
                        <a:rPr lang="tr-TR" sz="1400" b="0" i="0" u="none" strike="noStrike">
                          <a:solidFill>
                            <a:srgbClr val="000000"/>
                          </a:solidFill>
                          <a:effectLst/>
                          <a:latin typeface="Calibri" panose="020F0502020204030204" pitchFamily="34" charset="0"/>
                        </a:rPr>
                        <a:t>C</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1400" b="0" i="0" u="none" strike="noStrike" dirty="0">
                          <a:solidFill>
                            <a:srgbClr val="000000"/>
                          </a:solidFill>
                          <a:effectLst/>
                          <a:latin typeface="Calibri" panose="020F0502020204030204" pitchFamily="34" charset="0"/>
                        </a:rPr>
                        <a:t>Küçükbaş Hayvan Yetiştiriciliğine Yönelik Yatırımlar</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dirty="0">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21506157"/>
                  </a:ext>
                </a:extLst>
              </a:tr>
              <a:tr h="600591">
                <a:tc vMerge="1">
                  <a:txBody>
                    <a:bodyPr/>
                    <a:lstStyle/>
                    <a:p>
                      <a:endParaRPr lang="tr-TR"/>
                    </a:p>
                  </a:txBody>
                  <a:tcPr/>
                </a:tc>
                <a:tc vMerge="1">
                  <a:txBody>
                    <a:bodyPr/>
                    <a:lstStyle/>
                    <a:p>
                      <a:endParaRPr lang="tr-TR"/>
                    </a:p>
                  </a:txBody>
                  <a:tcPr/>
                </a:tc>
                <a:tc>
                  <a:txBody>
                    <a:bodyPr/>
                    <a:lstStyle/>
                    <a:p>
                      <a:pPr algn="ctr" fontAlgn="ctr"/>
                      <a:r>
                        <a:rPr lang="tr-TR" sz="1400" b="0" i="0" u="none" strike="noStrike">
                          <a:solidFill>
                            <a:srgbClr val="000000"/>
                          </a:solidFill>
                          <a:effectLst/>
                          <a:latin typeface="Calibri" panose="020F0502020204030204" pitchFamily="34" charset="0"/>
                        </a:rPr>
                        <a:t>Ç</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1400" b="0" i="0" u="none" strike="noStrike" dirty="0">
                          <a:solidFill>
                            <a:srgbClr val="000000"/>
                          </a:solidFill>
                          <a:effectLst/>
                          <a:latin typeface="Calibri" panose="020F0502020204030204" pitchFamily="34" charset="0"/>
                        </a:rPr>
                        <a:t>Kanatlı Hayvan Yetiştiriciliğine Yönelik Yatırımlar</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C00000"/>
                          </a:solidFill>
                          <a:effectLst/>
                          <a:latin typeface="Calibri" panose="020F0502020204030204" pitchFamily="34" charset="0"/>
                        </a:rPr>
                        <a:t>X</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C00000"/>
                          </a:solidFill>
                          <a:effectLst/>
                          <a:latin typeface="Calibri" panose="020F0502020204030204" pitchFamily="34" charset="0"/>
                        </a:rPr>
                        <a:t>X</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dirty="0">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863680294"/>
                  </a:ext>
                </a:extLst>
              </a:tr>
              <a:tr h="420413">
                <a:tc vMerge="1">
                  <a:txBody>
                    <a:bodyPr/>
                    <a:lstStyle/>
                    <a:p>
                      <a:endParaRPr lang="tr-TR"/>
                    </a:p>
                  </a:txBody>
                  <a:tcPr/>
                </a:tc>
                <a:tc vMerge="1">
                  <a:txBody>
                    <a:bodyPr/>
                    <a:lstStyle/>
                    <a:p>
                      <a:endParaRPr lang="tr-TR"/>
                    </a:p>
                  </a:txBody>
                  <a:tcPr/>
                </a:tc>
                <a:tc>
                  <a:txBody>
                    <a:bodyPr/>
                    <a:lstStyle/>
                    <a:p>
                      <a:pPr algn="ctr" fontAlgn="ctr"/>
                      <a:r>
                        <a:rPr lang="tr-TR" sz="1400" b="0" i="0" u="none" strike="noStrike">
                          <a:solidFill>
                            <a:srgbClr val="000000"/>
                          </a:solidFill>
                          <a:effectLst/>
                          <a:latin typeface="Calibri" panose="020F0502020204030204" pitchFamily="34" charset="0"/>
                        </a:rPr>
                        <a:t>D</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1400" b="0" i="0" u="none" strike="noStrike" dirty="0">
                          <a:solidFill>
                            <a:srgbClr val="000000"/>
                          </a:solidFill>
                          <a:effectLst/>
                          <a:latin typeface="Calibri" panose="020F0502020204030204" pitchFamily="34" charset="0"/>
                        </a:rPr>
                        <a:t>Kültür Mantarı Üretimine Yönelik Yatırımlar</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dirty="0">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455461954"/>
                  </a:ext>
                </a:extLst>
              </a:tr>
              <a:tr h="600591">
                <a:tc vMerge="1">
                  <a:txBody>
                    <a:bodyPr/>
                    <a:lstStyle/>
                    <a:p>
                      <a:endParaRPr lang="tr-TR"/>
                    </a:p>
                  </a:txBody>
                  <a:tcPr/>
                </a:tc>
                <a:tc vMerge="1">
                  <a:txBody>
                    <a:bodyPr/>
                    <a:lstStyle/>
                    <a:p>
                      <a:endParaRPr lang="tr-TR"/>
                    </a:p>
                  </a:txBody>
                  <a:tcPr/>
                </a:tc>
                <a:tc>
                  <a:txBody>
                    <a:bodyPr/>
                    <a:lstStyle/>
                    <a:p>
                      <a:pPr algn="ctr" fontAlgn="ctr"/>
                      <a:r>
                        <a:rPr lang="tr-TR" sz="1400" b="0" i="0" u="none" strike="noStrike">
                          <a:solidFill>
                            <a:srgbClr val="000000"/>
                          </a:solidFill>
                          <a:effectLst/>
                          <a:latin typeface="Calibri" panose="020F0502020204030204" pitchFamily="34" charset="0"/>
                        </a:rPr>
                        <a:t>E</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1400" b="0" i="0" u="none" strike="noStrike" dirty="0">
                          <a:solidFill>
                            <a:srgbClr val="000000"/>
                          </a:solidFill>
                          <a:effectLst/>
                          <a:latin typeface="Calibri" panose="020F0502020204030204" pitchFamily="34" charset="0"/>
                        </a:rPr>
                        <a:t>Büyükbaş ve Küçükbaş Hayvan Kesimhanelerine Yönelik </a:t>
                      </a:r>
                      <a:r>
                        <a:rPr lang="tr-TR" sz="1400" b="0" i="0" u="none" strike="noStrike" dirty="0" smtClean="0">
                          <a:solidFill>
                            <a:srgbClr val="000000"/>
                          </a:solidFill>
                          <a:effectLst/>
                          <a:latin typeface="Calibri" panose="020F0502020204030204" pitchFamily="34" charset="0"/>
                        </a:rPr>
                        <a:t>Yatırımlar</a:t>
                      </a:r>
                      <a:endParaRPr lang="tr-TR" sz="1400" b="0" i="0" u="none" strike="noStrike" dirty="0">
                        <a:solidFill>
                          <a:srgbClr val="000000"/>
                        </a:solidFill>
                        <a:effectLst/>
                        <a:latin typeface="Calibri" panose="020F0502020204030204" pitchFamily="34" charset="0"/>
                      </a:endParaRP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dirty="0">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970733224"/>
                  </a:ext>
                </a:extLst>
              </a:tr>
              <a:tr h="600591">
                <a:tc vMerge="1">
                  <a:txBody>
                    <a:bodyPr/>
                    <a:lstStyle/>
                    <a:p>
                      <a:endParaRPr lang="tr-TR"/>
                    </a:p>
                  </a:txBody>
                  <a:tcPr/>
                </a:tc>
                <a:tc vMerge="1">
                  <a:txBody>
                    <a:bodyPr/>
                    <a:lstStyle/>
                    <a:p>
                      <a:endParaRPr lang="tr-TR"/>
                    </a:p>
                  </a:txBody>
                  <a:tcPr/>
                </a:tc>
                <a:tc>
                  <a:txBody>
                    <a:bodyPr/>
                    <a:lstStyle/>
                    <a:p>
                      <a:pPr algn="ctr" fontAlgn="ctr"/>
                      <a:r>
                        <a:rPr lang="tr-TR" sz="1400" b="0" i="0" u="none" strike="noStrike">
                          <a:solidFill>
                            <a:srgbClr val="000000"/>
                          </a:solidFill>
                          <a:effectLst/>
                          <a:latin typeface="Calibri" panose="020F0502020204030204" pitchFamily="34" charset="0"/>
                        </a:rPr>
                        <a:t>F</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1400" b="0" i="0" u="none" strike="noStrike" dirty="0">
                          <a:solidFill>
                            <a:srgbClr val="000000"/>
                          </a:solidFill>
                          <a:effectLst/>
                          <a:latin typeface="Calibri" panose="020F0502020204030204" pitchFamily="34" charset="0"/>
                        </a:rPr>
                        <a:t>Kanatlı Hayvan Kesimhanelerine Yönelik Yatırımlar</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4000" b="0" i="0" u="none" strike="noStrike" dirty="0">
                          <a:solidFill>
                            <a:srgbClr val="70AD47"/>
                          </a:solidFill>
                          <a:effectLst/>
                          <a:latin typeface="Calibri" panose="020F0502020204030204" pitchFamily="34" charset="0"/>
                        </a:rPr>
                        <a:t>√</a:t>
                      </a:r>
                    </a:p>
                  </a:txBody>
                  <a:tcPr marL="7792" marR="7792" marT="7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92334470"/>
                  </a:ext>
                </a:extLst>
              </a:tr>
            </a:tbl>
          </a:graphicData>
        </a:graphic>
      </p:graphicFrame>
    </p:spTree>
    <p:extLst>
      <p:ext uri="{BB962C8B-B14F-4D97-AF65-F5344CB8AC3E}">
        <p14:creationId xmlns:p14="http://schemas.microsoft.com/office/powerpoint/2010/main" val="264318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24</a:t>
            </a:fld>
            <a:r>
              <a:rPr lang="tr-TR"/>
              <a:t>/30</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376524746"/>
              </p:ext>
            </p:extLst>
          </p:nvPr>
        </p:nvGraphicFramePr>
        <p:xfrm>
          <a:off x="404446" y="1459523"/>
          <a:ext cx="11430000" cy="4831764"/>
        </p:xfrm>
        <a:graphic>
          <a:graphicData uri="http://schemas.openxmlformats.org/drawingml/2006/table">
            <a:tbl>
              <a:tblPr/>
              <a:tblGrid>
                <a:gridCol w="1483621">
                  <a:extLst>
                    <a:ext uri="{9D8B030D-6E8A-4147-A177-3AD203B41FA5}">
                      <a16:colId xmlns:a16="http://schemas.microsoft.com/office/drawing/2014/main" val="1287977377"/>
                    </a:ext>
                  </a:extLst>
                </a:gridCol>
                <a:gridCol w="558800">
                  <a:extLst>
                    <a:ext uri="{9D8B030D-6E8A-4147-A177-3AD203B41FA5}">
                      <a16:colId xmlns:a16="http://schemas.microsoft.com/office/drawing/2014/main" val="595421003"/>
                    </a:ext>
                  </a:extLst>
                </a:gridCol>
                <a:gridCol w="3995378">
                  <a:extLst>
                    <a:ext uri="{9D8B030D-6E8A-4147-A177-3AD203B41FA5}">
                      <a16:colId xmlns:a16="http://schemas.microsoft.com/office/drawing/2014/main" val="759008216"/>
                    </a:ext>
                  </a:extLst>
                </a:gridCol>
                <a:gridCol w="1349884">
                  <a:extLst>
                    <a:ext uri="{9D8B030D-6E8A-4147-A177-3AD203B41FA5}">
                      <a16:colId xmlns:a16="http://schemas.microsoft.com/office/drawing/2014/main" val="2142220338"/>
                    </a:ext>
                  </a:extLst>
                </a:gridCol>
                <a:gridCol w="1349884">
                  <a:extLst>
                    <a:ext uri="{9D8B030D-6E8A-4147-A177-3AD203B41FA5}">
                      <a16:colId xmlns:a16="http://schemas.microsoft.com/office/drawing/2014/main" val="4200963948"/>
                    </a:ext>
                  </a:extLst>
                </a:gridCol>
                <a:gridCol w="1349884">
                  <a:extLst>
                    <a:ext uri="{9D8B030D-6E8A-4147-A177-3AD203B41FA5}">
                      <a16:colId xmlns:a16="http://schemas.microsoft.com/office/drawing/2014/main" val="654304547"/>
                    </a:ext>
                  </a:extLst>
                </a:gridCol>
                <a:gridCol w="1342549">
                  <a:extLst>
                    <a:ext uri="{9D8B030D-6E8A-4147-A177-3AD203B41FA5}">
                      <a16:colId xmlns:a16="http://schemas.microsoft.com/office/drawing/2014/main" val="3528499634"/>
                    </a:ext>
                  </a:extLst>
                </a:gridCol>
              </a:tblGrid>
              <a:tr h="523631">
                <a:tc rowSpan="3">
                  <a:txBody>
                    <a:bodyPr/>
                    <a:lstStyle/>
                    <a:p>
                      <a:pPr algn="ctr" fontAlgn="ctr"/>
                      <a:r>
                        <a:rPr lang="tr-TR" sz="1800" b="1" i="0" u="none" strike="noStrike" dirty="0">
                          <a:solidFill>
                            <a:srgbClr val="000000"/>
                          </a:solidFill>
                          <a:effectLst/>
                          <a:latin typeface="Calibri" panose="020F0502020204030204" pitchFamily="34" charset="0"/>
                        </a:rPr>
                        <a:t>Konu Adı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3">
                  <a:txBody>
                    <a:bodyPr/>
                    <a:lstStyle/>
                    <a:p>
                      <a:pPr algn="ctr" fontAlgn="ctr"/>
                      <a:r>
                        <a:rPr lang="tr-TR" sz="1800" b="1" i="0" u="none" strike="noStrike" dirty="0">
                          <a:solidFill>
                            <a:srgbClr val="000000"/>
                          </a:solidFill>
                          <a:effectLst/>
                          <a:latin typeface="Calibri" panose="020F0502020204030204" pitchFamily="34" charset="0"/>
                        </a:rPr>
                        <a:t>Konu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Kodu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3">
                  <a:txBody>
                    <a:bodyPr/>
                    <a:lstStyle/>
                    <a:p>
                      <a:pPr algn="ctr" fontAlgn="ctr"/>
                      <a:r>
                        <a:rPr lang="tr-TR" sz="1800" b="1" i="0" u="none" strike="noStrike" dirty="0">
                          <a:solidFill>
                            <a:srgbClr val="000000"/>
                          </a:solidFill>
                          <a:effectLst/>
                          <a:latin typeface="Calibri" panose="020F0502020204030204" pitchFamily="34" charset="0"/>
                        </a:rPr>
                        <a:t>Alt </a:t>
                      </a:r>
                      <a:r>
                        <a:rPr lang="tr-TR" sz="1800" b="1" i="0" u="none" strike="noStrike" dirty="0" smtClean="0">
                          <a:solidFill>
                            <a:srgbClr val="000000"/>
                          </a:solidFill>
                          <a:effectLst/>
                          <a:latin typeface="Calibri" panose="020F0502020204030204" pitchFamily="34" charset="0"/>
                        </a:rPr>
                        <a:t>Konu </a:t>
                      </a:r>
                      <a:r>
                        <a:rPr lang="tr-TR" sz="1800" b="1" i="0" u="none" strike="noStrike" dirty="0">
                          <a:solidFill>
                            <a:srgbClr val="000000"/>
                          </a:solidFill>
                          <a:effectLst/>
                          <a:latin typeface="Calibri" panose="020F0502020204030204" pitchFamily="34" charset="0"/>
                        </a:rPr>
                        <a:t/>
                      </a:r>
                      <a:br>
                        <a:rPr lang="tr-TR" sz="1800" b="1" i="0" u="none" strike="noStrike" dirty="0">
                          <a:solidFill>
                            <a:srgbClr val="000000"/>
                          </a:solidFill>
                          <a:effectLst/>
                          <a:latin typeface="Calibri" panose="020F0502020204030204" pitchFamily="34" charset="0"/>
                        </a:rPr>
                      </a:br>
                      <a:endParaRPr lang="tr-T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4">
                  <a:txBody>
                    <a:bodyPr/>
                    <a:lstStyle/>
                    <a:p>
                      <a:pPr algn="ctr" fontAlgn="ctr"/>
                      <a:r>
                        <a:rPr lang="tr-TR" sz="1800" b="1" i="0" u="none" strike="noStrike" dirty="0">
                          <a:solidFill>
                            <a:srgbClr val="000000"/>
                          </a:solidFill>
                          <a:effectLst/>
                          <a:latin typeface="Calibri" panose="020F0502020204030204" pitchFamily="34" charset="0"/>
                        </a:rPr>
                        <a:t>Yatırım niteliği, Hibeye esas proje tutarı üst limiti, Başvuru kabulü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71377143"/>
                  </a:ext>
                </a:extLst>
              </a:tr>
              <a:tr h="209452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800" b="1" i="0" u="none" strike="noStrike" dirty="0">
                          <a:solidFill>
                            <a:srgbClr val="000000"/>
                          </a:solidFill>
                          <a:effectLst/>
                          <a:latin typeface="Calibri" panose="020F0502020204030204" pitchFamily="34" charset="0"/>
                        </a:rPr>
                        <a:t>Yeni Tesis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Kısmen Yapılmış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Yatırımların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Tamamlanması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Kapasite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Artırımı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Teknoloji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Yenileme ve/veya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Modernizasyon </a:t>
                      </a:r>
                      <a:br>
                        <a:rPr lang="tr-TR" sz="1800" b="1" i="0" u="none" strike="noStrike" dirty="0">
                          <a:solidFill>
                            <a:srgbClr val="000000"/>
                          </a:solidFill>
                          <a:effectLst/>
                          <a:latin typeface="Calibri" panose="020F0502020204030204" pitchFamily="34" charset="0"/>
                        </a:rPr>
                      </a:br>
                      <a:endParaRPr lang="tr-T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99341279"/>
                  </a:ext>
                </a:extLst>
              </a:tr>
              <a:tr h="5236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800" b="1" i="0" u="none" strike="noStrike" dirty="0">
                          <a:solidFill>
                            <a:srgbClr val="000000"/>
                          </a:solidFill>
                          <a:effectLst/>
                          <a:latin typeface="Calibri" panose="020F0502020204030204" pitchFamily="34" charset="0"/>
                        </a:rPr>
                        <a:t>20.000.000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18.000.000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16.000.000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16.000.000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77615569"/>
                  </a:ext>
                </a:extLst>
              </a:tr>
              <a:tr h="1570892">
                <a:tc>
                  <a:txBody>
                    <a:bodyPr/>
                    <a:lstStyle/>
                    <a:p>
                      <a:pPr algn="ctr" fontAlgn="ctr"/>
                      <a:r>
                        <a:rPr lang="tr-TR" sz="1800" b="0" i="0" u="none" strike="noStrike">
                          <a:solidFill>
                            <a:srgbClr val="000000"/>
                          </a:solidFill>
                          <a:effectLst/>
                          <a:latin typeface="Calibri" panose="020F0502020204030204" pitchFamily="34" charset="0"/>
                        </a:rPr>
                        <a:t>Yenilenebilir Enerji Üretim Tesisi</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tr-TR" sz="1800" b="0" i="0" u="none" strike="noStrike">
                          <a:solidFill>
                            <a:srgbClr val="000000"/>
                          </a:solidFill>
                          <a:effectLst/>
                          <a:latin typeface="Calibri" panose="020F0502020204030204" pitchFamily="34" charset="0"/>
                        </a:rPr>
                        <a:t>YEÜ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endParaRPr lang="tr-TR" sz="1800" b="0" i="0" u="none" strike="noStrike" dirty="0" smtClean="0">
                        <a:solidFill>
                          <a:srgbClr val="000000"/>
                        </a:solidFill>
                        <a:effectLst/>
                        <a:latin typeface="Calibri" panose="020F0502020204030204" pitchFamily="34" charset="0"/>
                      </a:endParaRPr>
                    </a:p>
                    <a:p>
                      <a:pPr algn="l" fontAlgn="b"/>
                      <a:endParaRPr lang="tr-TR" sz="1800" b="0" i="0" u="none" strike="noStrike" dirty="0" smtClean="0">
                        <a:solidFill>
                          <a:srgbClr val="000000"/>
                        </a:solidFill>
                        <a:effectLst/>
                        <a:latin typeface="Calibri" panose="020F0502020204030204" pitchFamily="34" charset="0"/>
                      </a:endParaRPr>
                    </a:p>
                    <a:p>
                      <a:pPr algn="l" fontAlgn="b"/>
                      <a:r>
                        <a:rPr lang="tr-TR" sz="1800" b="0" i="0" u="none" strike="noStrike" dirty="0" smtClean="0">
                          <a:solidFill>
                            <a:srgbClr val="000000"/>
                          </a:solidFill>
                          <a:effectLst/>
                          <a:latin typeface="Calibri" panose="020F0502020204030204" pitchFamily="34" charset="0"/>
                        </a:rPr>
                        <a:t>Güneş</a:t>
                      </a:r>
                      <a:r>
                        <a:rPr lang="tr-TR" sz="1800" b="0" i="0" u="none" strike="noStrike" baseline="0" dirty="0" smtClean="0">
                          <a:solidFill>
                            <a:srgbClr val="000000"/>
                          </a:solidFill>
                          <a:effectLst/>
                          <a:latin typeface="Calibri" panose="020F0502020204030204" pitchFamily="34" charset="0"/>
                        </a:rPr>
                        <a:t> Enerji santralı</a:t>
                      </a:r>
                    </a:p>
                    <a:p>
                      <a:pPr algn="l" fontAlgn="b"/>
                      <a:endParaRPr lang="tr-TR" sz="1800" b="0" i="0" u="none" strike="noStrike" baseline="0" dirty="0" smtClean="0">
                        <a:solidFill>
                          <a:srgbClr val="000000"/>
                        </a:solidFill>
                        <a:effectLst/>
                        <a:latin typeface="Calibri" panose="020F0502020204030204" pitchFamily="34" charset="0"/>
                      </a:endParaRPr>
                    </a:p>
                    <a:p>
                      <a:pPr algn="l" fontAlgn="b"/>
                      <a:endParaRPr lang="tr-TR" sz="1800" b="0" i="0" u="none" strike="noStrike" baseline="0" dirty="0" smtClean="0">
                        <a:solidFill>
                          <a:srgbClr val="000000"/>
                        </a:solidFill>
                        <a:effectLst/>
                        <a:latin typeface="Calibri" panose="020F0502020204030204" pitchFamily="34" charset="0"/>
                      </a:endParaRPr>
                    </a:p>
                    <a:p>
                      <a:pPr algn="l" fontAlgn="b"/>
                      <a:endParaRPr lang="tr-TR"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tr-TR" sz="4000" b="0" i="0" u="none" strike="noStrike">
                          <a:solidFill>
                            <a:srgbClr val="C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4000" b="0" i="0" u="none" strike="noStrike">
                          <a:solidFill>
                            <a:srgbClr val="C00000"/>
                          </a:solidFill>
                          <a:effectLst/>
                          <a:latin typeface="Calibri" panose="020F0502020204030204" pitchFamily="34"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tr-TR" sz="4000" b="0" i="0" u="none" strike="noStrike" dirty="0">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extLst>
                  <a:ext uri="{0D108BD9-81ED-4DB2-BD59-A6C34878D82A}">
                    <a16:rowId xmlns:a16="http://schemas.microsoft.com/office/drawing/2014/main" val="2451654165"/>
                  </a:ext>
                </a:extLst>
              </a:tr>
            </a:tbl>
          </a:graphicData>
        </a:graphic>
      </p:graphicFrame>
    </p:spTree>
    <p:extLst>
      <p:ext uri="{BB962C8B-B14F-4D97-AF65-F5344CB8AC3E}">
        <p14:creationId xmlns:p14="http://schemas.microsoft.com/office/powerpoint/2010/main" val="555284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25</a:t>
            </a:fld>
            <a:r>
              <a:rPr lang="tr-TR"/>
              <a:t>/30</a:t>
            </a:r>
            <a:endParaRPr lang="tr-TR" dirty="0"/>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1295155399"/>
              </p:ext>
            </p:extLst>
          </p:nvPr>
        </p:nvGraphicFramePr>
        <p:xfrm>
          <a:off x="152400" y="1578059"/>
          <a:ext cx="11853335" cy="5178532"/>
        </p:xfrm>
        <a:graphic>
          <a:graphicData uri="http://schemas.openxmlformats.org/drawingml/2006/table">
            <a:tbl>
              <a:tblPr/>
              <a:tblGrid>
                <a:gridCol w="1175443">
                  <a:extLst>
                    <a:ext uri="{9D8B030D-6E8A-4147-A177-3AD203B41FA5}">
                      <a16:colId xmlns:a16="http://schemas.microsoft.com/office/drawing/2014/main" val="2794385045"/>
                    </a:ext>
                  </a:extLst>
                </a:gridCol>
                <a:gridCol w="534824">
                  <a:extLst>
                    <a:ext uri="{9D8B030D-6E8A-4147-A177-3AD203B41FA5}">
                      <a16:colId xmlns:a16="http://schemas.microsoft.com/office/drawing/2014/main" val="1324583312"/>
                    </a:ext>
                  </a:extLst>
                </a:gridCol>
                <a:gridCol w="640619">
                  <a:extLst>
                    <a:ext uri="{9D8B030D-6E8A-4147-A177-3AD203B41FA5}">
                      <a16:colId xmlns:a16="http://schemas.microsoft.com/office/drawing/2014/main" val="2797909681"/>
                    </a:ext>
                  </a:extLst>
                </a:gridCol>
                <a:gridCol w="3677381">
                  <a:extLst>
                    <a:ext uri="{9D8B030D-6E8A-4147-A177-3AD203B41FA5}">
                      <a16:colId xmlns:a16="http://schemas.microsoft.com/office/drawing/2014/main" val="2622668695"/>
                    </a:ext>
                  </a:extLst>
                </a:gridCol>
                <a:gridCol w="1354666">
                  <a:extLst>
                    <a:ext uri="{9D8B030D-6E8A-4147-A177-3AD203B41FA5}">
                      <a16:colId xmlns:a16="http://schemas.microsoft.com/office/drawing/2014/main" val="1412916739"/>
                    </a:ext>
                  </a:extLst>
                </a:gridCol>
                <a:gridCol w="1532467">
                  <a:extLst>
                    <a:ext uri="{9D8B030D-6E8A-4147-A177-3AD203B41FA5}">
                      <a16:colId xmlns:a16="http://schemas.microsoft.com/office/drawing/2014/main" val="1599814526"/>
                    </a:ext>
                  </a:extLst>
                </a:gridCol>
                <a:gridCol w="1312333">
                  <a:extLst>
                    <a:ext uri="{9D8B030D-6E8A-4147-A177-3AD203B41FA5}">
                      <a16:colId xmlns:a16="http://schemas.microsoft.com/office/drawing/2014/main" val="1452022396"/>
                    </a:ext>
                  </a:extLst>
                </a:gridCol>
                <a:gridCol w="1625602">
                  <a:extLst>
                    <a:ext uri="{9D8B030D-6E8A-4147-A177-3AD203B41FA5}">
                      <a16:colId xmlns:a16="http://schemas.microsoft.com/office/drawing/2014/main" val="461371770"/>
                    </a:ext>
                  </a:extLst>
                </a:gridCol>
              </a:tblGrid>
              <a:tr h="527585">
                <a:tc rowSpan="3">
                  <a:txBody>
                    <a:bodyPr/>
                    <a:lstStyle/>
                    <a:p>
                      <a:pPr algn="ctr" fontAlgn="ctr"/>
                      <a:r>
                        <a:rPr lang="tr-TR" sz="1800" b="1" i="0" u="none" strike="noStrike" dirty="0">
                          <a:solidFill>
                            <a:srgbClr val="000000"/>
                          </a:solidFill>
                          <a:effectLst/>
                          <a:latin typeface="Calibri" panose="020F0502020204030204" pitchFamily="34" charset="0"/>
                        </a:rPr>
                        <a:t>Konu Adı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3">
                  <a:txBody>
                    <a:bodyPr/>
                    <a:lstStyle/>
                    <a:p>
                      <a:pPr algn="ctr" fontAlgn="ctr"/>
                      <a:r>
                        <a:rPr lang="tr-TR" sz="1800" b="1" i="0" u="none" strike="noStrike" dirty="0">
                          <a:solidFill>
                            <a:srgbClr val="000000"/>
                          </a:solidFill>
                          <a:effectLst/>
                          <a:latin typeface="Calibri" panose="020F0502020204030204" pitchFamily="34" charset="0"/>
                        </a:rPr>
                        <a:t>Konu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Kodu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3">
                  <a:txBody>
                    <a:bodyPr/>
                    <a:lstStyle/>
                    <a:p>
                      <a:pPr algn="ctr" fontAlgn="ctr"/>
                      <a:r>
                        <a:rPr lang="tr-TR" sz="1800" b="1" i="0" u="none" strike="noStrike" dirty="0">
                          <a:solidFill>
                            <a:srgbClr val="000000"/>
                          </a:solidFill>
                          <a:effectLst/>
                          <a:latin typeface="Calibri" panose="020F0502020204030204" pitchFamily="34" charset="0"/>
                        </a:rPr>
                        <a:t>Alt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Konu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Kodu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3">
                  <a:txBody>
                    <a:bodyPr/>
                    <a:lstStyle/>
                    <a:p>
                      <a:pPr algn="ctr" fontAlgn="ctr"/>
                      <a:r>
                        <a:rPr lang="tr-TR" sz="1800" b="1" i="0" u="none" strike="noStrike" dirty="0">
                          <a:solidFill>
                            <a:srgbClr val="000000"/>
                          </a:solidFill>
                          <a:effectLst/>
                          <a:latin typeface="Calibri" panose="020F0502020204030204" pitchFamily="34" charset="0"/>
                        </a:rPr>
                        <a:t>Alt Konu </a:t>
                      </a:r>
                      <a:r>
                        <a:rPr lang="tr-TR" sz="1800" b="1" i="0" u="none" strike="noStrike" dirty="0" smtClean="0">
                          <a:solidFill>
                            <a:srgbClr val="000000"/>
                          </a:solidFill>
                          <a:effectLst/>
                          <a:latin typeface="Calibri" panose="020F0502020204030204" pitchFamily="34" charset="0"/>
                        </a:rPr>
                        <a:t>Adı</a:t>
                      </a:r>
                      <a:endParaRPr lang="tr-T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4">
                  <a:txBody>
                    <a:bodyPr/>
                    <a:lstStyle/>
                    <a:p>
                      <a:pPr algn="ctr" fontAlgn="ctr"/>
                      <a:r>
                        <a:rPr lang="tr-TR" sz="1800" b="1" i="0" u="none" strike="noStrike" dirty="0">
                          <a:solidFill>
                            <a:srgbClr val="000000"/>
                          </a:solidFill>
                          <a:effectLst/>
                          <a:latin typeface="Calibri" panose="020F0502020204030204" pitchFamily="34" charset="0"/>
                        </a:rPr>
                        <a:t>Yatırım niteliği, Hibeye esas proje tutarı üst limiti, Başvuru kabulü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06728954"/>
                  </a:ext>
                </a:extLst>
              </a:tr>
              <a:tr h="156474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800" b="1" i="0" u="none" strike="noStrike" dirty="0">
                          <a:solidFill>
                            <a:srgbClr val="000000"/>
                          </a:solidFill>
                          <a:effectLst/>
                          <a:latin typeface="Calibri" panose="020F0502020204030204" pitchFamily="34" charset="0"/>
                        </a:rPr>
                        <a:t>Yeni Tesis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Kısmen Yapılmış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Yatırımların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Tamamlanması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Kapasite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Artırımı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Teknoloji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Yenileme ve/veya </a:t>
                      </a:r>
                      <a:br>
                        <a:rPr lang="tr-TR" sz="1800" b="1" i="0" u="none" strike="noStrike" dirty="0">
                          <a:solidFill>
                            <a:srgbClr val="000000"/>
                          </a:solidFill>
                          <a:effectLst/>
                          <a:latin typeface="Calibri" panose="020F0502020204030204" pitchFamily="34" charset="0"/>
                        </a:rPr>
                      </a:br>
                      <a:r>
                        <a:rPr lang="tr-TR" sz="1800" b="1" i="0" u="none" strike="noStrike" dirty="0">
                          <a:solidFill>
                            <a:srgbClr val="000000"/>
                          </a:solidFill>
                          <a:effectLst/>
                          <a:latin typeface="Calibri" panose="020F0502020204030204" pitchFamily="34" charset="0"/>
                        </a:rPr>
                        <a:t>Modernizasyon </a:t>
                      </a:r>
                      <a:br>
                        <a:rPr lang="tr-TR" sz="1800" b="1" i="0" u="none" strike="noStrike" dirty="0">
                          <a:solidFill>
                            <a:srgbClr val="000000"/>
                          </a:solidFill>
                          <a:effectLst/>
                          <a:latin typeface="Calibri" panose="020F0502020204030204" pitchFamily="34" charset="0"/>
                        </a:rPr>
                      </a:br>
                      <a:endParaRPr lang="tr-T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15211419"/>
                  </a:ext>
                </a:extLst>
              </a:tr>
              <a:tr h="37026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800" b="1" i="0" u="none" strike="noStrike" dirty="0">
                          <a:solidFill>
                            <a:srgbClr val="000000"/>
                          </a:solidFill>
                          <a:effectLst/>
                          <a:latin typeface="Calibri" panose="020F0502020204030204" pitchFamily="34" charset="0"/>
                        </a:rPr>
                        <a:t>20.000.000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18.000.000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16.000.000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800" b="1" i="0" u="none" strike="noStrike" dirty="0">
                          <a:solidFill>
                            <a:srgbClr val="000000"/>
                          </a:solidFill>
                          <a:effectLst/>
                          <a:latin typeface="Calibri" panose="020F0502020204030204" pitchFamily="34" charset="0"/>
                        </a:rPr>
                        <a:t>16.000.000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34301501"/>
                  </a:ext>
                </a:extLst>
              </a:tr>
              <a:tr h="786875">
                <a:tc rowSpan="3">
                  <a:txBody>
                    <a:bodyPr/>
                    <a:lstStyle/>
                    <a:p>
                      <a:pPr algn="ctr" fontAlgn="ctr"/>
                      <a:r>
                        <a:rPr lang="tr-TR" sz="1800" b="0" i="0" u="none" strike="noStrike">
                          <a:solidFill>
                            <a:srgbClr val="000000"/>
                          </a:solidFill>
                          <a:effectLst/>
                          <a:latin typeface="Calibri" panose="020F0502020204030204" pitchFamily="34" charset="0"/>
                        </a:rPr>
                        <a:t>Su Ürünleri Yetiştiriciliğine Yönelik Yatırımlar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3">
                  <a:txBody>
                    <a:bodyPr/>
                    <a:lstStyle/>
                    <a:p>
                      <a:pPr algn="ctr" fontAlgn="ctr"/>
                      <a:r>
                        <a:rPr lang="tr-TR" sz="1800" b="0" i="0" u="none" strike="noStrike">
                          <a:solidFill>
                            <a:srgbClr val="000000"/>
                          </a:solidFill>
                          <a:effectLst/>
                          <a:latin typeface="Calibri" panose="020F0502020204030204" pitchFamily="34" charset="0"/>
                        </a:rPr>
                        <a:t>SÜİ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0" i="0" u="none" strike="noStrike">
                          <a:solidFill>
                            <a:srgbClr val="000000"/>
                          </a:solidFill>
                          <a:effectLst/>
                          <a:latin typeface="Calibri" panose="020F050202020403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0" i="0" u="none" strike="noStrike" dirty="0">
                          <a:solidFill>
                            <a:srgbClr val="000000"/>
                          </a:solidFill>
                          <a:effectLst/>
                          <a:latin typeface="Calibri" panose="020F0502020204030204" pitchFamily="34" charset="0"/>
                        </a:rPr>
                        <a:t>Denizlerde Yetiştiricilik</a:t>
                      </a:r>
                    </a:p>
                    <a:p>
                      <a:pPr algn="ctr" fontAlgn="ctr"/>
                      <a:r>
                        <a:rPr lang="tr-TR" sz="1800" b="0" i="0" u="none" strike="noStrike" dirty="0">
                          <a:solidFill>
                            <a:srgbClr val="000000"/>
                          </a:solidFill>
                          <a:effectLst/>
                          <a:latin typeface="Calibri" panose="020F0502020204030204" pitchFamily="34" charset="0"/>
                        </a:rPr>
                        <a:t> </a:t>
                      </a:r>
                    </a:p>
                    <a:p>
                      <a:pPr algn="ctr" fontAlgn="ctr"/>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dirty="0">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781823968"/>
                  </a:ext>
                </a:extLst>
              </a:tr>
              <a:tr h="786875">
                <a:tc vMerge="1">
                  <a:txBody>
                    <a:bodyPr/>
                    <a:lstStyle/>
                    <a:p>
                      <a:endParaRPr lang="tr-TR"/>
                    </a:p>
                  </a:txBody>
                  <a:tcPr/>
                </a:tc>
                <a:tc vMerge="1">
                  <a:txBody>
                    <a:bodyPr/>
                    <a:lstStyle/>
                    <a:p>
                      <a:endParaRPr lang="tr-TR"/>
                    </a:p>
                  </a:txBody>
                  <a:tcPr/>
                </a:tc>
                <a:tc>
                  <a:txBody>
                    <a:bodyPr/>
                    <a:lstStyle/>
                    <a:p>
                      <a:pPr algn="ctr" fontAlgn="ctr"/>
                      <a:r>
                        <a:rPr lang="tr-TR" sz="18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0" i="0" u="none" strike="noStrike" dirty="0">
                          <a:solidFill>
                            <a:srgbClr val="000000"/>
                          </a:solidFill>
                          <a:effectLst/>
                          <a:latin typeface="Calibri" panose="020F0502020204030204" pitchFamily="34" charset="0"/>
                        </a:rPr>
                        <a:t>İç Sularda Yetiştiricilik</a:t>
                      </a:r>
                    </a:p>
                    <a:p>
                      <a:pPr algn="ctr" fontAlgn="ctr"/>
                      <a:r>
                        <a:rPr lang="tr-TR" sz="1800" b="0" i="0" u="none" strike="noStrike" dirty="0">
                          <a:solidFill>
                            <a:srgbClr val="000000"/>
                          </a:solidFill>
                          <a:effectLst/>
                          <a:latin typeface="Calibri" panose="020F0502020204030204" pitchFamily="34" charset="0"/>
                        </a:rPr>
                        <a:t> </a:t>
                      </a:r>
                    </a:p>
                    <a:p>
                      <a:pPr algn="ctr" fontAlgn="ctr"/>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dirty="0">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13792187"/>
                  </a:ext>
                </a:extLst>
              </a:tr>
              <a:tr h="786875">
                <a:tc vMerge="1">
                  <a:txBody>
                    <a:bodyPr/>
                    <a:lstStyle/>
                    <a:p>
                      <a:endParaRPr lang="tr-TR"/>
                    </a:p>
                  </a:txBody>
                  <a:tcPr/>
                </a:tc>
                <a:tc vMerge="1">
                  <a:txBody>
                    <a:bodyPr/>
                    <a:lstStyle/>
                    <a:p>
                      <a:endParaRPr lang="tr-TR"/>
                    </a:p>
                  </a:txBody>
                  <a:tcPr/>
                </a:tc>
                <a:tc>
                  <a:txBody>
                    <a:bodyPr/>
                    <a:lstStyle/>
                    <a:p>
                      <a:pPr algn="ctr" fontAlgn="ctr"/>
                      <a:r>
                        <a:rPr lang="tr-TR" sz="1800" b="0" i="0" u="none" strike="noStrike">
                          <a:solidFill>
                            <a:srgbClr val="000000"/>
                          </a:solidFill>
                          <a:effectLst/>
                          <a:latin typeface="Calibri" panose="020F050202020403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800" b="0" i="0" u="none" strike="noStrike" dirty="0">
                          <a:solidFill>
                            <a:srgbClr val="000000"/>
                          </a:solidFill>
                          <a:effectLst/>
                          <a:latin typeface="Calibri" panose="020F0502020204030204" pitchFamily="34" charset="0"/>
                        </a:rPr>
                        <a:t>TDİOSB Yetiştiricilik</a:t>
                      </a:r>
                    </a:p>
                    <a:p>
                      <a:pPr algn="ctr" fontAlgn="ctr"/>
                      <a:r>
                        <a:rPr lang="tr-TR" sz="1800" b="0" i="0" u="none" strike="noStrike" dirty="0">
                          <a:solidFill>
                            <a:srgbClr val="000000"/>
                          </a:solidFill>
                          <a:effectLst/>
                          <a:latin typeface="Calibri" panose="020F0502020204030204" pitchFamily="34" charset="0"/>
                        </a:rPr>
                        <a:t> </a:t>
                      </a:r>
                    </a:p>
                    <a:p>
                      <a:pPr algn="ctr" fontAlgn="ctr"/>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4000" b="0" i="0" u="none" strike="noStrike" dirty="0">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325312107"/>
                  </a:ext>
                </a:extLst>
              </a:tr>
            </a:tbl>
          </a:graphicData>
        </a:graphic>
      </p:graphicFrame>
    </p:spTree>
    <p:extLst>
      <p:ext uri="{BB962C8B-B14F-4D97-AF65-F5344CB8AC3E}">
        <p14:creationId xmlns:p14="http://schemas.microsoft.com/office/powerpoint/2010/main" val="752747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4273066640"/>
              </p:ext>
            </p:extLst>
          </p:nvPr>
        </p:nvGraphicFramePr>
        <p:xfrm>
          <a:off x="262467" y="1571545"/>
          <a:ext cx="11844869" cy="4994586"/>
        </p:xfrm>
        <a:graphic>
          <a:graphicData uri="http://schemas.openxmlformats.org/drawingml/2006/table">
            <a:tbl>
              <a:tblPr/>
              <a:tblGrid>
                <a:gridCol w="1174604">
                  <a:extLst>
                    <a:ext uri="{9D8B030D-6E8A-4147-A177-3AD203B41FA5}">
                      <a16:colId xmlns:a16="http://schemas.microsoft.com/office/drawing/2014/main" val="3629358112"/>
                    </a:ext>
                  </a:extLst>
                </a:gridCol>
                <a:gridCol w="569529">
                  <a:extLst>
                    <a:ext uri="{9D8B030D-6E8A-4147-A177-3AD203B41FA5}">
                      <a16:colId xmlns:a16="http://schemas.microsoft.com/office/drawing/2014/main" val="3255301681"/>
                    </a:ext>
                  </a:extLst>
                </a:gridCol>
                <a:gridCol w="605075">
                  <a:extLst>
                    <a:ext uri="{9D8B030D-6E8A-4147-A177-3AD203B41FA5}">
                      <a16:colId xmlns:a16="http://schemas.microsoft.com/office/drawing/2014/main" val="2772602445"/>
                    </a:ext>
                  </a:extLst>
                </a:gridCol>
                <a:gridCol w="3907742">
                  <a:extLst>
                    <a:ext uri="{9D8B030D-6E8A-4147-A177-3AD203B41FA5}">
                      <a16:colId xmlns:a16="http://schemas.microsoft.com/office/drawing/2014/main" val="520719558"/>
                    </a:ext>
                  </a:extLst>
                </a:gridCol>
                <a:gridCol w="1398880">
                  <a:extLst>
                    <a:ext uri="{9D8B030D-6E8A-4147-A177-3AD203B41FA5}">
                      <a16:colId xmlns:a16="http://schemas.microsoft.com/office/drawing/2014/main" val="761648697"/>
                    </a:ext>
                  </a:extLst>
                </a:gridCol>
                <a:gridCol w="1398880">
                  <a:extLst>
                    <a:ext uri="{9D8B030D-6E8A-4147-A177-3AD203B41FA5}">
                      <a16:colId xmlns:a16="http://schemas.microsoft.com/office/drawing/2014/main" val="3493305291"/>
                    </a:ext>
                  </a:extLst>
                </a:gridCol>
                <a:gridCol w="1398880">
                  <a:extLst>
                    <a:ext uri="{9D8B030D-6E8A-4147-A177-3AD203B41FA5}">
                      <a16:colId xmlns:a16="http://schemas.microsoft.com/office/drawing/2014/main" val="1253045445"/>
                    </a:ext>
                  </a:extLst>
                </a:gridCol>
                <a:gridCol w="1391279">
                  <a:extLst>
                    <a:ext uri="{9D8B030D-6E8A-4147-A177-3AD203B41FA5}">
                      <a16:colId xmlns:a16="http://schemas.microsoft.com/office/drawing/2014/main" val="3052762852"/>
                    </a:ext>
                  </a:extLst>
                </a:gridCol>
              </a:tblGrid>
              <a:tr h="463497">
                <a:tc rowSpan="3">
                  <a:txBody>
                    <a:bodyPr/>
                    <a:lstStyle/>
                    <a:p>
                      <a:pPr algn="ctr" fontAlgn="ctr"/>
                      <a:r>
                        <a:rPr lang="tr-TR" sz="1600" b="1" i="0" u="none" strike="noStrike" dirty="0">
                          <a:solidFill>
                            <a:srgbClr val="000000"/>
                          </a:solidFill>
                          <a:effectLst/>
                          <a:latin typeface="Calibri" panose="020F0502020204030204" pitchFamily="34" charset="0"/>
                        </a:rPr>
                        <a:t>Konu Adı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3">
                  <a:txBody>
                    <a:bodyPr/>
                    <a:lstStyle/>
                    <a:p>
                      <a:pPr algn="ctr" fontAlgn="ctr"/>
                      <a:r>
                        <a:rPr lang="tr-TR" sz="1600" b="1" i="0" u="none" strike="noStrike" dirty="0">
                          <a:solidFill>
                            <a:srgbClr val="000000"/>
                          </a:solidFill>
                          <a:effectLst/>
                          <a:latin typeface="Calibri" panose="020F0502020204030204" pitchFamily="34" charset="0"/>
                        </a:rPr>
                        <a:t>Konu </a:t>
                      </a:r>
                      <a:br>
                        <a:rPr lang="tr-TR" sz="1600" b="1" i="0" u="none" strike="noStrike" dirty="0">
                          <a:solidFill>
                            <a:srgbClr val="000000"/>
                          </a:solidFill>
                          <a:effectLst/>
                          <a:latin typeface="Calibri" panose="020F0502020204030204" pitchFamily="34" charset="0"/>
                        </a:rPr>
                      </a:br>
                      <a:r>
                        <a:rPr lang="tr-TR" sz="1600" b="1" i="0" u="none" strike="noStrike" dirty="0">
                          <a:solidFill>
                            <a:srgbClr val="000000"/>
                          </a:solidFill>
                          <a:effectLst/>
                          <a:latin typeface="Calibri" panose="020F0502020204030204" pitchFamily="34" charset="0"/>
                        </a:rPr>
                        <a:t>Kodu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3">
                  <a:txBody>
                    <a:bodyPr/>
                    <a:lstStyle/>
                    <a:p>
                      <a:pPr algn="ctr" fontAlgn="ctr"/>
                      <a:r>
                        <a:rPr lang="tr-TR" sz="1600" b="1" i="0" u="none" strike="noStrike" dirty="0">
                          <a:solidFill>
                            <a:srgbClr val="000000"/>
                          </a:solidFill>
                          <a:effectLst/>
                          <a:latin typeface="Calibri" panose="020F0502020204030204" pitchFamily="34" charset="0"/>
                        </a:rPr>
                        <a:t>Alt </a:t>
                      </a:r>
                      <a:br>
                        <a:rPr lang="tr-TR" sz="1600" b="1" i="0" u="none" strike="noStrike" dirty="0">
                          <a:solidFill>
                            <a:srgbClr val="000000"/>
                          </a:solidFill>
                          <a:effectLst/>
                          <a:latin typeface="Calibri" panose="020F0502020204030204" pitchFamily="34" charset="0"/>
                        </a:rPr>
                      </a:br>
                      <a:r>
                        <a:rPr lang="tr-TR" sz="1600" b="1" i="0" u="none" strike="noStrike" dirty="0">
                          <a:solidFill>
                            <a:srgbClr val="000000"/>
                          </a:solidFill>
                          <a:effectLst/>
                          <a:latin typeface="Calibri" panose="020F0502020204030204" pitchFamily="34" charset="0"/>
                        </a:rPr>
                        <a:t>Konu </a:t>
                      </a:r>
                      <a:br>
                        <a:rPr lang="tr-TR" sz="1600" b="1" i="0" u="none" strike="noStrike" dirty="0">
                          <a:solidFill>
                            <a:srgbClr val="000000"/>
                          </a:solidFill>
                          <a:effectLst/>
                          <a:latin typeface="Calibri" panose="020F0502020204030204" pitchFamily="34" charset="0"/>
                        </a:rPr>
                      </a:br>
                      <a:r>
                        <a:rPr lang="tr-TR" sz="1600" b="1" i="0" u="none" strike="noStrike" dirty="0">
                          <a:solidFill>
                            <a:srgbClr val="000000"/>
                          </a:solidFill>
                          <a:effectLst/>
                          <a:latin typeface="Calibri" panose="020F0502020204030204" pitchFamily="34" charset="0"/>
                        </a:rPr>
                        <a:t>Kodu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3">
                  <a:txBody>
                    <a:bodyPr/>
                    <a:lstStyle/>
                    <a:p>
                      <a:pPr algn="ctr" fontAlgn="ctr"/>
                      <a:r>
                        <a:rPr lang="tr-TR" sz="1600" b="1" i="0" u="none" strike="noStrike" dirty="0">
                          <a:solidFill>
                            <a:srgbClr val="000000"/>
                          </a:solidFill>
                          <a:effectLst/>
                          <a:latin typeface="Calibri" panose="020F0502020204030204" pitchFamily="34" charset="0"/>
                        </a:rPr>
                        <a:t>Alt Konu </a:t>
                      </a:r>
                      <a:r>
                        <a:rPr lang="tr-TR" sz="1600" b="1" i="0" u="none" strike="noStrike" dirty="0" smtClean="0">
                          <a:solidFill>
                            <a:srgbClr val="000000"/>
                          </a:solidFill>
                          <a:effectLst/>
                          <a:latin typeface="Calibri" panose="020F0502020204030204" pitchFamily="34" charset="0"/>
                        </a:rPr>
                        <a:t>Adı</a:t>
                      </a:r>
                      <a:endParaRPr lang="tr-TR"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4">
                  <a:txBody>
                    <a:bodyPr/>
                    <a:lstStyle/>
                    <a:p>
                      <a:pPr algn="ctr" fontAlgn="ctr"/>
                      <a:r>
                        <a:rPr lang="tr-TR" sz="1600" b="1" i="0" u="none" strike="noStrike" dirty="0">
                          <a:solidFill>
                            <a:srgbClr val="000000"/>
                          </a:solidFill>
                          <a:effectLst/>
                          <a:latin typeface="Calibri" panose="020F0502020204030204" pitchFamily="34" charset="0"/>
                        </a:rPr>
                        <a:t>Yatırım niteliği, Hibeye esas proje tutarı üst limiti, Başvuru kabulü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57632303"/>
                  </a:ext>
                </a:extLst>
              </a:tr>
              <a:tr h="1853982">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600" b="1" i="0" u="none" strike="noStrike" dirty="0">
                          <a:solidFill>
                            <a:srgbClr val="000000"/>
                          </a:solidFill>
                          <a:effectLst/>
                          <a:latin typeface="Calibri" panose="020F0502020204030204" pitchFamily="34" charset="0"/>
                        </a:rPr>
                        <a:t>Yeni Tesis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dirty="0">
                          <a:solidFill>
                            <a:srgbClr val="000000"/>
                          </a:solidFill>
                          <a:effectLst/>
                          <a:latin typeface="Calibri" panose="020F0502020204030204" pitchFamily="34" charset="0"/>
                        </a:rPr>
                        <a:t>Kısmen Yapılmış </a:t>
                      </a:r>
                      <a:br>
                        <a:rPr lang="tr-TR" sz="1600" b="1" i="0" u="none" strike="noStrike" dirty="0">
                          <a:solidFill>
                            <a:srgbClr val="000000"/>
                          </a:solidFill>
                          <a:effectLst/>
                          <a:latin typeface="Calibri" panose="020F0502020204030204" pitchFamily="34" charset="0"/>
                        </a:rPr>
                      </a:br>
                      <a:r>
                        <a:rPr lang="tr-TR" sz="1600" b="1" i="0" u="none" strike="noStrike" dirty="0">
                          <a:solidFill>
                            <a:srgbClr val="000000"/>
                          </a:solidFill>
                          <a:effectLst/>
                          <a:latin typeface="Calibri" panose="020F0502020204030204" pitchFamily="34" charset="0"/>
                        </a:rPr>
                        <a:t>Yatırımların </a:t>
                      </a:r>
                      <a:br>
                        <a:rPr lang="tr-TR" sz="1600" b="1" i="0" u="none" strike="noStrike" dirty="0">
                          <a:solidFill>
                            <a:srgbClr val="000000"/>
                          </a:solidFill>
                          <a:effectLst/>
                          <a:latin typeface="Calibri" panose="020F0502020204030204" pitchFamily="34" charset="0"/>
                        </a:rPr>
                      </a:br>
                      <a:r>
                        <a:rPr lang="tr-TR" sz="1600" b="1" i="0" u="none" strike="noStrike" dirty="0">
                          <a:solidFill>
                            <a:srgbClr val="000000"/>
                          </a:solidFill>
                          <a:effectLst/>
                          <a:latin typeface="Calibri" panose="020F0502020204030204" pitchFamily="34" charset="0"/>
                        </a:rPr>
                        <a:t>Tamamlanması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dirty="0">
                          <a:solidFill>
                            <a:srgbClr val="000000"/>
                          </a:solidFill>
                          <a:effectLst/>
                          <a:latin typeface="Calibri" panose="020F0502020204030204" pitchFamily="34" charset="0"/>
                        </a:rPr>
                        <a:t>Kapasite </a:t>
                      </a:r>
                      <a:br>
                        <a:rPr lang="tr-TR" sz="1600" b="1" i="0" u="none" strike="noStrike" dirty="0">
                          <a:solidFill>
                            <a:srgbClr val="000000"/>
                          </a:solidFill>
                          <a:effectLst/>
                          <a:latin typeface="Calibri" panose="020F0502020204030204" pitchFamily="34" charset="0"/>
                        </a:rPr>
                      </a:br>
                      <a:r>
                        <a:rPr lang="tr-TR" sz="1600" b="1" i="0" u="none" strike="noStrike" dirty="0">
                          <a:solidFill>
                            <a:srgbClr val="000000"/>
                          </a:solidFill>
                          <a:effectLst/>
                          <a:latin typeface="Calibri" panose="020F0502020204030204" pitchFamily="34" charset="0"/>
                        </a:rPr>
                        <a:t>Artırımı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a:solidFill>
                            <a:srgbClr val="000000"/>
                          </a:solidFill>
                          <a:effectLst/>
                          <a:latin typeface="Calibri" panose="020F0502020204030204" pitchFamily="34" charset="0"/>
                        </a:rPr>
                        <a:t>Teknoloji </a:t>
                      </a:r>
                      <a:br>
                        <a:rPr lang="tr-TR" sz="1600" b="1" i="0" u="none" strike="noStrike">
                          <a:solidFill>
                            <a:srgbClr val="000000"/>
                          </a:solidFill>
                          <a:effectLst/>
                          <a:latin typeface="Calibri" panose="020F0502020204030204" pitchFamily="34" charset="0"/>
                        </a:rPr>
                      </a:br>
                      <a:r>
                        <a:rPr lang="tr-TR" sz="1600" b="1" i="0" u="none" strike="noStrike">
                          <a:solidFill>
                            <a:srgbClr val="000000"/>
                          </a:solidFill>
                          <a:effectLst/>
                          <a:latin typeface="Calibri" panose="020F0502020204030204" pitchFamily="34" charset="0"/>
                        </a:rPr>
                        <a:t>Yenileme ve/veya </a:t>
                      </a:r>
                      <a:br>
                        <a:rPr lang="tr-TR" sz="1600" b="1" i="0" u="none" strike="noStrike">
                          <a:solidFill>
                            <a:srgbClr val="000000"/>
                          </a:solidFill>
                          <a:effectLst/>
                          <a:latin typeface="Calibri" panose="020F0502020204030204" pitchFamily="34" charset="0"/>
                        </a:rPr>
                      </a:br>
                      <a:r>
                        <a:rPr lang="tr-TR" sz="1600" b="1" i="0" u="none" strike="noStrike">
                          <a:solidFill>
                            <a:srgbClr val="000000"/>
                          </a:solidFill>
                          <a:effectLst/>
                          <a:latin typeface="Calibri" panose="020F0502020204030204" pitchFamily="34" charset="0"/>
                        </a:rPr>
                        <a:t>Modernizasyon </a:t>
                      </a:r>
                      <a:br>
                        <a:rPr lang="tr-TR" sz="1600" b="1" i="0" u="none" strike="noStrike">
                          <a:solidFill>
                            <a:srgbClr val="000000"/>
                          </a:solidFill>
                          <a:effectLst/>
                          <a:latin typeface="Calibri" panose="020F0502020204030204" pitchFamily="34" charset="0"/>
                        </a:rPr>
                      </a:br>
                      <a:endParaRPr lang="tr-TR" sz="1600" b="1" i="0" u="none" strike="noStrike">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95398249"/>
                  </a:ext>
                </a:extLst>
              </a:tr>
              <a:tr h="46349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600" b="1" i="0" u="none" strike="noStrike" dirty="0">
                          <a:solidFill>
                            <a:srgbClr val="000000"/>
                          </a:solidFill>
                          <a:effectLst/>
                          <a:latin typeface="Calibri" panose="020F0502020204030204" pitchFamily="34" charset="0"/>
                        </a:rPr>
                        <a:t>20.000.000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dirty="0">
                          <a:solidFill>
                            <a:srgbClr val="000000"/>
                          </a:solidFill>
                          <a:effectLst/>
                          <a:latin typeface="Calibri" panose="020F0502020204030204" pitchFamily="34" charset="0"/>
                        </a:rPr>
                        <a:t>18.000.000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dirty="0">
                          <a:solidFill>
                            <a:srgbClr val="000000"/>
                          </a:solidFill>
                          <a:effectLst/>
                          <a:latin typeface="Calibri" panose="020F0502020204030204" pitchFamily="34" charset="0"/>
                        </a:rPr>
                        <a:t>16.000.000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tr-TR" sz="1600" b="1" i="0" u="none" strike="noStrike" dirty="0">
                          <a:solidFill>
                            <a:srgbClr val="000000"/>
                          </a:solidFill>
                          <a:effectLst/>
                          <a:latin typeface="Calibri" panose="020F0502020204030204" pitchFamily="34" charset="0"/>
                        </a:rPr>
                        <a:t>16.000.000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515385106"/>
                  </a:ext>
                </a:extLst>
              </a:tr>
              <a:tr h="973340">
                <a:tc rowSpan="2">
                  <a:txBody>
                    <a:bodyPr/>
                    <a:lstStyle/>
                    <a:p>
                      <a:pPr algn="ctr" fontAlgn="ctr"/>
                      <a:r>
                        <a:rPr lang="tr-TR" sz="1200" b="0" i="0" u="none" strike="noStrike" dirty="0">
                          <a:solidFill>
                            <a:srgbClr val="000000"/>
                          </a:solidFill>
                          <a:effectLst/>
                          <a:latin typeface="Calibri" panose="020F0502020204030204" pitchFamily="34" charset="0"/>
                        </a:rPr>
                        <a:t>Hayvansal ve Bitkisel Orijinli Gübre İşlenmesi, Paketlenmesi ve Depolanması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2">
                  <a:txBody>
                    <a:bodyPr/>
                    <a:lstStyle/>
                    <a:p>
                      <a:pPr algn="ctr" fontAlgn="ctr"/>
                      <a:r>
                        <a:rPr lang="tr-TR" sz="1600" b="0" i="0" u="none" strike="noStrike">
                          <a:solidFill>
                            <a:srgbClr val="000000"/>
                          </a:solidFill>
                          <a:effectLst/>
                          <a:latin typeface="Calibri" panose="020F0502020204030204" pitchFamily="34" charset="0"/>
                        </a:rPr>
                        <a:t>HOG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600" b="0" i="0" u="none" strike="noStrike">
                          <a:solidFill>
                            <a:srgbClr val="000000"/>
                          </a:solidFill>
                          <a:effectLst/>
                          <a:latin typeface="Calibri" panose="020F050202020403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endParaRPr lang="tr-TR" sz="1600" b="0" i="0" u="none" strike="noStrike" dirty="0" smtClean="0">
                        <a:solidFill>
                          <a:srgbClr val="000000"/>
                        </a:solidFill>
                        <a:effectLst/>
                        <a:latin typeface="Calibri" panose="020F0502020204030204" pitchFamily="34" charset="0"/>
                      </a:endParaRPr>
                    </a:p>
                    <a:p>
                      <a:pPr algn="ctr" fontAlgn="ctr"/>
                      <a:r>
                        <a:rPr lang="tr-TR" sz="1600" b="0" i="0" u="none" strike="noStrike" dirty="0" smtClean="0">
                          <a:solidFill>
                            <a:srgbClr val="000000"/>
                          </a:solidFill>
                          <a:effectLst/>
                          <a:latin typeface="Calibri" panose="020F0502020204030204" pitchFamily="34" charset="0"/>
                        </a:rPr>
                        <a:t>Hayvansal </a:t>
                      </a:r>
                      <a:r>
                        <a:rPr lang="tr-TR" sz="1600" b="0" i="0" u="none" strike="noStrike" dirty="0">
                          <a:solidFill>
                            <a:srgbClr val="000000"/>
                          </a:solidFill>
                          <a:effectLst/>
                          <a:latin typeface="Calibri" panose="020F0502020204030204" pitchFamily="34" charset="0"/>
                        </a:rPr>
                        <a:t>Orijinli Gübre</a:t>
                      </a:r>
                    </a:p>
                    <a:p>
                      <a:pPr algn="ctr" fontAlgn="ctr"/>
                      <a:r>
                        <a:rPr lang="tr-TR" sz="1600" b="0" i="0" u="none" strike="noStrike" dirty="0">
                          <a:solidFill>
                            <a:srgbClr val="000000"/>
                          </a:solidFill>
                          <a:effectLst/>
                          <a:latin typeface="Calibri" panose="020F0502020204030204" pitchFamily="34" charset="0"/>
                        </a:rPr>
                        <a:t> </a:t>
                      </a:r>
                    </a:p>
                    <a:p>
                      <a:pPr algn="ctr" fontAlgn="ctr"/>
                      <a:r>
                        <a:rPr lang="tr-TR"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76412515"/>
                  </a:ext>
                </a:extLst>
              </a:tr>
              <a:tr h="973340">
                <a:tc vMerge="1">
                  <a:txBody>
                    <a:bodyPr/>
                    <a:lstStyle/>
                    <a:p>
                      <a:endParaRPr lang="tr-TR"/>
                    </a:p>
                  </a:txBody>
                  <a:tcPr/>
                </a:tc>
                <a:tc vMerge="1">
                  <a:txBody>
                    <a:bodyPr/>
                    <a:lstStyle/>
                    <a:p>
                      <a:endParaRPr lang="tr-TR"/>
                    </a:p>
                  </a:txBody>
                  <a:tcPr/>
                </a:tc>
                <a:tc>
                  <a:txBody>
                    <a:bodyPr/>
                    <a:lstStyle/>
                    <a:p>
                      <a:pPr algn="ctr" fontAlgn="ctr"/>
                      <a:r>
                        <a:rPr lang="tr-TR" sz="16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endParaRPr lang="tr-TR" sz="1600" b="0" i="0" u="none" strike="noStrike" dirty="0" smtClean="0">
                        <a:solidFill>
                          <a:srgbClr val="000000"/>
                        </a:solidFill>
                        <a:effectLst/>
                        <a:latin typeface="Calibri" panose="020F0502020204030204" pitchFamily="34" charset="0"/>
                      </a:endParaRPr>
                    </a:p>
                    <a:p>
                      <a:pPr algn="ctr" fontAlgn="ctr"/>
                      <a:endParaRPr lang="tr-TR" sz="1600" b="0" i="0" u="none" strike="noStrike" dirty="0" smtClean="0">
                        <a:solidFill>
                          <a:srgbClr val="000000"/>
                        </a:solidFill>
                        <a:effectLst/>
                        <a:latin typeface="Calibri" panose="020F0502020204030204" pitchFamily="34" charset="0"/>
                      </a:endParaRPr>
                    </a:p>
                    <a:p>
                      <a:pPr algn="ctr" fontAlgn="ctr"/>
                      <a:r>
                        <a:rPr lang="tr-TR" sz="1600" b="0" i="0" u="none" strike="noStrike" dirty="0" smtClean="0">
                          <a:solidFill>
                            <a:srgbClr val="000000"/>
                          </a:solidFill>
                          <a:effectLst/>
                          <a:latin typeface="Calibri" panose="020F0502020204030204" pitchFamily="34" charset="0"/>
                        </a:rPr>
                        <a:t>Bitkisel </a:t>
                      </a:r>
                      <a:r>
                        <a:rPr lang="tr-TR" sz="1600" b="0" i="0" u="none" strike="noStrike" dirty="0">
                          <a:solidFill>
                            <a:srgbClr val="000000"/>
                          </a:solidFill>
                          <a:effectLst/>
                          <a:latin typeface="Calibri" panose="020F0502020204030204" pitchFamily="34" charset="0"/>
                        </a:rPr>
                        <a:t>Orijinli Gübre</a:t>
                      </a:r>
                    </a:p>
                    <a:p>
                      <a:pPr algn="ctr" fontAlgn="ctr"/>
                      <a:r>
                        <a:rPr lang="tr-TR" sz="1600" b="0" i="0" u="none" strike="noStrike" dirty="0">
                          <a:solidFill>
                            <a:srgbClr val="000000"/>
                          </a:solidFill>
                          <a:effectLst/>
                          <a:latin typeface="Calibri" panose="020F0502020204030204" pitchFamily="34" charset="0"/>
                        </a:rPr>
                        <a:t> </a:t>
                      </a:r>
                    </a:p>
                    <a:p>
                      <a:pPr algn="ctr" fontAlgn="ctr"/>
                      <a:r>
                        <a:rPr lang="tr-TR" sz="16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26511679"/>
                  </a:ext>
                </a:extLst>
              </a:tr>
            </a:tbl>
          </a:graphicData>
        </a:graphic>
      </p:graphicFrame>
    </p:spTree>
    <p:extLst>
      <p:ext uri="{BB962C8B-B14F-4D97-AF65-F5344CB8AC3E}">
        <p14:creationId xmlns:p14="http://schemas.microsoft.com/office/powerpoint/2010/main" val="1099064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nvPr>
        </p:nvGraphicFramePr>
        <p:xfrm>
          <a:off x="61405" y="1176867"/>
          <a:ext cx="12020528" cy="5123768"/>
        </p:xfrm>
        <a:graphic>
          <a:graphicData uri="http://schemas.openxmlformats.org/drawingml/2006/table">
            <a:tbl>
              <a:tblPr/>
              <a:tblGrid>
                <a:gridCol w="1403328">
                  <a:extLst>
                    <a:ext uri="{9D8B030D-6E8A-4147-A177-3AD203B41FA5}">
                      <a16:colId xmlns:a16="http://schemas.microsoft.com/office/drawing/2014/main" val="3600349009"/>
                    </a:ext>
                  </a:extLst>
                </a:gridCol>
                <a:gridCol w="518410">
                  <a:extLst>
                    <a:ext uri="{9D8B030D-6E8A-4147-A177-3AD203B41FA5}">
                      <a16:colId xmlns:a16="http://schemas.microsoft.com/office/drawing/2014/main" val="2212434221"/>
                    </a:ext>
                  </a:extLst>
                </a:gridCol>
                <a:gridCol w="835912">
                  <a:extLst>
                    <a:ext uri="{9D8B030D-6E8A-4147-A177-3AD203B41FA5}">
                      <a16:colId xmlns:a16="http://schemas.microsoft.com/office/drawing/2014/main" val="675236007"/>
                    </a:ext>
                  </a:extLst>
                </a:gridCol>
                <a:gridCol w="2325665">
                  <a:extLst>
                    <a:ext uri="{9D8B030D-6E8A-4147-A177-3AD203B41FA5}">
                      <a16:colId xmlns:a16="http://schemas.microsoft.com/office/drawing/2014/main" val="1914908631"/>
                    </a:ext>
                  </a:extLst>
                </a:gridCol>
                <a:gridCol w="2902599">
                  <a:extLst>
                    <a:ext uri="{9D8B030D-6E8A-4147-A177-3AD203B41FA5}">
                      <a16:colId xmlns:a16="http://schemas.microsoft.com/office/drawing/2014/main" val="2806188374"/>
                    </a:ext>
                  </a:extLst>
                </a:gridCol>
                <a:gridCol w="850324">
                  <a:extLst>
                    <a:ext uri="{9D8B030D-6E8A-4147-A177-3AD203B41FA5}">
                      <a16:colId xmlns:a16="http://schemas.microsoft.com/office/drawing/2014/main" val="3715431071"/>
                    </a:ext>
                  </a:extLst>
                </a:gridCol>
                <a:gridCol w="1470354">
                  <a:extLst>
                    <a:ext uri="{9D8B030D-6E8A-4147-A177-3AD203B41FA5}">
                      <a16:colId xmlns:a16="http://schemas.microsoft.com/office/drawing/2014/main" val="3377119074"/>
                    </a:ext>
                  </a:extLst>
                </a:gridCol>
                <a:gridCol w="752892">
                  <a:extLst>
                    <a:ext uri="{9D8B030D-6E8A-4147-A177-3AD203B41FA5}">
                      <a16:colId xmlns:a16="http://schemas.microsoft.com/office/drawing/2014/main" val="1190209256"/>
                    </a:ext>
                  </a:extLst>
                </a:gridCol>
                <a:gridCol w="961044">
                  <a:extLst>
                    <a:ext uri="{9D8B030D-6E8A-4147-A177-3AD203B41FA5}">
                      <a16:colId xmlns:a16="http://schemas.microsoft.com/office/drawing/2014/main" val="3394735150"/>
                    </a:ext>
                  </a:extLst>
                </a:gridCol>
              </a:tblGrid>
              <a:tr h="897466">
                <a:tc>
                  <a:txBody>
                    <a:bodyPr/>
                    <a:lstStyle/>
                    <a:p>
                      <a:pPr algn="ctr" fontAlgn="ctr"/>
                      <a:r>
                        <a:rPr lang="tr-TR" sz="1050" b="0" i="0" u="none" strike="noStrike" dirty="0">
                          <a:solidFill>
                            <a:srgbClr val="000000"/>
                          </a:solidFill>
                          <a:effectLst/>
                          <a:latin typeface="Calibri" panose="020F0502020204030204" pitchFamily="34" charset="0"/>
                        </a:rPr>
                        <a:t>PROJE KONUSU</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050" b="0" i="0" u="none" strike="noStrike" dirty="0">
                          <a:solidFill>
                            <a:srgbClr val="000000"/>
                          </a:solidFill>
                          <a:effectLst/>
                          <a:latin typeface="Calibri" panose="020F0502020204030204" pitchFamily="34" charset="0"/>
                        </a:rPr>
                        <a:t>KONU</a:t>
                      </a:r>
                      <a:br>
                        <a:rPr lang="tr-TR" sz="1050" b="0" i="0" u="none" strike="noStrike" dirty="0">
                          <a:solidFill>
                            <a:srgbClr val="000000"/>
                          </a:solidFill>
                          <a:effectLst/>
                          <a:latin typeface="Calibri" panose="020F0502020204030204" pitchFamily="34" charset="0"/>
                        </a:rPr>
                      </a:br>
                      <a:r>
                        <a:rPr lang="tr-TR" sz="1050" b="0" i="0" u="none" strike="noStrike" dirty="0">
                          <a:solidFill>
                            <a:srgbClr val="000000"/>
                          </a:solidFill>
                          <a:effectLst/>
                          <a:latin typeface="Calibri" panose="020F0502020204030204" pitchFamily="34" charset="0"/>
                        </a:rPr>
                        <a:t>KODU</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050" b="0" i="0" u="none" strike="noStrike" dirty="0">
                          <a:solidFill>
                            <a:srgbClr val="000000"/>
                          </a:solidFill>
                          <a:effectLst/>
                          <a:latin typeface="Calibri" panose="020F0502020204030204" pitchFamily="34" charset="0"/>
                        </a:rPr>
                        <a:t>ALT</a:t>
                      </a:r>
                      <a:br>
                        <a:rPr lang="tr-TR" sz="1050" b="0" i="0" u="none" strike="noStrike" dirty="0">
                          <a:solidFill>
                            <a:srgbClr val="000000"/>
                          </a:solidFill>
                          <a:effectLst/>
                          <a:latin typeface="Calibri" panose="020F0502020204030204" pitchFamily="34" charset="0"/>
                        </a:rPr>
                      </a:br>
                      <a:r>
                        <a:rPr lang="tr-TR" sz="1050" b="0" i="0" u="none" strike="noStrike" dirty="0">
                          <a:solidFill>
                            <a:srgbClr val="000000"/>
                          </a:solidFill>
                          <a:effectLst/>
                          <a:latin typeface="Calibri" panose="020F0502020204030204" pitchFamily="34" charset="0"/>
                        </a:rPr>
                        <a:t>KONU</a:t>
                      </a:r>
                      <a:br>
                        <a:rPr lang="tr-TR" sz="1050" b="0" i="0" u="none" strike="noStrike" dirty="0">
                          <a:solidFill>
                            <a:srgbClr val="000000"/>
                          </a:solidFill>
                          <a:effectLst/>
                          <a:latin typeface="Calibri" panose="020F0502020204030204" pitchFamily="34" charset="0"/>
                        </a:rPr>
                      </a:br>
                      <a:r>
                        <a:rPr lang="tr-TR" sz="1050" b="0" i="0" u="none" strike="noStrike" dirty="0">
                          <a:solidFill>
                            <a:srgbClr val="000000"/>
                          </a:solidFill>
                          <a:effectLst/>
                          <a:latin typeface="Calibri" panose="020F0502020204030204" pitchFamily="34" charset="0"/>
                        </a:rPr>
                        <a:t>KODU</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050" b="0" i="0" u="none" strike="noStrike" dirty="0">
                          <a:solidFill>
                            <a:srgbClr val="000000"/>
                          </a:solidFill>
                          <a:effectLst/>
                          <a:latin typeface="Calibri" panose="020F0502020204030204" pitchFamily="34" charset="0"/>
                        </a:rPr>
                        <a:t>ALT KONU</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dirty="0" smtClean="0">
                          <a:solidFill>
                            <a:srgbClr val="000000"/>
                          </a:solidFill>
                          <a:effectLst/>
                          <a:latin typeface="Calibri" panose="020F0502020204030204" pitchFamily="34" charset="0"/>
                        </a:rPr>
                        <a:t>ALT KONU BÖLÜMLERİ</a:t>
                      </a:r>
                      <a:endParaRPr lang="tr-TR" sz="1600" b="0" i="0" u="none" strike="noStrike" dirty="0">
                        <a:solidFill>
                          <a:srgbClr val="000000"/>
                        </a:solidFill>
                        <a:effectLst/>
                        <a:latin typeface="Calibri" panose="020F0502020204030204" pitchFamily="34" charset="0"/>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YENİ</a:t>
                      </a:r>
                      <a:br>
                        <a:rPr lang="tr-TR" sz="1400" b="0" i="0" u="none" strike="noStrike" dirty="0" smtClean="0">
                          <a:solidFill>
                            <a:srgbClr val="000000"/>
                          </a:solidFill>
                          <a:effectLst/>
                          <a:latin typeface="Calibri" panose="020F0502020204030204" pitchFamily="34" charset="0"/>
                        </a:rPr>
                      </a:br>
                      <a:r>
                        <a:rPr lang="tr-TR" sz="1400" b="0" i="0" u="none" strike="noStrike" dirty="0" smtClean="0">
                          <a:solidFill>
                            <a:srgbClr val="000000"/>
                          </a:solidFill>
                          <a:effectLst/>
                          <a:latin typeface="Calibri" panose="020F0502020204030204" pitchFamily="34" charset="0"/>
                        </a:rPr>
                        <a:t>TESİS</a:t>
                      </a:r>
                      <a:endParaRPr lang="tr-TR" sz="1400" b="0" i="0" u="none" strike="noStrike" dirty="0">
                        <a:solidFill>
                          <a:srgbClr val="000000"/>
                        </a:solidFill>
                        <a:effectLst/>
                        <a:latin typeface="Calibri" panose="020F0502020204030204" pitchFamily="34" charset="0"/>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KISMEN </a:t>
                      </a:r>
                      <a:br>
                        <a:rPr lang="tr-TR" sz="1400" b="0" i="0" u="none" strike="noStrike" dirty="0" smtClean="0">
                          <a:solidFill>
                            <a:srgbClr val="000000"/>
                          </a:solidFill>
                          <a:effectLst/>
                          <a:latin typeface="Calibri" panose="020F0502020204030204" pitchFamily="34" charset="0"/>
                        </a:rPr>
                      </a:br>
                      <a:r>
                        <a:rPr lang="tr-TR" sz="1400" b="0" i="0" u="none" strike="noStrike" dirty="0" smtClean="0">
                          <a:solidFill>
                            <a:srgbClr val="000000"/>
                          </a:solidFill>
                          <a:effectLst/>
                          <a:latin typeface="Calibri" panose="020F0502020204030204" pitchFamily="34" charset="0"/>
                        </a:rPr>
                        <a:t>YAPILMIŞ</a:t>
                      </a:r>
                      <a:br>
                        <a:rPr lang="tr-TR" sz="1400" b="0" i="0" u="none" strike="noStrike" dirty="0" smtClean="0">
                          <a:solidFill>
                            <a:srgbClr val="000000"/>
                          </a:solidFill>
                          <a:effectLst/>
                          <a:latin typeface="Calibri" panose="020F0502020204030204" pitchFamily="34" charset="0"/>
                        </a:rPr>
                      </a:br>
                      <a:r>
                        <a:rPr lang="tr-TR" sz="1400" b="0" i="0" u="none" strike="noStrike" dirty="0" smtClean="0">
                          <a:solidFill>
                            <a:srgbClr val="000000"/>
                          </a:solidFill>
                          <a:effectLst/>
                          <a:latin typeface="Calibri" panose="020F0502020204030204" pitchFamily="34" charset="0"/>
                        </a:rPr>
                        <a:t>YATIRIMLAR</a:t>
                      </a:r>
                      <a:br>
                        <a:rPr lang="tr-TR" sz="1400" b="0" i="0" u="none" strike="noStrike" dirty="0" smtClean="0">
                          <a:solidFill>
                            <a:srgbClr val="000000"/>
                          </a:solidFill>
                          <a:effectLst/>
                          <a:latin typeface="Calibri" panose="020F0502020204030204" pitchFamily="34" charset="0"/>
                        </a:rPr>
                      </a:br>
                      <a:r>
                        <a:rPr lang="tr-TR" sz="1400" b="0" i="0" u="none" strike="noStrike" dirty="0" smtClean="0">
                          <a:solidFill>
                            <a:srgbClr val="000000"/>
                          </a:solidFill>
                          <a:effectLst/>
                          <a:latin typeface="Calibri" panose="020F0502020204030204" pitchFamily="34" charset="0"/>
                        </a:rPr>
                        <a:t>TAMAMLANMASI</a:t>
                      </a:r>
                      <a:endParaRPr lang="tr-TR" sz="1400" b="0" i="0" u="none" strike="noStrike" dirty="0">
                        <a:solidFill>
                          <a:srgbClr val="000000"/>
                        </a:solidFill>
                        <a:effectLst/>
                        <a:latin typeface="Calibri" panose="020F0502020204030204" pitchFamily="34" charset="0"/>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KAPASİTE</a:t>
                      </a:r>
                      <a:br>
                        <a:rPr lang="tr-TR" sz="1400" b="0" i="0" u="none" strike="noStrike" dirty="0" smtClean="0">
                          <a:solidFill>
                            <a:srgbClr val="000000"/>
                          </a:solidFill>
                          <a:effectLst/>
                          <a:latin typeface="Calibri" panose="020F0502020204030204" pitchFamily="34" charset="0"/>
                        </a:rPr>
                      </a:br>
                      <a:r>
                        <a:rPr lang="tr-TR" sz="1400" b="0" i="0" u="none" strike="noStrike" dirty="0" smtClean="0">
                          <a:solidFill>
                            <a:srgbClr val="000000"/>
                          </a:solidFill>
                          <a:effectLst/>
                          <a:latin typeface="Calibri" panose="020F0502020204030204" pitchFamily="34" charset="0"/>
                        </a:rPr>
                        <a:t>ARTIRIMI</a:t>
                      </a:r>
                      <a:endParaRPr lang="tr-TR" sz="1400" b="0" i="0" u="none" strike="noStrike" dirty="0">
                        <a:solidFill>
                          <a:srgbClr val="000000"/>
                        </a:solidFill>
                        <a:effectLst/>
                        <a:latin typeface="Calibri" panose="020F0502020204030204" pitchFamily="34" charset="0"/>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TEKNOLOJİ </a:t>
                      </a:r>
                      <a:br>
                        <a:rPr lang="tr-TR" sz="1400" b="0" i="0" u="none" strike="noStrike" dirty="0" smtClean="0">
                          <a:solidFill>
                            <a:srgbClr val="000000"/>
                          </a:solidFill>
                          <a:effectLst/>
                          <a:latin typeface="Calibri" panose="020F0502020204030204" pitchFamily="34" charset="0"/>
                        </a:rPr>
                      </a:br>
                      <a:r>
                        <a:rPr lang="tr-TR" sz="1400" b="0" i="0" u="none" strike="noStrike" dirty="0" smtClean="0">
                          <a:solidFill>
                            <a:srgbClr val="000000"/>
                          </a:solidFill>
                          <a:effectLst/>
                          <a:latin typeface="Calibri" panose="020F0502020204030204" pitchFamily="34" charset="0"/>
                        </a:rPr>
                        <a:t>YENİLEME</a:t>
                      </a:r>
                      <a:endParaRPr lang="tr-TR" sz="1400" b="0" i="0" u="none" strike="noStrike" dirty="0">
                        <a:solidFill>
                          <a:srgbClr val="000000"/>
                        </a:solidFill>
                        <a:effectLst/>
                        <a:latin typeface="Calibri" panose="020F0502020204030204" pitchFamily="34" charset="0"/>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051049417"/>
                  </a:ext>
                </a:extLst>
              </a:tr>
              <a:tr h="358215">
                <a:tc rowSpan="11">
                  <a:txBody>
                    <a:bodyPr/>
                    <a:lstStyle/>
                    <a:p>
                      <a:pPr algn="ctr" fontAlgn="ctr"/>
                      <a:r>
                        <a:rPr lang="tr-TR" sz="1400" b="0" i="0" u="none" strike="noStrike" dirty="0" smtClean="0">
                          <a:solidFill>
                            <a:srgbClr val="000000"/>
                          </a:solidFill>
                          <a:effectLst/>
                          <a:latin typeface="Calibri" panose="020F0502020204030204" pitchFamily="34" charset="0"/>
                        </a:rPr>
                        <a:t>AİLE İŞLETMECİLİĞİ FAALİYETLERİNİN GELİRTİLMESİNE YÖNELİK ALTYAPI YATIRIMLARI</a:t>
                      </a:r>
                      <a:endParaRPr lang="tr-TR" sz="1400" b="0" i="0" u="none" strike="noStrike" dirty="0">
                        <a:solidFill>
                          <a:srgbClr val="000000"/>
                        </a:solidFill>
                        <a:effectLst/>
                        <a:latin typeface="Calibri" panose="020F0502020204030204" pitchFamily="34" charset="0"/>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11">
                  <a:txBody>
                    <a:bodyPr/>
                    <a:lstStyle/>
                    <a:p>
                      <a:pPr algn="ctr" fontAlgn="ctr"/>
                      <a:r>
                        <a:rPr lang="tr-TR" sz="1400" b="0" i="0" u="none" strike="noStrike" dirty="0">
                          <a:solidFill>
                            <a:srgbClr val="000000"/>
                          </a:solidFill>
                          <a:effectLst/>
                          <a:latin typeface="Calibri" panose="020F0502020204030204" pitchFamily="34" charset="0"/>
                        </a:rPr>
                        <a:t>AİFG</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4">
                  <a:txBody>
                    <a:bodyPr/>
                    <a:lstStyle/>
                    <a:p>
                      <a:pPr algn="ctr" fontAlgn="ctr"/>
                      <a:r>
                        <a:rPr lang="tr-TR" sz="1400" b="0" i="0" u="none" strike="noStrike" dirty="0">
                          <a:solidFill>
                            <a:srgbClr val="000000"/>
                          </a:solidFill>
                          <a:effectLst/>
                          <a:latin typeface="Calibri" panose="020F0502020204030204" pitchFamily="34" charset="0"/>
                        </a:rPr>
                        <a:t>AİFG-A</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tr-TR" sz="1400" b="0" i="0" u="none" strike="noStrike" dirty="0">
                          <a:solidFill>
                            <a:srgbClr val="000000"/>
                          </a:solidFill>
                          <a:effectLst/>
                          <a:latin typeface="Calibri" panose="020F0502020204030204" pitchFamily="34" charset="0"/>
                        </a:rPr>
                        <a:t>Bitkisel ve Hayvansal </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Ürünlerin İşlenmesi </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Paketlenmesi ve Depolanması</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400" b="0" i="0" u="none" strike="noStrike" dirty="0">
                          <a:solidFill>
                            <a:srgbClr val="000000"/>
                          </a:solidFill>
                          <a:effectLst/>
                          <a:latin typeface="Calibri" panose="020F0502020204030204" pitchFamily="34" charset="0"/>
                        </a:rPr>
                        <a:t>Bitkisel Ürünlere Yönelik Yatırımlar</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06105166"/>
                  </a:ext>
                </a:extLst>
              </a:tr>
              <a:tr h="35821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Hayvansal Ürünlere Yönelik Yatırımlar </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57959333"/>
                  </a:ext>
                </a:extLst>
              </a:tr>
              <a:tr h="35821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Süt ve Süt Ürünlerine Yönelik Yatırımlar</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60737590"/>
                  </a:ext>
                </a:extLst>
              </a:tr>
              <a:tr h="35821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Süt Toplama Merkezleri</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68672575"/>
                  </a:ext>
                </a:extLst>
              </a:tr>
              <a:tr h="358215">
                <a:tc vMerge="1">
                  <a:txBody>
                    <a:bodyPr/>
                    <a:lstStyle/>
                    <a:p>
                      <a:endParaRPr lang="tr-TR"/>
                    </a:p>
                  </a:txBody>
                  <a:tcPr/>
                </a:tc>
                <a:tc vMerge="1">
                  <a:txBody>
                    <a:bodyPr/>
                    <a:lstStyle/>
                    <a:p>
                      <a:endParaRPr lang="tr-TR"/>
                    </a:p>
                  </a:txBody>
                  <a:tcPr/>
                </a:tc>
                <a:tc rowSpan="2">
                  <a:txBody>
                    <a:bodyPr/>
                    <a:lstStyle/>
                    <a:p>
                      <a:pPr algn="ctr" fontAlgn="ctr"/>
                      <a:r>
                        <a:rPr lang="tr-TR" sz="1400" b="0" i="0" u="none" strike="noStrike" dirty="0">
                          <a:solidFill>
                            <a:srgbClr val="000000"/>
                          </a:solidFill>
                          <a:effectLst/>
                          <a:latin typeface="Calibri" panose="020F0502020204030204" pitchFamily="34" charset="0"/>
                        </a:rPr>
                        <a:t>AİFG-B</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2">
                  <a:txBody>
                    <a:bodyPr/>
                    <a:lstStyle/>
                    <a:p>
                      <a:pPr algn="ctr" fontAlgn="ctr"/>
                      <a:r>
                        <a:rPr lang="tr-TR" sz="1400" b="0" i="0" u="none" strike="noStrike" dirty="0">
                          <a:solidFill>
                            <a:srgbClr val="000000"/>
                          </a:solidFill>
                          <a:effectLst/>
                          <a:latin typeface="Calibri" panose="020F0502020204030204" pitchFamily="34" charset="0"/>
                        </a:rPr>
                        <a:t>Tarımlar Ürünlerin Depolanması</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1400" b="0" i="0" u="none" strike="noStrike" dirty="0">
                          <a:solidFill>
                            <a:srgbClr val="000000"/>
                          </a:solidFill>
                          <a:effectLst/>
                          <a:latin typeface="Calibri" panose="020F0502020204030204" pitchFamily="34" charset="0"/>
                        </a:rPr>
                        <a:t>Çelik Silo</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2400" b="0" i="0" u="none" strike="noStrike" dirty="0">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2400" b="0" i="0" u="none" strike="noStrike">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2400" b="0" i="0" u="none" strike="noStrike">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171849661"/>
                  </a:ext>
                </a:extLst>
              </a:tr>
              <a:tr h="35821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Soğuk Hava Deposu</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2400" b="0" i="0" u="none" strike="noStrike" dirty="0">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2400" b="0" i="0" u="none" strike="noStrike" dirty="0">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46761228"/>
                  </a:ext>
                </a:extLst>
              </a:tr>
              <a:tr h="358215">
                <a:tc vMerge="1">
                  <a:txBody>
                    <a:bodyPr/>
                    <a:lstStyle/>
                    <a:p>
                      <a:endParaRPr lang="tr-TR"/>
                    </a:p>
                  </a:txBody>
                  <a:tcPr/>
                </a:tc>
                <a:tc vMerge="1">
                  <a:txBody>
                    <a:bodyPr/>
                    <a:lstStyle/>
                    <a:p>
                      <a:endParaRPr lang="tr-TR"/>
                    </a:p>
                  </a:txBody>
                  <a:tcPr/>
                </a:tc>
                <a:tc rowSpan="3">
                  <a:txBody>
                    <a:bodyPr/>
                    <a:lstStyle/>
                    <a:p>
                      <a:pPr algn="ctr" fontAlgn="ctr"/>
                      <a:r>
                        <a:rPr lang="tr-TR" sz="1400" b="0" i="0" u="none" strike="noStrike" dirty="0">
                          <a:solidFill>
                            <a:srgbClr val="000000"/>
                          </a:solidFill>
                          <a:effectLst/>
                          <a:latin typeface="Calibri" panose="020F0502020204030204" pitchFamily="34" charset="0"/>
                        </a:rPr>
                        <a:t>AİFG-C</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3">
                  <a:txBody>
                    <a:bodyPr/>
                    <a:lstStyle/>
                    <a:p>
                      <a:pPr algn="ctr" fontAlgn="ctr"/>
                      <a:r>
                        <a:rPr lang="tr-TR" sz="1400" b="0" i="0" u="none" strike="noStrike" dirty="0">
                          <a:solidFill>
                            <a:srgbClr val="000000"/>
                          </a:solidFill>
                          <a:effectLst/>
                          <a:latin typeface="Calibri" panose="020F0502020204030204" pitchFamily="34" charset="0"/>
                        </a:rPr>
                        <a:t>Tarımsal Üretime Yönelik Sabit </a:t>
                      </a:r>
                      <a:r>
                        <a:rPr lang="tr-TR" sz="1400" b="0" i="0" u="none" strike="noStrike" dirty="0" err="1">
                          <a:solidFill>
                            <a:srgbClr val="000000"/>
                          </a:solidFill>
                          <a:effectLst/>
                          <a:latin typeface="Calibri" panose="020F0502020204030204" pitchFamily="34" charset="0"/>
                        </a:rPr>
                        <a:t>Yatırmlar</a:t>
                      </a:r>
                      <a:endParaRPr lang="tr-TR" sz="1400" b="0" i="0" u="none" strike="noStrike" dirty="0">
                        <a:solidFill>
                          <a:srgbClr val="000000"/>
                        </a:solidFill>
                        <a:effectLst/>
                        <a:latin typeface="Calibri" panose="020F0502020204030204" pitchFamily="34" charset="0"/>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1400" b="0" i="0" u="none" strike="noStrike" dirty="0">
                          <a:solidFill>
                            <a:srgbClr val="000000"/>
                          </a:solidFill>
                          <a:effectLst/>
                          <a:latin typeface="Calibri" panose="020F0502020204030204" pitchFamily="34" charset="0"/>
                        </a:rPr>
                        <a:t>Ahır ve Ağıl Yatırımları</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94636761"/>
                  </a:ext>
                </a:extLst>
              </a:tr>
              <a:tr h="35821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Kapalı Ortamda Bitkisel Üretim</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dirty="0">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dirty="0">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64012098"/>
                  </a:ext>
                </a:extLst>
              </a:tr>
              <a:tr h="44175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Yağmur Hasadı İçin </a:t>
                      </a:r>
                      <a:r>
                        <a:rPr lang="tr-TR" sz="1400" b="0" i="0" u="none" strike="noStrike" dirty="0" err="1">
                          <a:solidFill>
                            <a:srgbClr val="000000"/>
                          </a:solidFill>
                          <a:effectLst/>
                          <a:latin typeface="Calibri" panose="020F0502020204030204" pitchFamily="34" charset="0"/>
                        </a:rPr>
                        <a:t>Jeomembran</a:t>
                      </a:r>
                      <a:r>
                        <a:rPr lang="tr-TR" sz="1400" b="0" i="0" u="none" strike="noStrike" dirty="0">
                          <a:solidFill>
                            <a:srgbClr val="000000"/>
                          </a:solidFill>
                          <a:effectLst/>
                          <a:latin typeface="Calibri" panose="020F0502020204030204" pitchFamily="34" charset="0"/>
                        </a:rPr>
                        <a:t> Gölet Yapımına Yönelik Yatırımlar</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dirty="0">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dirty="0">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2400" b="0" i="0" u="none" strike="noStrike" dirty="0">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89938316"/>
                  </a:ext>
                </a:extLst>
              </a:tr>
              <a:tr h="358215">
                <a:tc vMerge="1">
                  <a:txBody>
                    <a:bodyPr/>
                    <a:lstStyle/>
                    <a:p>
                      <a:endParaRPr lang="tr-TR"/>
                    </a:p>
                  </a:txBody>
                  <a:tcPr/>
                </a:tc>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AİFG-Ç</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1400" b="0" i="0" u="none" strike="noStrike" dirty="0">
                          <a:solidFill>
                            <a:srgbClr val="000000"/>
                          </a:solidFill>
                          <a:effectLst/>
                          <a:latin typeface="Calibri" panose="020F0502020204030204" pitchFamily="34" charset="0"/>
                        </a:rPr>
                        <a:t>Kültür Mantarı</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45265082"/>
                  </a:ext>
                </a:extLst>
              </a:tr>
              <a:tr h="440292">
                <a:tc vMerge="1">
                  <a:txBody>
                    <a:bodyPr/>
                    <a:lstStyle/>
                    <a:p>
                      <a:endParaRPr lang="tr-TR"/>
                    </a:p>
                  </a:txBody>
                  <a:tcPr/>
                </a:tc>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AİFG-D</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400" b="0" i="0" u="none" strike="noStrike" dirty="0">
                          <a:solidFill>
                            <a:srgbClr val="000000"/>
                          </a:solidFill>
                          <a:effectLst/>
                          <a:latin typeface="Calibri" panose="020F0502020204030204" pitchFamily="34" charset="0"/>
                        </a:rPr>
                        <a:t>Yenilenebilir Enerji </a:t>
                      </a:r>
                      <a:br>
                        <a:rPr lang="tr-TR" sz="1400" b="0" i="0" u="none" strike="noStrike" dirty="0">
                          <a:solidFill>
                            <a:srgbClr val="000000"/>
                          </a:solidFill>
                          <a:effectLst/>
                          <a:latin typeface="Calibri" panose="020F0502020204030204" pitchFamily="34" charset="0"/>
                        </a:rPr>
                      </a:br>
                      <a:endParaRPr lang="tr-TR" sz="1400" b="0" i="0" u="none" strike="noStrike" dirty="0">
                        <a:solidFill>
                          <a:srgbClr val="000000"/>
                        </a:solidFill>
                        <a:effectLst/>
                        <a:latin typeface="Calibri" panose="020F0502020204030204" pitchFamily="34" charset="0"/>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2400" b="0" i="0" u="none" strike="noStrike" dirty="0">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2400" b="0" i="0" u="none" strike="noStrike" dirty="0">
                          <a:solidFill>
                            <a:srgbClr val="C00000"/>
                          </a:solidFill>
                          <a:effectLst/>
                          <a:latin typeface="Calibri" panose="020F0502020204030204" pitchFamily="34" charset="0"/>
                        </a:rPr>
                        <a:t>X</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2400" b="0" i="0" u="none" strike="noStrike" dirty="0">
                          <a:solidFill>
                            <a:srgbClr val="70AD47"/>
                          </a:solidFill>
                          <a:effectLst/>
                          <a:latin typeface="Calibri" panose="020F0502020204030204" pitchFamily="34" charset="0"/>
                        </a:rPr>
                        <a: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42367501"/>
                  </a:ext>
                </a:extLst>
              </a:tr>
            </a:tbl>
          </a:graphicData>
        </a:graphic>
      </p:graphicFrame>
      <p:sp>
        <p:nvSpPr>
          <p:cNvPr id="4" name="Slayt Numarası Yer Tutucusu 3"/>
          <p:cNvSpPr>
            <a:spLocks noGrp="1"/>
          </p:cNvSpPr>
          <p:nvPr>
            <p:ph type="sldNum" sz="quarter" idx="12"/>
          </p:nvPr>
        </p:nvSpPr>
        <p:spPr/>
        <p:txBody>
          <a:bodyPr/>
          <a:lstStyle/>
          <a:p>
            <a:fld id="{7858AF1D-E6D7-4B64-9545-F66A72DEE560}" type="slidenum">
              <a:rPr lang="tr-TR" smtClean="0"/>
              <a:pPr/>
              <a:t>27</a:t>
            </a:fld>
            <a:r>
              <a:rPr lang="tr-TR"/>
              <a:t>/30</a:t>
            </a:r>
            <a:endParaRPr lang="tr-TR" dirty="0"/>
          </a:p>
        </p:txBody>
      </p:sp>
      <p:sp>
        <p:nvSpPr>
          <p:cNvPr id="2" name="Metin kutusu 1"/>
          <p:cNvSpPr txBox="1"/>
          <p:nvPr/>
        </p:nvSpPr>
        <p:spPr>
          <a:xfrm>
            <a:off x="3810000" y="4639733"/>
            <a:ext cx="184731" cy="369332"/>
          </a:xfrm>
          <a:prstGeom prst="rect">
            <a:avLst/>
          </a:prstGeom>
          <a:noFill/>
        </p:spPr>
        <p:txBody>
          <a:bodyPr wrap="none" rtlCol="0">
            <a:spAutoFit/>
          </a:bodyPr>
          <a:lstStyle/>
          <a:p>
            <a:endParaRPr lang="tr-TR" dirty="0"/>
          </a:p>
        </p:txBody>
      </p:sp>
      <p:sp>
        <p:nvSpPr>
          <p:cNvPr id="7" name="Metin kutusu 6"/>
          <p:cNvSpPr txBox="1"/>
          <p:nvPr/>
        </p:nvSpPr>
        <p:spPr>
          <a:xfrm rot="18975478">
            <a:off x="7575788" y="3772221"/>
            <a:ext cx="5250594" cy="707886"/>
          </a:xfrm>
          <a:prstGeom prst="rect">
            <a:avLst/>
          </a:prstGeom>
          <a:noFill/>
        </p:spPr>
        <p:txBody>
          <a:bodyPr wrap="square" rtlCol="0">
            <a:spAutoFit/>
          </a:bodyPr>
          <a:lstStyle/>
          <a:p>
            <a:r>
              <a:rPr lang="pt-BR" sz="2000" b="1" dirty="0">
                <a:solidFill>
                  <a:srgbClr val="000000"/>
                </a:solidFill>
                <a:latin typeface="Calibri" panose="020F0502020204030204" pitchFamily="34" charset="0"/>
              </a:rPr>
              <a:t>Hibeye Esas Proje Tutarı Üs Limiti : </a:t>
            </a:r>
            <a:r>
              <a:rPr lang="tr-TR" sz="2000" b="1" dirty="0">
                <a:solidFill>
                  <a:srgbClr val="000000"/>
                </a:solidFill>
                <a:latin typeface="Calibri" panose="020F0502020204030204" pitchFamily="34" charset="0"/>
              </a:rPr>
              <a:t>8</a:t>
            </a:r>
            <a:r>
              <a:rPr lang="pt-BR" sz="2000" b="1" dirty="0">
                <a:solidFill>
                  <a:srgbClr val="000000"/>
                </a:solidFill>
                <a:latin typeface="Calibri" panose="020F0502020204030204" pitchFamily="34" charset="0"/>
              </a:rPr>
              <a:t>.000.000 TL</a:t>
            </a:r>
          </a:p>
          <a:p>
            <a:endParaRPr lang="tr-TR" sz="2000" b="1" dirty="0"/>
          </a:p>
        </p:txBody>
      </p:sp>
    </p:spTree>
    <p:extLst>
      <p:ext uri="{BB962C8B-B14F-4D97-AF65-F5344CB8AC3E}">
        <p14:creationId xmlns:p14="http://schemas.microsoft.com/office/powerpoint/2010/main" val="3071470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28</a:t>
            </a:fld>
            <a:r>
              <a:rPr lang="tr-TR"/>
              <a:t>/30</a:t>
            </a:r>
            <a:endParaRPr lang="tr-TR" dirty="0"/>
          </a:p>
        </p:txBody>
      </p:sp>
      <p:graphicFrame>
        <p:nvGraphicFramePr>
          <p:cNvPr id="9" name="İçerik Yer Tutucusu 8"/>
          <p:cNvGraphicFramePr>
            <a:graphicFrameLocks noGrp="1"/>
          </p:cNvGraphicFramePr>
          <p:nvPr>
            <p:ph idx="1"/>
            <p:extLst/>
          </p:nvPr>
        </p:nvGraphicFramePr>
        <p:xfrm>
          <a:off x="296334" y="1262449"/>
          <a:ext cx="10811935" cy="5153626"/>
        </p:xfrm>
        <a:graphic>
          <a:graphicData uri="http://schemas.openxmlformats.org/drawingml/2006/table">
            <a:tbl>
              <a:tblPr/>
              <a:tblGrid>
                <a:gridCol w="3073400">
                  <a:extLst>
                    <a:ext uri="{9D8B030D-6E8A-4147-A177-3AD203B41FA5}">
                      <a16:colId xmlns:a16="http://schemas.microsoft.com/office/drawing/2014/main" val="2373293851"/>
                    </a:ext>
                  </a:extLst>
                </a:gridCol>
                <a:gridCol w="516467">
                  <a:extLst>
                    <a:ext uri="{9D8B030D-6E8A-4147-A177-3AD203B41FA5}">
                      <a16:colId xmlns:a16="http://schemas.microsoft.com/office/drawing/2014/main" val="1878228613"/>
                    </a:ext>
                  </a:extLst>
                </a:gridCol>
                <a:gridCol w="804333">
                  <a:extLst>
                    <a:ext uri="{9D8B030D-6E8A-4147-A177-3AD203B41FA5}">
                      <a16:colId xmlns:a16="http://schemas.microsoft.com/office/drawing/2014/main" val="206218047"/>
                    </a:ext>
                  </a:extLst>
                </a:gridCol>
                <a:gridCol w="584200">
                  <a:extLst>
                    <a:ext uri="{9D8B030D-6E8A-4147-A177-3AD203B41FA5}">
                      <a16:colId xmlns:a16="http://schemas.microsoft.com/office/drawing/2014/main" val="1395019836"/>
                    </a:ext>
                  </a:extLst>
                </a:gridCol>
                <a:gridCol w="541867">
                  <a:extLst>
                    <a:ext uri="{9D8B030D-6E8A-4147-A177-3AD203B41FA5}">
                      <a16:colId xmlns:a16="http://schemas.microsoft.com/office/drawing/2014/main" val="1552264315"/>
                    </a:ext>
                  </a:extLst>
                </a:gridCol>
                <a:gridCol w="996714">
                  <a:extLst>
                    <a:ext uri="{9D8B030D-6E8A-4147-A177-3AD203B41FA5}">
                      <a16:colId xmlns:a16="http://schemas.microsoft.com/office/drawing/2014/main" val="1744858062"/>
                    </a:ext>
                  </a:extLst>
                </a:gridCol>
                <a:gridCol w="1503306">
                  <a:extLst>
                    <a:ext uri="{9D8B030D-6E8A-4147-A177-3AD203B41FA5}">
                      <a16:colId xmlns:a16="http://schemas.microsoft.com/office/drawing/2014/main" val="1427191887"/>
                    </a:ext>
                  </a:extLst>
                </a:gridCol>
                <a:gridCol w="1391356">
                  <a:extLst>
                    <a:ext uri="{9D8B030D-6E8A-4147-A177-3AD203B41FA5}">
                      <a16:colId xmlns:a16="http://schemas.microsoft.com/office/drawing/2014/main" val="2702744885"/>
                    </a:ext>
                  </a:extLst>
                </a:gridCol>
                <a:gridCol w="1400292">
                  <a:extLst>
                    <a:ext uri="{9D8B030D-6E8A-4147-A177-3AD203B41FA5}">
                      <a16:colId xmlns:a16="http://schemas.microsoft.com/office/drawing/2014/main" val="957416538"/>
                    </a:ext>
                  </a:extLst>
                </a:gridCol>
              </a:tblGrid>
              <a:tr h="1150551">
                <a:tc>
                  <a:txBody>
                    <a:bodyPr/>
                    <a:lstStyle/>
                    <a:p>
                      <a:pPr algn="ctr" fontAlgn="ctr"/>
                      <a:r>
                        <a:rPr lang="tr-TR" sz="1400" b="0" i="0" u="none" strike="noStrike" dirty="0">
                          <a:solidFill>
                            <a:srgbClr val="000000"/>
                          </a:solidFill>
                          <a:effectLst/>
                          <a:latin typeface="Calibri" panose="020F0502020204030204" pitchFamily="34" charset="0"/>
                        </a:rPr>
                        <a:t>PROJE KONUSU</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Calibri" panose="020F0502020204030204" pitchFamily="34" charset="0"/>
                        </a:rPr>
                        <a:t>KONU</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KODU</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Calibri" panose="020F0502020204030204" pitchFamily="34" charset="0"/>
                        </a:rPr>
                        <a:t>ALT</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KONU</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KODU</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Calibri" panose="020F0502020204030204" pitchFamily="34" charset="0"/>
                        </a:rPr>
                        <a:t>ALT KONU</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Calibri" panose="020F0502020204030204" pitchFamily="34" charset="0"/>
                        </a:rPr>
                        <a:t>Alt Konu Adları</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Calibri" panose="020F0502020204030204" pitchFamily="34" charset="0"/>
                        </a:rPr>
                        <a:t>Yeni</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Tesis</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Calibri" panose="020F0502020204030204" pitchFamily="34" charset="0"/>
                        </a:rPr>
                        <a:t>Kısmen </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Yapılmış</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Yatırımlar</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Tamamlanması</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Calibri" panose="020F0502020204030204" pitchFamily="34" charset="0"/>
                        </a:rPr>
                        <a:t>Kapasite</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Artırımı</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Calibri" panose="020F0502020204030204" pitchFamily="34" charset="0"/>
                        </a:rPr>
                        <a:t>Teknoloji </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Yenileme</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672140112"/>
                  </a:ext>
                </a:extLst>
              </a:tr>
              <a:tr h="462005">
                <a:tc>
                  <a:txBody>
                    <a:bodyPr/>
                    <a:lstStyle/>
                    <a:p>
                      <a:pPr algn="ctr" fontAlgn="ctr"/>
                      <a:r>
                        <a:rPr lang="tr-TR" sz="1400" b="0" i="0" u="none" strike="noStrike">
                          <a:solidFill>
                            <a:srgbClr val="000000"/>
                          </a:solidFill>
                          <a:effectLst/>
                          <a:latin typeface="Calibri" panose="020F0502020204030204" pitchFamily="34" charset="0"/>
                        </a:rPr>
                        <a:t>Arıcılık ve Arı Ürünlerine Yönelik Yatırımlar</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400" b="0" i="0" u="none" strike="noStrike">
                          <a:solidFill>
                            <a:srgbClr val="000000"/>
                          </a:solidFill>
                          <a:effectLst/>
                          <a:latin typeface="Calibri" panose="020F0502020204030204" pitchFamily="34" charset="0"/>
                        </a:rPr>
                        <a:t>AÜİP</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3600" b="0" i="0" u="none" strike="noStrike">
                          <a:solidFill>
                            <a:srgbClr val="C00000"/>
                          </a:solidFill>
                          <a:effectLst/>
                          <a:latin typeface="Calibri" panose="020F0502020204030204" pitchFamily="34" charset="0"/>
                        </a:rPr>
                        <a:t>X</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69033949"/>
                  </a:ext>
                </a:extLst>
              </a:tr>
              <a:tr h="462005">
                <a:tc>
                  <a:txBody>
                    <a:bodyPr/>
                    <a:lstStyle/>
                    <a:p>
                      <a:pPr algn="ctr" fontAlgn="ctr"/>
                      <a:r>
                        <a:rPr lang="tr-TR" sz="1400" b="0" i="0" u="none" strike="noStrike">
                          <a:solidFill>
                            <a:srgbClr val="000000"/>
                          </a:solidFill>
                          <a:effectLst/>
                          <a:latin typeface="Calibri" panose="020F0502020204030204" pitchFamily="34" charset="0"/>
                        </a:rPr>
                        <a:t>Bilişim Sistemleri ve Eğitimi Yatırımları</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1400" b="0" i="0" u="none" strike="noStrike">
                          <a:solidFill>
                            <a:srgbClr val="000000"/>
                          </a:solidFill>
                          <a:effectLst/>
                          <a:latin typeface="Calibri" panose="020F0502020204030204" pitchFamily="34" charset="0"/>
                        </a:rPr>
                        <a:t>BSY</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3600" b="0" i="0" u="none" strike="noStrike">
                          <a:solidFill>
                            <a:srgbClr val="C00000"/>
                          </a:solidFill>
                          <a:effectLst/>
                          <a:latin typeface="Calibri" panose="020F0502020204030204" pitchFamily="34" charset="0"/>
                        </a:rPr>
                        <a:t>X</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3600" b="0" i="0" u="none" strike="noStrike">
                          <a:solidFill>
                            <a:srgbClr val="C00000"/>
                          </a:solidFill>
                          <a:effectLst/>
                          <a:latin typeface="Calibri" panose="020F0502020204030204" pitchFamily="34" charset="0"/>
                        </a:rPr>
                        <a:t>X</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3600" b="0" i="0" u="none" strike="noStrike">
                          <a:solidFill>
                            <a:srgbClr val="C00000"/>
                          </a:solidFill>
                          <a:effectLst/>
                          <a:latin typeface="Calibri" panose="020F0502020204030204" pitchFamily="34" charset="0"/>
                        </a:rPr>
                        <a:t>X</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55352620"/>
                  </a:ext>
                </a:extLst>
              </a:tr>
              <a:tr h="462005">
                <a:tc>
                  <a:txBody>
                    <a:bodyPr/>
                    <a:lstStyle/>
                    <a:p>
                      <a:pPr algn="ctr" fontAlgn="ctr"/>
                      <a:r>
                        <a:rPr lang="tr-TR" sz="1400" b="0" i="0" u="none" strike="noStrike">
                          <a:solidFill>
                            <a:srgbClr val="000000"/>
                          </a:solidFill>
                          <a:effectLst/>
                          <a:latin typeface="Calibri" panose="020F0502020204030204" pitchFamily="34" charset="0"/>
                        </a:rPr>
                        <a:t>El Sanatları ve Katma Değerlİ Ürünlere Yönelik Yatırımlar</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tr-TR" sz="1400" b="0" i="0" u="none" strike="noStrike">
                          <a:solidFill>
                            <a:srgbClr val="000000"/>
                          </a:solidFill>
                          <a:effectLst/>
                          <a:latin typeface="Calibri" panose="020F0502020204030204" pitchFamily="34" charset="0"/>
                        </a:rPr>
                        <a:t>ESKÜ</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tr-TR" sz="3600" b="0" i="0" u="none" strike="noStrike">
                          <a:solidFill>
                            <a:srgbClr val="C00000"/>
                          </a:solidFill>
                          <a:effectLst/>
                          <a:latin typeface="Calibri" panose="020F0502020204030204" pitchFamily="34" charset="0"/>
                        </a:rPr>
                        <a:t>X</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749482288"/>
                  </a:ext>
                </a:extLst>
              </a:tr>
              <a:tr h="462005">
                <a:tc>
                  <a:txBody>
                    <a:bodyPr/>
                    <a:lstStyle/>
                    <a:p>
                      <a:pPr algn="ctr" fontAlgn="ctr"/>
                      <a:r>
                        <a:rPr lang="tr-TR" sz="1400" b="0" i="0" u="none" strike="noStrike">
                          <a:solidFill>
                            <a:srgbClr val="000000"/>
                          </a:solidFill>
                          <a:effectLst/>
                          <a:latin typeface="Calibri" panose="020F0502020204030204" pitchFamily="34" charset="0"/>
                        </a:rPr>
                        <a:t>İpek Böceği Yetiştiriciliğine Yönelik Yatırımlar</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400" b="0" i="0" u="none" strike="noStrike">
                          <a:solidFill>
                            <a:srgbClr val="000000"/>
                          </a:solidFill>
                          <a:effectLst/>
                          <a:latin typeface="Calibri" panose="020F0502020204030204" pitchFamily="34" charset="0"/>
                        </a:rPr>
                        <a:t>İPY</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3600" b="0" i="0" u="none" strike="noStrike" dirty="0">
                          <a:solidFill>
                            <a:srgbClr val="C00000"/>
                          </a:solidFill>
                          <a:effectLst/>
                          <a:latin typeface="Calibri" panose="020F0502020204030204" pitchFamily="34" charset="0"/>
                        </a:rPr>
                        <a:t>X</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3600" b="0" i="0" u="none" strike="noStrike">
                          <a:solidFill>
                            <a:srgbClr val="C00000"/>
                          </a:solidFill>
                          <a:effectLst/>
                          <a:latin typeface="Calibri" panose="020F0502020204030204" pitchFamily="34" charset="0"/>
                        </a:rPr>
                        <a:t>X</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9289092"/>
                  </a:ext>
                </a:extLst>
              </a:tr>
              <a:tr h="462005">
                <a:tc>
                  <a:txBody>
                    <a:bodyPr/>
                    <a:lstStyle/>
                    <a:p>
                      <a:pPr algn="ctr" fontAlgn="ctr"/>
                      <a:r>
                        <a:rPr lang="tr-TR" sz="1400" b="0" i="0" u="none" strike="noStrike">
                          <a:solidFill>
                            <a:srgbClr val="000000"/>
                          </a:solidFill>
                          <a:effectLst/>
                          <a:latin typeface="Calibri" panose="020F0502020204030204" pitchFamily="34" charset="0"/>
                        </a:rPr>
                        <a:t>Su Ürünleri Yetiştiriciliğine Yönelik Yatırımlar</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tr-TR" sz="1400" b="0" i="0" u="none" strike="noStrike">
                          <a:solidFill>
                            <a:srgbClr val="000000"/>
                          </a:solidFill>
                          <a:effectLst/>
                          <a:latin typeface="Calibri" panose="020F0502020204030204" pitchFamily="34" charset="0"/>
                        </a:rPr>
                        <a:t>SÜY</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459595479"/>
                  </a:ext>
                </a:extLst>
              </a:tr>
              <a:tr h="462005">
                <a:tc>
                  <a:txBody>
                    <a:bodyPr/>
                    <a:lstStyle/>
                    <a:p>
                      <a:pPr algn="ctr" fontAlgn="ctr"/>
                      <a:r>
                        <a:rPr lang="tr-TR" sz="1400" b="0" i="0" u="none" strike="noStrike">
                          <a:solidFill>
                            <a:srgbClr val="000000"/>
                          </a:solidFill>
                          <a:effectLst/>
                          <a:latin typeface="Calibri" panose="020F0502020204030204" pitchFamily="34" charset="0"/>
                        </a:rPr>
                        <a:t>Tarımsal Amaçlı Örgütler İçin Makine Parkı Yatırımları</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tr-TR" sz="1400" b="0" i="0" u="none" strike="noStrike">
                          <a:solidFill>
                            <a:srgbClr val="000000"/>
                          </a:solidFill>
                          <a:effectLst/>
                          <a:latin typeface="Calibri" panose="020F0502020204030204" pitchFamily="34" charset="0"/>
                        </a:rPr>
                        <a:t>MP</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tr-TR" sz="3600" b="0" i="0" u="none" strike="noStrike">
                          <a:solidFill>
                            <a:srgbClr val="C00000"/>
                          </a:solidFill>
                          <a:effectLst/>
                          <a:latin typeface="Calibri" panose="020F0502020204030204" pitchFamily="34" charset="0"/>
                        </a:rPr>
                        <a:t>X</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tr-TR" sz="3600" b="0" i="0" u="none" strike="noStrike">
                          <a:solidFill>
                            <a:srgbClr val="C00000"/>
                          </a:solidFill>
                          <a:effectLst/>
                          <a:latin typeface="Calibri" panose="020F0502020204030204" pitchFamily="34" charset="0"/>
                        </a:rPr>
                        <a:t>X</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279349294"/>
                  </a:ext>
                </a:extLst>
              </a:tr>
              <a:tr h="660007">
                <a:tc>
                  <a:txBody>
                    <a:bodyPr/>
                    <a:lstStyle/>
                    <a:p>
                      <a:pPr algn="ctr" fontAlgn="ctr"/>
                      <a:r>
                        <a:rPr lang="tr-TR" sz="1400" b="0" i="0" u="none" strike="noStrike">
                          <a:solidFill>
                            <a:srgbClr val="000000"/>
                          </a:solidFill>
                          <a:effectLst/>
                          <a:latin typeface="Calibri" panose="020F0502020204030204" pitchFamily="34" charset="0"/>
                        </a:rPr>
                        <a:t>Tıbbi ve Aromatik Bitki Yetiştiriciliğine Yönelik Yatırımlar</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tr-TR" sz="1400" b="0" i="0" u="none" strike="noStrike">
                          <a:solidFill>
                            <a:srgbClr val="000000"/>
                          </a:solidFill>
                          <a:effectLst/>
                          <a:latin typeface="Calibri" panose="020F0502020204030204" pitchFamily="34" charset="0"/>
                        </a:rPr>
                        <a:t>TABY</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tr-TR" sz="3600" b="0" i="0" u="none" strike="noStrike">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tr-TR" sz="3600" b="0" i="0" u="none" strike="noStrike" dirty="0">
                          <a:solidFill>
                            <a:srgbClr val="70AD47"/>
                          </a:solidFill>
                          <a:effectLst/>
                          <a:latin typeface="Calibri" panose="020F0502020204030204" pitchFamily="34" charset="0"/>
                        </a:rPr>
                        <a:t>√</a:t>
                      </a:r>
                    </a:p>
                  </a:txBody>
                  <a:tcPr marL="8538" marR="8538" marT="85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349363906"/>
                  </a:ext>
                </a:extLst>
              </a:tr>
            </a:tbl>
          </a:graphicData>
        </a:graphic>
      </p:graphicFrame>
      <p:sp>
        <p:nvSpPr>
          <p:cNvPr id="5" name="Metin kutusu 4"/>
          <p:cNvSpPr txBox="1"/>
          <p:nvPr/>
        </p:nvSpPr>
        <p:spPr>
          <a:xfrm rot="18975478">
            <a:off x="5842476" y="3989128"/>
            <a:ext cx="5677058" cy="707886"/>
          </a:xfrm>
          <a:prstGeom prst="rect">
            <a:avLst/>
          </a:prstGeom>
          <a:noFill/>
        </p:spPr>
        <p:txBody>
          <a:bodyPr wrap="square" rtlCol="0">
            <a:spAutoFit/>
          </a:bodyPr>
          <a:lstStyle/>
          <a:p>
            <a:r>
              <a:rPr lang="pt-BR" sz="2000" b="1" dirty="0">
                <a:solidFill>
                  <a:srgbClr val="000000"/>
                </a:solidFill>
                <a:latin typeface="Calibri" panose="020F0502020204030204" pitchFamily="34" charset="0"/>
              </a:rPr>
              <a:t>Hibeye Esas Proje Tutarı Üs Limiti : </a:t>
            </a:r>
            <a:r>
              <a:rPr lang="tr-TR" sz="2000" b="1" dirty="0">
                <a:solidFill>
                  <a:srgbClr val="000000"/>
                </a:solidFill>
                <a:latin typeface="Calibri" panose="020F0502020204030204" pitchFamily="34" charset="0"/>
              </a:rPr>
              <a:t>8</a:t>
            </a:r>
            <a:r>
              <a:rPr lang="pt-BR" sz="2000" b="1" dirty="0">
                <a:solidFill>
                  <a:srgbClr val="000000"/>
                </a:solidFill>
                <a:latin typeface="Calibri" panose="020F0502020204030204" pitchFamily="34" charset="0"/>
              </a:rPr>
              <a:t>.000.000 TL</a:t>
            </a:r>
          </a:p>
          <a:p>
            <a:endParaRPr lang="tr-TR" sz="2000" b="1" dirty="0"/>
          </a:p>
        </p:txBody>
      </p:sp>
    </p:spTree>
    <p:extLst>
      <p:ext uri="{BB962C8B-B14F-4D97-AF65-F5344CB8AC3E}">
        <p14:creationId xmlns:p14="http://schemas.microsoft.com/office/powerpoint/2010/main" val="1094438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29</a:t>
            </a:fld>
            <a:r>
              <a:rPr lang="tr-TR" smtClean="0"/>
              <a:t>/30</a:t>
            </a:r>
            <a:endParaRPr lang="tr-TR" dirty="0"/>
          </a:p>
        </p:txBody>
      </p:sp>
      <p:sp>
        <p:nvSpPr>
          <p:cNvPr id="2" name="İçerik Yer Tutucusu 1"/>
          <p:cNvSpPr>
            <a:spLocks noGrp="1"/>
          </p:cNvSpPr>
          <p:nvPr>
            <p:ph idx="1"/>
          </p:nvPr>
        </p:nvSpPr>
        <p:spPr/>
        <p:txBody>
          <a:bodyPr/>
          <a:lstStyle/>
          <a:p>
            <a:endParaRPr lang="tr-TR"/>
          </a:p>
        </p:txBody>
      </p:sp>
      <p:pic>
        <p:nvPicPr>
          <p:cNvPr id="7" name="Resim 6"/>
          <p:cNvPicPr>
            <a:picLocks noChangeAspect="1"/>
          </p:cNvPicPr>
          <p:nvPr/>
        </p:nvPicPr>
        <p:blipFill>
          <a:blip r:embed="rId2"/>
          <a:stretch>
            <a:fillRect/>
          </a:stretch>
        </p:blipFill>
        <p:spPr>
          <a:xfrm>
            <a:off x="419100" y="1257300"/>
            <a:ext cx="11442700" cy="5600700"/>
          </a:xfrm>
          <a:prstGeom prst="rect">
            <a:avLst/>
          </a:prstGeom>
        </p:spPr>
      </p:pic>
    </p:spTree>
    <p:extLst>
      <p:ext uri="{BB962C8B-B14F-4D97-AF65-F5344CB8AC3E}">
        <p14:creationId xmlns:p14="http://schemas.microsoft.com/office/powerpoint/2010/main" val="353774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109990" y="348937"/>
            <a:ext cx="956868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Kırsal Kalkınma Destekleri</a:t>
            </a:r>
          </a:p>
        </p:txBody>
      </p:sp>
      <p:sp>
        <p:nvSpPr>
          <p:cNvPr id="7" name="Dikdörtgen 6"/>
          <p:cNvSpPr/>
          <p:nvPr/>
        </p:nvSpPr>
        <p:spPr>
          <a:xfrm>
            <a:off x="-201668" y="938615"/>
            <a:ext cx="12192000" cy="1015663"/>
          </a:xfrm>
          <a:prstGeom prst="rect">
            <a:avLst/>
          </a:prstGeom>
          <a:ln w="38100">
            <a:noFill/>
          </a:ln>
        </p:spPr>
        <p:txBody>
          <a:bodyPr wrap="square"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AMAÇ</a:t>
            </a:r>
          </a:p>
        </p:txBody>
      </p:sp>
      <p:sp>
        <p:nvSpPr>
          <p:cNvPr id="8" name="Dikdörtgen 7"/>
          <p:cNvSpPr/>
          <p:nvPr/>
        </p:nvSpPr>
        <p:spPr>
          <a:xfrm>
            <a:off x="1" y="2042314"/>
            <a:ext cx="12192000" cy="4247317"/>
          </a:xfrm>
          <a:prstGeom prst="rect">
            <a:avLst/>
          </a:prstGeom>
          <a:ln w="38100">
            <a:noFill/>
          </a:ln>
        </p:spPr>
        <p:txBody>
          <a:bodyPr wrap="square">
            <a:spAutoFit/>
          </a:bodyPr>
          <a:lstStyle/>
          <a:p>
            <a:pPr lvl="1" algn="just">
              <a:lnSpc>
                <a:spcPct val="150000"/>
              </a:lnSpc>
            </a:pPr>
            <a:r>
              <a:rPr lang="tr-TR" b="1" dirty="0">
                <a:solidFill>
                  <a:prstClr val="black"/>
                </a:solidFill>
                <a:latin typeface="Times New Roman" panose="02020603050405020304" pitchFamily="18" charset="0"/>
                <a:cs typeface="Times New Roman" panose="02020603050405020304" pitchFamily="18" charset="0"/>
              </a:rPr>
              <a:t>	DOĞAL KAYNAKLAR VE ÇEVRENİN KORUNMASINI DİKKATE ALARAK; </a:t>
            </a:r>
          </a:p>
          <a:p>
            <a:pPr marL="742950" lvl="1" indent="-285750" algn="just">
              <a:lnSpc>
                <a:spcPct val="150000"/>
              </a:lnSpc>
              <a:buFont typeface="Wingdings" panose="05000000000000000000" pitchFamily="2" charset="2"/>
              <a:buChar char="Ø"/>
            </a:pPr>
            <a:r>
              <a:rPr lang="tr-TR" b="1" dirty="0">
                <a:solidFill>
                  <a:prstClr val="black"/>
                </a:solidFill>
                <a:latin typeface="Times New Roman" panose="02020603050405020304" pitchFamily="18" charset="0"/>
                <a:cs typeface="Times New Roman" panose="02020603050405020304" pitchFamily="18" charset="0"/>
              </a:rPr>
              <a:t>Kırsal alanda gelir düzeyinin yükseltilmesi, tarımsal üretim ve tarıma dayalı sanayi entegrasyonunun sağlanması için küçük ve orta ölçekli işletmelerin desteklenmesi, </a:t>
            </a:r>
          </a:p>
          <a:p>
            <a:pPr marL="742950" lvl="1" indent="-285750" algn="just">
              <a:lnSpc>
                <a:spcPct val="150000"/>
              </a:lnSpc>
              <a:buFont typeface="Wingdings" panose="05000000000000000000" pitchFamily="2" charset="2"/>
              <a:buChar char="Ø"/>
            </a:pPr>
            <a:r>
              <a:rPr lang="tr-TR" b="1" dirty="0">
                <a:solidFill>
                  <a:prstClr val="black"/>
                </a:solidFill>
                <a:latin typeface="Times New Roman" panose="02020603050405020304" pitchFamily="18" charset="0"/>
                <a:cs typeface="Times New Roman" panose="02020603050405020304" pitchFamily="18" charset="0"/>
              </a:rPr>
              <a:t>Tarımsal pazarlama altyapısının geliştirilmesi, geriye dönük izlenebilirliğin sağlanması, gıda güvenilirliğinin güçlendirilmesi, </a:t>
            </a:r>
          </a:p>
          <a:p>
            <a:pPr marL="742950" lvl="1" indent="-285750" algn="just">
              <a:lnSpc>
                <a:spcPct val="150000"/>
              </a:lnSpc>
              <a:buFont typeface="Wingdings" panose="05000000000000000000" pitchFamily="2" charset="2"/>
              <a:buChar char="Ø"/>
            </a:pPr>
            <a:r>
              <a:rPr lang="tr-TR" b="1" dirty="0">
                <a:solidFill>
                  <a:prstClr val="black"/>
                </a:solidFill>
                <a:latin typeface="Times New Roman" panose="02020603050405020304" pitchFamily="18" charset="0"/>
                <a:cs typeface="Times New Roman" panose="02020603050405020304" pitchFamily="18" charset="0"/>
              </a:rPr>
              <a:t>Kırsal alanda alternatif gelir kaynaklarının oluşturulması, </a:t>
            </a:r>
          </a:p>
          <a:p>
            <a:pPr marL="742950" lvl="1" indent="-285750" algn="just">
              <a:lnSpc>
                <a:spcPct val="150000"/>
              </a:lnSpc>
              <a:buFont typeface="Wingdings" panose="05000000000000000000" pitchFamily="2" charset="2"/>
              <a:buChar char="Ø"/>
            </a:pPr>
            <a:r>
              <a:rPr lang="tr-TR" b="1" dirty="0">
                <a:solidFill>
                  <a:prstClr val="black"/>
                </a:solidFill>
                <a:latin typeface="Times New Roman" panose="02020603050405020304" pitchFamily="18" charset="0"/>
                <a:cs typeface="Times New Roman" panose="02020603050405020304" pitchFamily="18" charset="0"/>
              </a:rPr>
              <a:t>Tarımsal faaliyetler için geliştirilen yeni teknolojilerin üreticiler tarafından kullanımının yaygınlaştırılması, </a:t>
            </a:r>
          </a:p>
          <a:p>
            <a:pPr marL="742950" lvl="1" indent="-285750" algn="just">
              <a:lnSpc>
                <a:spcPct val="150000"/>
              </a:lnSpc>
              <a:buFont typeface="Wingdings" panose="05000000000000000000" pitchFamily="2" charset="2"/>
              <a:buChar char="Ø"/>
            </a:pPr>
            <a:r>
              <a:rPr lang="tr-TR" b="1" dirty="0">
                <a:solidFill>
                  <a:prstClr val="black"/>
                </a:solidFill>
                <a:latin typeface="Times New Roman" panose="02020603050405020304" pitchFamily="18" charset="0"/>
                <a:cs typeface="Times New Roman" panose="02020603050405020304" pitchFamily="18" charset="0"/>
              </a:rPr>
              <a:t>Yürütülmekte olan kırsal kalkınma çalışmalarının etkinliklerinin artırılması, </a:t>
            </a:r>
          </a:p>
          <a:p>
            <a:pPr marL="742950" lvl="1" indent="-285750" algn="just">
              <a:lnSpc>
                <a:spcPct val="150000"/>
              </a:lnSpc>
              <a:buFont typeface="Wingdings" panose="05000000000000000000" pitchFamily="2" charset="2"/>
              <a:buChar char="Ø"/>
            </a:pPr>
            <a:r>
              <a:rPr lang="tr-TR" b="1" dirty="0">
                <a:solidFill>
                  <a:prstClr val="black"/>
                </a:solidFill>
                <a:latin typeface="Times New Roman" panose="02020603050405020304" pitchFamily="18" charset="0"/>
                <a:cs typeface="Times New Roman" panose="02020603050405020304" pitchFamily="18" charset="0"/>
              </a:rPr>
              <a:t>Kırsal toplumda yerel kalkınma kapasitesinin oluşturulmasına katkı sağlamak için yeni teknoloji içeren yatırımların desteklenmesine ilişkin usul ve esasları belirlemektir.</a:t>
            </a:r>
            <a:endParaRPr kumimoji="0" lang="tr-TR"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938615"/>
          </a:xfrm>
          <a:prstGeom prst="rect">
            <a:avLst/>
          </a:prstGeom>
        </p:spPr>
      </p:pic>
    </p:spTree>
    <p:extLst>
      <p:ext uri="{BB962C8B-B14F-4D97-AF65-F5344CB8AC3E}">
        <p14:creationId xmlns:p14="http://schemas.microsoft.com/office/powerpoint/2010/main" val="1544791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30</a:t>
            </a:fld>
            <a:r>
              <a:rPr lang="tr-TR" smtClean="0"/>
              <a:t>/30</a:t>
            </a:r>
            <a:endParaRPr lang="tr-TR" dirty="0"/>
          </a:p>
        </p:txBody>
      </p:sp>
      <p:sp>
        <p:nvSpPr>
          <p:cNvPr id="2" name="İçerik Yer Tutucusu 1"/>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209550" y="1384299"/>
            <a:ext cx="11772900" cy="5389479"/>
          </a:xfrm>
          <a:prstGeom prst="rect">
            <a:avLst/>
          </a:prstGeom>
        </p:spPr>
      </p:pic>
    </p:spTree>
    <p:extLst>
      <p:ext uri="{BB962C8B-B14F-4D97-AF65-F5344CB8AC3E}">
        <p14:creationId xmlns:p14="http://schemas.microsoft.com/office/powerpoint/2010/main" val="2632199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31</a:t>
            </a:fld>
            <a:r>
              <a:rPr lang="tr-TR" smtClean="0"/>
              <a:t>/30</a:t>
            </a:r>
            <a:endParaRPr lang="tr-TR" dirty="0"/>
          </a:p>
        </p:txBody>
      </p:sp>
      <p:sp>
        <p:nvSpPr>
          <p:cNvPr id="2" name="İçerik Yer Tutucusu 1"/>
          <p:cNvSpPr>
            <a:spLocks noGrp="1"/>
          </p:cNvSpPr>
          <p:nvPr>
            <p:ph idx="1"/>
          </p:nvPr>
        </p:nvSpPr>
        <p:spPr/>
        <p:txBody>
          <a:bodyPr/>
          <a:lstStyle/>
          <a:p>
            <a:endParaRPr lang="tr-TR"/>
          </a:p>
        </p:txBody>
      </p:sp>
      <p:pic>
        <p:nvPicPr>
          <p:cNvPr id="3" name="Resim 2"/>
          <p:cNvPicPr>
            <a:picLocks noChangeAspect="1"/>
          </p:cNvPicPr>
          <p:nvPr/>
        </p:nvPicPr>
        <p:blipFill>
          <a:blip r:embed="rId2"/>
          <a:stretch>
            <a:fillRect/>
          </a:stretch>
        </p:blipFill>
        <p:spPr>
          <a:xfrm>
            <a:off x="374650" y="1422400"/>
            <a:ext cx="11620500" cy="2133600"/>
          </a:xfrm>
          <a:prstGeom prst="rect">
            <a:avLst/>
          </a:prstGeom>
        </p:spPr>
      </p:pic>
      <p:pic>
        <p:nvPicPr>
          <p:cNvPr id="8" name="Resim 7"/>
          <p:cNvPicPr>
            <a:picLocks noChangeAspect="1"/>
          </p:cNvPicPr>
          <p:nvPr/>
        </p:nvPicPr>
        <p:blipFill>
          <a:blip r:embed="rId3"/>
          <a:stretch>
            <a:fillRect/>
          </a:stretch>
        </p:blipFill>
        <p:spPr>
          <a:xfrm>
            <a:off x="387350" y="3450706"/>
            <a:ext cx="11658600" cy="3270769"/>
          </a:xfrm>
          <a:prstGeom prst="rect">
            <a:avLst/>
          </a:prstGeom>
        </p:spPr>
      </p:pic>
    </p:spTree>
    <p:extLst>
      <p:ext uri="{BB962C8B-B14F-4D97-AF65-F5344CB8AC3E}">
        <p14:creationId xmlns:p14="http://schemas.microsoft.com/office/powerpoint/2010/main" val="3066863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32</a:t>
            </a:fld>
            <a:r>
              <a:rPr lang="tr-TR" smtClean="0"/>
              <a:t>/30</a:t>
            </a:r>
            <a:endParaRPr lang="tr-TR" dirty="0"/>
          </a:p>
        </p:txBody>
      </p:sp>
      <p:sp>
        <p:nvSpPr>
          <p:cNvPr id="2" name="İçerik Yer Tutucusu 1"/>
          <p:cNvSpPr>
            <a:spLocks noGrp="1"/>
          </p:cNvSpPr>
          <p:nvPr>
            <p:ph idx="1"/>
          </p:nvPr>
        </p:nvSpPr>
        <p:spPr/>
        <p:txBody>
          <a:bodyPr/>
          <a:lstStyle/>
          <a:p>
            <a:endParaRPr lang="tr-TR"/>
          </a:p>
        </p:txBody>
      </p:sp>
      <p:pic>
        <p:nvPicPr>
          <p:cNvPr id="3" name="Resim 2"/>
          <p:cNvPicPr>
            <a:picLocks noChangeAspect="1"/>
          </p:cNvPicPr>
          <p:nvPr/>
        </p:nvPicPr>
        <p:blipFill>
          <a:blip r:embed="rId2"/>
          <a:stretch>
            <a:fillRect/>
          </a:stretch>
        </p:blipFill>
        <p:spPr>
          <a:xfrm>
            <a:off x="546100" y="1266824"/>
            <a:ext cx="11395710" cy="5591176"/>
          </a:xfrm>
          <a:prstGeom prst="rect">
            <a:avLst/>
          </a:prstGeom>
        </p:spPr>
      </p:pic>
    </p:spTree>
    <p:extLst>
      <p:ext uri="{BB962C8B-B14F-4D97-AF65-F5344CB8AC3E}">
        <p14:creationId xmlns:p14="http://schemas.microsoft.com/office/powerpoint/2010/main" val="4228261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231900" y="2179319"/>
            <a:ext cx="10121900" cy="3997643"/>
          </a:xfrm>
        </p:spPr>
        <p:txBody>
          <a:bodyPr/>
          <a:lstStyle/>
          <a:p>
            <a:pPr lvl="1"/>
            <a:endParaRPr lang="tr-TR" dirty="0"/>
          </a:p>
        </p:txBody>
      </p:sp>
      <p:sp>
        <p:nvSpPr>
          <p:cNvPr id="4" name="Slayt Numarası Yer Tutucusu 3"/>
          <p:cNvSpPr>
            <a:spLocks noGrp="1"/>
          </p:cNvSpPr>
          <p:nvPr>
            <p:ph type="sldNum" sz="quarter" idx="12"/>
          </p:nvPr>
        </p:nvSpPr>
        <p:spPr/>
        <p:txBody>
          <a:bodyPr/>
          <a:lstStyle/>
          <a:p>
            <a:fld id="{7858AF1D-E6D7-4B64-9545-F66A72DEE560}" type="slidenum">
              <a:rPr lang="tr-TR" smtClean="0"/>
              <a:pPr/>
              <a:t>33</a:t>
            </a:fld>
            <a:r>
              <a:rPr lang="tr-TR" smtClean="0"/>
              <a:t>/30</a:t>
            </a:r>
            <a:endParaRPr lang="tr-TR" dirty="0"/>
          </a:p>
        </p:txBody>
      </p:sp>
      <p:pic>
        <p:nvPicPr>
          <p:cNvPr id="3" name="Resim 2"/>
          <p:cNvPicPr>
            <a:picLocks noChangeAspect="1"/>
          </p:cNvPicPr>
          <p:nvPr/>
        </p:nvPicPr>
        <p:blipFill>
          <a:blip r:embed="rId2"/>
          <a:stretch>
            <a:fillRect/>
          </a:stretch>
        </p:blipFill>
        <p:spPr>
          <a:xfrm>
            <a:off x="647700" y="1278455"/>
            <a:ext cx="11158699" cy="5579545"/>
          </a:xfrm>
          <a:prstGeom prst="rect">
            <a:avLst/>
          </a:prstGeom>
        </p:spPr>
      </p:pic>
    </p:spTree>
    <p:extLst>
      <p:ext uri="{BB962C8B-B14F-4D97-AF65-F5344CB8AC3E}">
        <p14:creationId xmlns:p14="http://schemas.microsoft.com/office/powerpoint/2010/main" val="3560898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34</a:t>
            </a:fld>
            <a:r>
              <a:rPr lang="tr-TR" smtClean="0"/>
              <a:t>/30</a:t>
            </a:r>
            <a:endParaRPr lang="tr-TR" dirty="0"/>
          </a:p>
        </p:txBody>
      </p:sp>
      <p:sp>
        <p:nvSpPr>
          <p:cNvPr id="2" name="İçerik Yer Tutucusu 1"/>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1638300" y="0"/>
            <a:ext cx="10553700" cy="6858000"/>
          </a:xfrm>
          <a:prstGeom prst="rect">
            <a:avLst/>
          </a:prstGeom>
        </p:spPr>
      </p:pic>
    </p:spTree>
    <p:extLst>
      <p:ext uri="{BB962C8B-B14F-4D97-AF65-F5344CB8AC3E}">
        <p14:creationId xmlns:p14="http://schemas.microsoft.com/office/powerpoint/2010/main" val="2086365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Unvan 2"/>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fld id="{7858AF1D-E6D7-4B64-9545-F66A72DEE560}" type="slidenum">
              <a:rPr lang="tr-TR" smtClean="0"/>
              <a:pPr/>
              <a:t>35</a:t>
            </a:fld>
            <a:r>
              <a:rPr lang="tr-TR" smtClean="0"/>
              <a:t>/30</a:t>
            </a:r>
            <a:endParaRPr lang="tr-TR" dirty="0"/>
          </a:p>
        </p:txBody>
      </p:sp>
      <p:pic>
        <p:nvPicPr>
          <p:cNvPr id="7" name="Resim 6"/>
          <p:cNvPicPr>
            <a:picLocks noChangeAspect="1"/>
          </p:cNvPicPr>
          <p:nvPr/>
        </p:nvPicPr>
        <p:blipFill>
          <a:blip r:embed="rId2"/>
          <a:stretch>
            <a:fillRect/>
          </a:stretch>
        </p:blipFill>
        <p:spPr>
          <a:xfrm>
            <a:off x="1638300" y="110965"/>
            <a:ext cx="10553700" cy="6721475"/>
          </a:xfrm>
          <a:prstGeom prst="rect">
            <a:avLst/>
          </a:prstGeom>
        </p:spPr>
      </p:pic>
    </p:spTree>
    <p:extLst>
      <p:ext uri="{BB962C8B-B14F-4D97-AF65-F5344CB8AC3E}">
        <p14:creationId xmlns:p14="http://schemas.microsoft.com/office/powerpoint/2010/main" val="1212968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3999" y="4142070"/>
            <a:ext cx="9144000" cy="756134"/>
          </a:xfrm>
        </p:spPr>
        <p:txBody>
          <a:bodyPr/>
          <a:lstStyle/>
          <a:p>
            <a:r>
              <a:rPr lang="tr-TR" sz="3600" dirty="0">
                <a:solidFill>
                  <a:srgbClr val="CC0000"/>
                </a:solidFill>
                <a:latin typeface="Times New Roman" panose="02020603050405020304" pitchFamily="18" charset="0"/>
                <a:cs typeface="Times New Roman" panose="02020603050405020304" pitchFamily="18" charset="0"/>
              </a:rPr>
              <a:t>TEŞEKKÜR EDERİZ</a:t>
            </a:r>
          </a:p>
        </p:txBody>
      </p:sp>
    </p:spTree>
    <p:extLst>
      <p:ext uri="{BB962C8B-B14F-4D97-AF65-F5344CB8AC3E}">
        <p14:creationId xmlns:p14="http://schemas.microsoft.com/office/powerpoint/2010/main" val="3955716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109990" y="348937"/>
            <a:ext cx="956868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Kırsal Kalkınma Destekleri</a:t>
            </a:r>
          </a:p>
        </p:txBody>
      </p:sp>
      <p:sp>
        <p:nvSpPr>
          <p:cNvPr id="8" name="Dikdörtgen 7"/>
          <p:cNvSpPr/>
          <p:nvPr/>
        </p:nvSpPr>
        <p:spPr>
          <a:xfrm>
            <a:off x="3718" y="993918"/>
            <a:ext cx="12188282" cy="905056"/>
          </a:xfrm>
          <a:prstGeom prst="rect">
            <a:avLst/>
          </a:prstGeom>
          <a:ln w="38100">
            <a:noFill/>
          </a:ln>
        </p:spPr>
        <p:txBody>
          <a:bodyPr wrap="square"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tr-TR" sz="4000" b="1" dirty="0">
                <a:solidFill>
                  <a:prstClr val="black"/>
                </a:solidFill>
                <a:latin typeface="Times New Roman" panose="02020603050405020304" pitchFamily="18" charset="0"/>
                <a:cs typeface="Times New Roman" panose="02020603050405020304" pitchFamily="18" charset="0"/>
              </a:rPr>
              <a:t>HEDEFLER</a:t>
            </a:r>
            <a:endParaRPr kumimoji="0" lang="tr-TR"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Dikdörtgen 8"/>
          <p:cNvSpPr/>
          <p:nvPr/>
        </p:nvSpPr>
        <p:spPr>
          <a:xfrm>
            <a:off x="3278459" y="2884587"/>
            <a:ext cx="5999356" cy="1421992"/>
          </a:xfrm>
          <a:prstGeom prst="rect">
            <a:avLst/>
          </a:prstGeom>
          <a:ln w="38100">
            <a:noFill/>
          </a:ln>
        </p:spPr>
        <p:txBody>
          <a:bodyPr wrap="square">
            <a:spAutoFit/>
          </a:bodyPr>
          <a:lstStyle/>
          <a:p>
            <a:pPr marL="742950" lvl="1" indent="-285750">
              <a:lnSpc>
                <a:spcPct val="150000"/>
              </a:lnSpc>
              <a:buFont typeface="Wingdings" panose="05000000000000000000" pitchFamily="2" charset="2"/>
              <a:buChar char="Ø"/>
            </a:pPr>
            <a:r>
              <a:rPr lang="tr-TR" sz="2000" b="1" dirty="0">
                <a:solidFill>
                  <a:prstClr val="black"/>
                </a:solidFill>
                <a:latin typeface="Times New Roman" panose="02020603050405020304" pitchFamily="18" charset="0"/>
                <a:cs typeface="Times New Roman" panose="02020603050405020304" pitchFamily="18" charset="0"/>
              </a:rPr>
              <a:t>Konu bazlı eksik Kapasitelerin Tamamlanması</a:t>
            </a:r>
          </a:p>
          <a:p>
            <a:pPr marL="742950" lvl="1" indent="-285750">
              <a:lnSpc>
                <a:spcPct val="150000"/>
              </a:lnSpc>
              <a:buFont typeface="Wingdings" panose="05000000000000000000" pitchFamily="2" charset="2"/>
              <a:buChar char="Ø"/>
            </a:pP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İstihdamın</a:t>
            </a:r>
            <a:r>
              <a:rPr kumimoji="0" lang="tr-TR" sz="20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artırılmasına katkı sağlamak</a:t>
            </a:r>
          </a:p>
          <a:p>
            <a:pPr marL="742950" lvl="1" indent="-285750">
              <a:lnSpc>
                <a:spcPct val="150000"/>
              </a:lnSpc>
              <a:buFont typeface="Wingdings" panose="05000000000000000000" pitchFamily="2" charset="2"/>
              <a:buChar char="Ø"/>
            </a:pPr>
            <a:r>
              <a:rPr lang="tr-TR" sz="2000" b="1" baseline="0" dirty="0">
                <a:solidFill>
                  <a:prstClr val="black"/>
                </a:solidFill>
                <a:latin typeface="Times New Roman" panose="02020603050405020304" pitchFamily="18" charset="0"/>
                <a:cs typeface="Times New Roman" panose="02020603050405020304" pitchFamily="18" charset="0"/>
              </a:rPr>
              <a:t>Proje yapabilme kapasitesinin</a:t>
            </a:r>
            <a:r>
              <a:rPr lang="tr-TR" sz="2000" b="1" dirty="0">
                <a:solidFill>
                  <a:prstClr val="black"/>
                </a:solidFill>
                <a:latin typeface="Times New Roman" panose="02020603050405020304" pitchFamily="18" charset="0"/>
                <a:cs typeface="Times New Roman" panose="02020603050405020304" pitchFamily="18" charset="0"/>
              </a:rPr>
              <a:t> geliştirilmesi</a:t>
            </a:r>
            <a:endPar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282" cy="938615"/>
          </a:xfrm>
          <a:prstGeom prst="rect">
            <a:avLst/>
          </a:prstGeom>
        </p:spPr>
      </p:pic>
    </p:spTree>
    <p:extLst>
      <p:ext uri="{BB962C8B-B14F-4D97-AF65-F5344CB8AC3E}">
        <p14:creationId xmlns:p14="http://schemas.microsoft.com/office/powerpoint/2010/main" val="248376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375726" y="1303327"/>
            <a:ext cx="2812557" cy="5030565"/>
          </a:xfrm>
          <a:prstGeom prst="rect">
            <a:avLst/>
          </a:prstGeom>
        </p:spPr>
      </p:pic>
      <p:sp>
        <p:nvSpPr>
          <p:cNvPr id="6" name="Metin kutusu 5"/>
          <p:cNvSpPr txBox="1"/>
          <p:nvPr/>
        </p:nvSpPr>
        <p:spPr>
          <a:xfrm>
            <a:off x="1217036" y="380033"/>
            <a:ext cx="956868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Kırsal Kalkınma Destekleri</a:t>
            </a:r>
          </a:p>
        </p:txBody>
      </p:sp>
      <p:sp>
        <p:nvSpPr>
          <p:cNvPr id="7" name="Dikdörtgen 6"/>
          <p:cNvSpPr/>
          <p:nvPr/>
        </p:nvSpPr>
        <p:spPr>
          <a:xfrm>
            <a:off x="121886" y="1089878"/>
            <a:ext cx="8763186" cy="905056"/>
          </a:xfrm>
          <a:prstGeom prst="rect">
            <a:avLst/>
          </a:prstGeom>
          <a:ln w="38100">
            <a:noFill/>
          </a:ln>
        </p:spPr>
        <p:txBody>
          <a:bodyPr wrap="square">
            <a:spAutoFit/>
          </a:bodyPr>
          <a:lstStyle/>
          <a:p>
            <a:pPr lvl="1" algn="ctr">
              <a:lnSpc>
                <a:spcPct val="150000"/>
              </a:lnSpc>
            </a:pPr>
            <a:r>
              <a:rPr lang="tr-TR" altLang="tr-TR" sz="4000" b="1" i="1" dirty="0">
                <a:latin typeface="Times New Roman" panose="02020603050405020304" pitchFamily="18" charset="0"/>
                <a:cs typeface="Times New Roman" panose="02020603050405020304" pitchFamily="18" charset="0"/>
              </a:rPr>
              <a:t>KKYDP -  ANTALYA</a:t>
            </a:r>
            <a:endParaRPr kumimoji="0" lang="tr-TR" sz="4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8" name="Rectangle 4"/>
          <p:cNvSpPr>
            <a:spLocks noChangeArrowheads="1"/>
          </p:cNvSpPr>
          <p:nvPr/>
        </p:nvSpPr>
        <p:spPr bwMode="auto">
          <a:xfrm>
            <a:off x="612540" y="2455123"/>
            <a:ext cx="87631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tr-TR" sz="2000" b="1" dirty="0">
                <a:latin typeface="Tahoma" panose="020B0604030504040204" pitchFamily="34" charset="0"/>
              </a:rPr>
              <a:t>2006-20</a:t>
            </a:r>
            <a:r>
              <a:rPr lang="tr-TR" altLang="tr-TR" sz="2000" b="1" dirty="0" smtClean="0">
                <a:latin typeface="Tahoma" panose="020B0604030504040204" pitchFamily="34" charset="0"/>
              </a:rPr>
              <a:t>24</a:t>
            </a:r>
            <a:r>
              <a:rPr lang="sk-SK" altLang="tr-TR" sz="2000" b="1" dirty="0" smtClean="0">
                <a:latin typeface="Tahoma" panose="020B0604030504040204" pitchFamily="34" charset="0"/>
              </a:rPr>
              <a:t> </a:t>
            </a:r>
            <a:r>
              <a:rPr lang="sk-SK" altLang="tr-TR" sz="2000" b="1" dirty="0">
                <a:latin typeface="Tahoma" panose="020B0604030504040204" pitchFamily="34" charset="0"/>
              </a:rPr>
              <a:t>yılları arasında KKYDP kapsamında </a:t>
            </a:r>
            <a:r>
              <a:rPr lang="tr-TR" altLang="tr-TR" sz="2000" b="1" dirty="0" smtClean="0">
                <a:solidFill>
                  <a:srgbClr val="FF0000"/>
                </a:solidFill>
                <a:latin typeface="Tahoma" panose="020B0604030504040204" pitchFamily="34" charset="0"/>
              </a:rPr>
              <a:t>11.899</a:t>
            </a:r>
            <a:r>
              <a:rPr lang="tr-TR" altLang="tr-TR" sz="2000" b="1" dirty="0" smtClean="0">
                <a:solidFill>
                  <a:srgbClr val="00B050"/>
                </a:solidFill>
                <a:latin typeface="Tahoma" panose="020B0604030504040204" pitchFamily="34" charset="0"/>
              </a:rPr>
              <a:t> </a:t>
            </a:r>
            <a:r>
              <a:rPr lang="tr-TR" altLang="tr-TR" sz="2000" b="1" dirty="0">
                <a:latin typeface="Tahoma" panose="020B0604030504040204" pitchFamily="34" charset="0"/>
              </a:rPr>
              <a:t>Proje ilimize kazandırılmış ve </a:t>
            </a:r>
            <a:r>
              <a:rPr lang="tr-TR" altLang="tr-TR" sz="2000" b="1" dirty="0" smtClean="0">
                <a:solidFill>
                  <a:srgbClr val="FF0000"/>
                </a:solidFill>
                <a:latin typeface="Tahoma" panose="020B0604030504040204" pitchFamily="34" charset="0"/>
              </a:rPr>
              <a:t>217 </a:t>
            </a:r>
            <a:r>
              <a:rPr lang="tr-TR" altLang="tr-TR" sz="2000" b="1" dirty="0">
                <a:solidFill>
                  <a:srgbClr val="FF0000"/>
                </a:solidFill>
                <a:latin typeface="Tahoma" panose="020B0604030504040204" pitchFamily="34" charset="0"/>
              </a:rPr>
              <a:t>Milyar TL </a:t>
            </a:r>
            <a:r>
              <a:rPr lang="tr-TR" altLang="tr-TR" sz="2000" b="1" dirty="0">
                <a:latin typeface="Tahoma" panose="020B0604030504040204" pitchFamily="34" charset="0"/>
              </a:rPr>
              <a:t>hibe ödemesi gerçekleşmiştir.</a:t>
            </a:r>
            <a:r>
              <a:rPr lang="sk-SK" altLang="tr-TR" sz="2000" b="1" dirty="0">
                <a:latin typeface="Tahoma" panose="020B0604030504040204" pitchFamily="34" charset="0"/>
              </a:rPr>
              <a:t> </a:t>
            </a:r>
            <a:endParaRPr lang="tr-TR" altLang="tr-TR" sz="2000" b="1" dirty="0">
              <a:latin typeface="Tahoma" panose="020B060403050404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050074320"/>
              </p:ext>
            </p:extLst>
          </p:nvPr>
        </p:nvGraphicFramePr>
        <p:xfrm>
          <a:off x="612559" y="3345365"/>
          <a:ext cx="8763167" cy="2732705"/>
        </p:xfrm>
        <a:graphic>
          <a:graphicData uri="http://schemas.openxmlformats.org/drawingml/2006/table">
            <a:tbl>
              <a:tblPr>
                <a:tableStyleId>{5C22544A-7EE6-4342-B048-85BDC9FD1C3A}</a:tableStyleId>
              </a:tblPr>
              <a:tblGrid>
                <a:gridCol w="4418897">
                  <a:extLst>
                    <a:ext uri="{9D8B030D-6E8A-4147-A177-3AD203B41FA5}">
                      <a16:colId xmlns:a16="http://schemas.microsoft.com/office/drawing/2014/main" val="3091311062"/>
                    </a:ext>
                  </a:extLst>
                </a:gridCol>
                <a:gridCol w="2030313">
                  <a:extLst>
                    <a:ext uri="{9D8B030D-6E8A-4147-A177-3AD203B41FA5}">
                      <a16:colId xmlns:a16="http://schemas.microsoft.com/office/drawing/2014/main" val="853909843"/>
                    </a:ext>
                  </a:extLst>
                </a:gridCol>
                <a:gridCol w="2313957">
                  <a:extLst>
                    <a:ext uri="{9D8B030D-6E8A-4147-A177-3AD203B41FA5}">
                      <a16:colId xmlns:a16="http://schemas.microsoft.com/office/drawing/2014/main" val="1907286285"/>
                    </a:ext>
                  </a:extLst>
                </a:gridCol>
              </a:tblGrid>
              <a:tr h="500402">
                <a:tc>
                  <a:txBody>
                    <a:bodyPr/>
                    <a:lstStyle/>
                    <a:p>
                      <a:pPr algn="ctr" rtl="0" fontAlgn="ctr"/>
                      <a:r>
                        <a:rPr lang="tr-TR" sz="1500" u="none" strike="noStrike" dirty="0">
                          <a:effectLst/>
                        </a:rPr>
                        <a:t>2006 - </a:t>
                      </a:r>
                      <a:r>
                        <a:rPr lang="tr-TR" sz="1500" u="none" strike="noStrike" dirty="0" smtClean="0">
                          <a:effectLst/>
                        </a:rPr>
                        <a:t>2024 </a:t>
                      </a:r>
                      <a:r>
                        <a:rPr lang="tr-TR" sz="1500" u="none" strike="noStrike" dirty="0">
                          <a:effectLst/>
                        </a:rPr>
                        <a:t>Ekonomik Yatırımlar</a:t>
                      </a:r>
                      <a:endParaRPr lang="tr-TR" sz="1500" b="1" i="0" u="none" strike="noStrike" dirty="0">
                        <a:solidFill>
                          <a:srgbClr val="000000"/>
                        </a:solidFill>
                        <a:effectLst/>
                        <a:latin typeface="Times New Roman" panose="02020603050405020304" pitchFamily="18" charset="0"/>
                      </a:endParaRPr>
                    </a:p>
                  </a:txBody>
                  <a:tcPr marL="8882" marR="8882" marT="8882" marB="0" anchor="ctr"/>
                </a:tc>
                <a:tc>
                  <a:txBody>
                    <a:bodyPr/>
                    <a:lstStyle/>
                    <a:p>
                      <a:pPr algn="ctr" rtl="0" fontAlgn="ctr"/>
                      <a:r>
                        <a:rPr lang="tr-TR" sz="1500" u="none" strike="noStrike">
                          <a:effectLst/>
                        </a:rPr>
                        <a:t>Proje sayısı (Adet)</a:t>
                      </a:r>
                      <a:endParaRPr lang="tr-TR" sz="1500" b="1" i="0" u="none" strike="noStrike">
                        <a:solidFill>
                          <a:srgbClr val="000000"/>
                        </a:solidFill>
                        <a:effectLst/>
                        <a:latin typeface="Times New Roman" panose="02020603050405020304" pitchFamily="18" charset="0"/>
                      </a:endParaRPr>
                    </a:p>
                  </a:txBody>
                  <a:tcPr marL="8882" marR="8882" marT="8882" marB="0" anchor="ctr"/>
                </a:tc>
                <a:tc>
                  <a:txBody>
                    <a:bodyPr/>
                    <a:lstStyle/>
                    <a:p>
                      <a:pPr algn="ctr" rtl="0" fontAlgn="ctr"/>
                      <a:r>
                        <a:rPr lang="tr-TR" sz="1500" u="none" strike="noStrike" dirty="0">
                          <a:effectLst/>
                        </a:rPr>
                        <a:t>Hibe (TL)</a:t>
                      </a:r>
                      <a:endParaRPr lang="tr-TR" sz="1500" b="1" i="0" u="none" strike="noStrike" dirty="0">
                        <a:solidFill>
                          <a:srgbClr val="000000"/>
                        </a:solidFill>
                        <a:effectLst/>
                        <a:latin typeface="Times New Roman" panose="02020603050405020304" pitchFamily="18" charset="0"/>
                      </a:endParaRPr>
                    </a:p>
                  </a:txBody>
                  <a:tcPr marL="8882" marR="8882" marT="8882" marB="0" anchor="ctr"/>
                </a:tc>
                <a:extLst>
                  <a:ext uri="{0D108BD9-81ED-4DB2-BD59-A6C34878D82A}">
                    <a16:rowId xmlns:a16="http://schemas.microsoft.com/office/drawing/2014/main" val="822846113"/>
                  </a:ext>
                </a:extLst>
              </a:tr>
              <a:tr h="305917">
                <a:tc>
                  <a:txBody>
                    <a:bodyPr/>
                    <a:lstStyle/>
                    <a:p>
                      <a:pPr algn="l" rtl="0" fontAlgn="ctr"/>
                      <a:r>
                        <a:rPr lang="tr-TR" sz="1300" u="none" strike="noStrike" dirty="0">
                          <a:effectLst/>
                        </a:rPr>
                        <a:t>Ekonomik Yatırımlar</a:t>
                      </a:r>
                      <a:endParaRPr lang="tr-TR" sz="1300" b="0" i="0" u="none" strike="noStrike" dirty="0">
                        <a:solidFill>
                          <a:srgbClr val="000000"/>
                        </a:solidFill>
                        <a:effectLst/>
                        <a:latin typeface="Times New Roman" panose="02020603050405020304" pitchFamily="18" charset="0"/>
                      </a:endParaRPr>
                    </a:p>
                  </a:txBody>
                  <a:tcPr marL="8882" marR="8882" marT="8882" marB="0" anchor="ctr"/>
                </a:tc>
                <a:tc>
                  <a:txBody>
                    <a:bodyPr/>
                    <a:lstStyle/>
                    <a:p>
                      <a:pPr algn="ctr" rtl="0" fontAlgn="ctr"/>
                      <a:r>
                        <a:rPr lang="tr-TR" sz="1300" u="none" strike="noStrike" dirty="0">
                          <a:effectLst/>
                        </a:rPr>
                        <a:t>283</a:t>
                      </a:r>
                      <a:endParaRPr lang="tr-TR" sz="1300" b="0" i="0" u="none" strike="noStrike" dirty="0">
                        <a:solidFill>
                          <a:srgbClr val="000000"/>
                        </a:solidFill>
                        <a:effectLst/>
                        <a:latin typeface="Times New Roman" panose="02020603050405020304" pitchFamily="18" charset="0"/>
                      </a:endParaRPr>
                    </a:p>
                  </a:txBody>
                  <a:tcPr marL="8882" marR="8882" marT="8882" marB="0" anchor="ctr"/>
                </a:tc>
                <a:tc>
                  <a:txBody>
                    <a:bodyPr/>
                    <a:lstStyle/>
                    <a:p>
                      <a:pPr algn="r" rtl="0" fontAlgn="ctr"/>
                      <a:r>
                        <a:rPr lang="tr-TR" sz="1300" u="none" strike="noStrike" dirty="0">
                          <a:effectLst/>
                        </a:rPr>
                        <a:t>133.482.051,96</a:t>
                      </a:r>
                      <a:endParaRPr lang="tr-TR" sz="1300" b="0" i="0" u="none" strike="noStrike" dirty="0">
                        <a:solidFill>
                          <a:srgbClr val="000000"/>
                        </a:solidFill>
                        <a:effectLst/>
                        <a:latin typeface="Times New Roman" panose="02020603050405020304" pitchFamily="18" charset="0"/>
                      </a:endParaRPr>
                    </a:p>
                  </a:txBody>
                  <a:tcPr marL="8882" marR="8882" marT="8882" marB="0" anchor="ctr"/>
                </a:tc>
                <a:extLst>
                  <a:ext uri="{0D108BD9-81ED-4DB2-BD59-A6C34878D82A}">
                    <a16:rowId xmlns:a16="http://schemas.microsoft.com/office/drawing/2014/main" val="1541667641"/>
                  </a:ext>
                </a:extLst>
              </a:tr>
              <a:tr h="331555">
                <a:tc>
                  <a:txBody>
                    <a:bodyPr/>
                    <a:lstStyle/>
                    <a:p>
                      <a:pPr algn="l" rtl="0" fontAlgn="ctr"/>
                      <a:r>
                        <a:rPr lang="sv-SE" sz="1300" u="none" strike="noStrike" dirty="0">
                          <a:effectLst/>
                        </a:rPr>
                        <a:t>Bireysel Basınçlı Sulama Destekleri </a:t>
                      </a:r>
                      <a:endParaRPr lang="sv-SE" sz="1300" b="0" i="0" u="none" strike="noStrike" dirty="0">
                        <a:solidFill>
                          <a:srgbClr val="000000"/>
                        </a:solidFill>
                        <a:effectLst/>
                        <a:latin typeface="Times New Roman" panose="02020603050405020304" pitchFamily="18" charset="0"/>
                      </a:endParaRPr>
                    </a:p>
                  </a:txBody>
                  <a:tcPr marL="8882" marR="8882" marT="8882" marB="0" anchor="ctr"/>
                </a:tc>
                <a:tc>
                  <a:txBody>
                    <a:bodyPr/>
                    <a:lstStyle/>
                    <a:p>
                      <a:pPr algn="ctr" rtl="0" fontAlgn="ctr"/>
                      <a:r>
                        <a:rPr lang="tr-TR" sz="1300" u="none" strike="noStrike" dirty="0" smtClean="0">
                          <a:effectLst/>
                        </a:rPr>
                        <a:t>492</a:t>
                      </a:r>
                      <a:endParaRPr lang="tr-TR" sz="1300" b="0" i="0" u="none" strike="noStrike" dirty="0">
                        <a:solidFill>
                          <a:srgbClr val="000000"/>
                        </a:solidFill>
                        <a:effectLst/>
                        <a:latin typeface="Times New Roman" panose="02020603050405020304" pitchFamily="18" charset="0"/>
                      </a:endParaRPr>
                    </a:p>
                  </a:txBody>
                  <a:tcPr marL="8882" marR="8882" marT="8882" marB="0" anchor="ctr"/>
                </a:tc>
                <a:tc>
                  <a:txBody>
                    <a:bodyPr/>
                    <a:lstStyle/>
                    <a:p>
                      <a:pPr algn="r" rtl="0" fontAlgn="ctr"/>
                      <a:r>
                        <a:rPr lang="tr-TR" sz="1300" u="none" strike="noStrike" dirty="0" smtClean="0">
                          <a:effectLst/>
                        </a:rPr>
                        <a:t>5.548.404,10</a:t>
                      </a:r>
                      <a:endParaRPr lang="tr-TR" sz="1300" b="0" i="0" u="none" strike="noStrike" dirty="0">
                        <a:solidFill>
                          <a:srgbClr val="000000"/>
                        </a:solidFill>
                        <a:effectLst/>
                        <a:latin typeface="Times New Roman" panose="02020603050405020304" pitchFamily="18" charset="0"/>
                      </a:endParaRPr>
                    </a:p>
                  </a:txBody>
                  <a:tcPr marL="8882" marR="8882" marT="8882" marB="0" anchor="ctr"/>
                </a:tc>
                <a:extLst>
                  <a:ext uri="{0D108BD9-81ED-4DB2-BD59-A6C34878D82A}">
                    <a16:rowId xmlns:a16="http://schemas.microsoft.com/office/drawing/2014/main" val="1099780490"/>
                  </a:ext>
                </a:extLst>
              </a:tr>
              <a:tr h="305917">
                <a:tc>
                  <a:txBody>
                    <a:bodyPr/>
                    <a:lstStyle/>
                    <a:p>
                      <a:pPr algn="l" rtl="0" fontAlgn="ctr"/>
                      <a:r>
                        <a:rPr lang="tr-TR" sz="1300" u="none" strike="noStrike">
                          <a:effectLst/>
                        </a:rPr>
                        <a:t>Makine Ekipman Destekleri</a:t>
                      </a:r>
                      <a:endParaRPr lang="tr-TR" sz="1300" b="0" i="0" u="none" strike="noStrike">
                        <a:solidFill>
                          <a:srgbClr val="000000"/>
                        </a:solidFill>
                        <a:effectLst/>
                        <a:latin typeface="Times New Roman" panose="02020603050405020304" pitchFamily="18" charset="0"/>
                      </a:endParaRPr>
                    </a:p>
                  </a:txBody>
                  <a:tcPr marL="8882" marR="8882" marT="8882" marB="0" anchor="ctr"/>
                </a:tc>
                <a:tc>
                  <a:txBody>
                    <a:bodyPr/>
                    <a:lstStyle/>
                    <a:p>
                      <a:pPr algn="ctr" rtl="0" fontAlgn="ctr"/>
                      <a:r>
                        <a:rPr lang="tr-TR" sz="1300" u="none" strike="noStrike" dirty="0" smtClean="0">
                          <a:effectLst/>
                        </a:rPr>
                        <a:t>9.639</a:t>
                      </a:r>
                      <a:endParaRPr lang="tr-TR" sz="1300" b="0" i="0" u="none" strike="noStrike" dirty="0">
                        <a:solidFill>
                          <a:srgbClr val="000000"/>
                        </a:solidFill>
                        <a:effectLst/>
                        <a:latin typeface="Times New Roman" panose="02020603050405020304" pitchFamily="18" charset="0"/>
                      </a:endParaRPr>
                    </a:p>
                  </a:txBody>
                  <a:tcPr marL="8882" marR="8882" marT="8882" marB="0" anchor="ctr"/>
                </a:tc>
                <a:tc>
                  <a:txBody>
                    <a:bodyPr/>
                    <a:lstStyle/>
                    <a:p>
                      <a:pPr algn="r" rtl="0" fontAlgn="ctr"/>
                      <a:r>
                        <a:rPr lang="tr-TR" sz="1300" u="none" strike="noStrike" dirty="0" smtClean="0">
                          <a:effectLst/>
                        </a:rPr>
                        <a:t>51.810.274,40</a:t>
                      </a:r>
                      <a:endParaRPr lang="tr-TR" sz="1300" b="0" i="0" u="none" strike="noStrike" dirty="0">
                        <a:solidFill>
                          <a:srgbClr val="000000"/>
                        </a:solidFill>
                        <a:effectLst/>
                        <a:latin typeface="Times New Roman" panose="02020603050405020304" pitchFamily="18" charset="0"/>
                      </a:endParaRPr>
                    </a:p>
                  </a:txBody>
                  <a:tcPr marL="8882" marR="8882" marT="8882" marB="0" anchor="ctr"/>
                </a:tc>
                <a:extLst>
                  <a:ext uri="{0D108BD9-81ED-4DB2-BD59-A6C34878D82A}">
                    <a16:rowId xmlns:a16="http://schemas.microsoft.com/office/drawing/2014/main" val="3072739805"/>
                  </a:ext>
                </a:extLst>
              </a:tr>
              <a:tr h="305917">
                <a:tc>
                  <a:txBody>
                    <a:bodyPr/>
                    <a:lstStyle/>
                    <a:p>
                      <a:pPr algn="l" rtl="0" fontAlgn="ctr"/>
                      <a:r>
                        <a:rPr lang="tr-TR" sz="1300" u="none" strike="noStrike">
                          <a:effectLst/>
                        </a:rPr>
                        <a:t>Uzman Ellerin Desteklenmesi</a:t>
                      </a:r>
                      <a:endParaRPr lang="tr-TR" sz="1300" b="0" i="0" u="none" strike="noStrike">
                        <a:solidFill>
                          <a:srgbClr val="000000"/>
                        </a:solidFill>
                        <a:effectLst/>
                        <a:latin typeface="Times New Roman" panose="02020603050405020304" pitchFamily="18" charset="0"/>
                      </a:endParaRPr>
                    </a:p>
                  </a:txBody>
                  <a:tcPr marL="8882" marR="8882" marT="8882" marB="0" anchor="ctr"/>
                </a:tc>
                <a:tc>
                  <a:txBody>
                    <a:bodyPr/>
                    <a:lstStyle/>
                    <a:p>
                      <a:pPr algn="ctr" rtl="0" fontAlgn="ctr"/>
                      <a:r>
                        <a:rPr lang="tr-TR" sz="1300" u="none" strike="noStrike" dirty="0">
                          <a:effectLst/>
                        </a:rPr>
                        <a:t>11</a:t>
                      </a:r>
                      <a:endParaRPr lang="tr-TR" sz="1300" b="0" i="0" u="none" strike="noStrike" dirty="0">
                        <a:solidFill>
                          <a:srgbClr val="000000"/>
                        </a:solidFill>
                        <a:effectLst/>
                        <a:latin typeface="Times New Roman" panose="02020603050405020304" pitchFamily="18" charset="0"/>
                      </a:endParaRPr>
                    </a:p>
                  </a:txBody>
                  <a:tcPr marL="8882" marR="8882" marT="8882" marB="0" anchor="ctr"/>
                </a:tc>
                <a:tc>
                  <a:txBody>
                    <a:bodyPr/>
                    <a:lstStyle/>
                    <a:p>
                      <a:pPr algn="r" rtl="0" fontAlgn="ctr"/>
                      <a:r>
                        <a:rPr lang="tr-TR" sz="1300" u="none" strike="noStrike" dirty="0">
                          <a:effectLst/>
                        </a:rPr>
                        <a:t>2.300.000</a:t>
                      </a:r>
                      <a:endParaRPr lang="tr-TR" sz="1300" b="0" i="0" u="none" strike="noStrike" dirty="0">
                        <a:solidFill>
                          <a:srgbClr val="000000"/>
                        </a:solidFill>
                        <a:effectLst/>
                        <a:latin typeface="Times New Roman" panose="02020603050405020304" pitchFamily="18" charset="0"/>
                      </a:endParaRPr>
                    </a:p>
                  </a:txBody>
                  <a:tcPr marL="8882" marR="8882" marT="8882" marB="0" anchor="ctr"/>
                </a:tc>
                <a:extLst>
                  <a:ext uri="{0D108BD9-81ED-4DB2-BD59-A6C34878D82A}">
                    <a16:rowId xmlns:a16="http://schemas.microsoft.com/office/drawing/2014/main" val="1935910011"/>
                  </a:ext>
                </a:extLst>
              </a:tr>
              <a:tr h="305917">
                <a:tc>
                  <a:txBody>
                    <a:bodyPr/>
                    <a:lstStyle/>
                    <a:p>
                      <a:pPr algn="l" rtl="0" fontAlgn="ctr"/>
                      <a:r>
                        <a:rPr lang="tr-TR" sz="1300" u="none" strike="noStrike" dirty="0">
                          <a:effectLst/>
                        </a:rPr>
                        <a:t>Sulama </a:t>
                      </a:r>
                      <a:r>
                        <a:rPr lang="tr-TR" sz="1300" u="none" strike="noStrike">
                          <a:effectLst/>
                        </a:rPr>
                        <a:t>Kooperatifi Ortaklarına yapılan </a:t>
                      </a:r>
                      <a:r>
                        <a:rPr lang="tr-TR" sz="1300" u="none" strike="noStrike" dirty="0">
                          <a:effectLst/>
                        </a:rPr>
                        <a:t>Sulama Desteği </a:t>
                      </a:r>
                      <a:endParaRPr lang="tr-TR" sz="1300" b="0" i="0" u="none" strike="noStrike" dirty="0">
                        <a:solidFill>
                          <a:srgbClr val="000000"/>
                        </a:solidFill>
                        <a:effectLst/>
                        <a:latin typeface="Times New Roman" panose="02020603050405020304" pitchFamily="18" charset="0"/>
                      </a:endParaRPr>
                    </a:p>
                  </a:txBody>
                  <a:tcPr marL="8882" marR="8882" marT="8882" marB="0" anchor="ctr"/>
                </a:tc>
                <a:tc>
                  <a:txBody>
                    <a:bodyPr/>
                    <a:lstStyle/>
                    <a:p>
                      <a:pPr algn="ctr" rtl="0" fontAlgn="ctr"/>
                      <a:r>
                        <a:rPr lang="tr-TR" sz="1300" b="0" i="0" u="none" strike="noStrike" dirty="0" smtClean="0">
                          <a:solidFill>
                            <a:schemeClr val="dk1"/>
                          </a:solidFill>
                          <a:effectLst/>
                          <a:latin typeface="+mn-lt"/>
                        </a:rPr>
                        <a:t>785</a:t>
                      </a:r>
                      <a:endParaRPr lang="tr-TR" sz="1300" b="0" i="0" u="none" strike="noStrike" dirty="0">
                        <a:solidFill>
                          <a:srgbClr val="000000"/>
                        </a:solidFill>
                        <a:effectLst/>
                        <a:latin typeface="Times New Roman" panose="02020603050405020304" pitchFamily="18" charset="0"/>
                      </a:endParaRPr>
                    </a:p>
                  </a:txBody>
                  <a:tcPr marL="8882" marR="8882" marT="8882" marB="0" anchor="ctr"/>
                </a:tc>
                <a:tc>
                  <a:txBody>
                    <a:bodyPr/>
                    <a:lstStyle/>
                    <a:p>
                      <a:pPr algn="r" rtl="0" fontAlgn="ctr"/>
                      <a:r>
                        <a:rPr lang="tr-TR" sz="1300" u="none" strike="noStrike" dirty="0" smtClean="0">
                          <a:effectLst/>
                        </a:rPr>
                        <a:t>3.432.655,62</a:t>
                      </a:r>
                      <a:endParaRPr lang="tr-TR" sz="1300" b="0" i="0" u="none" strike="noStrike" dirty="0">
                        <a:solidFill>
                          <a:srgbClr val="000000"/>
                        </a:solidFill>
                        <a:effectLst/>
                        <a:latin typeface="Times New Roman" panose="02020603050405020304" pitchFamily="18" charset="0"/>
                      </a:endParaRPr>
                    </a:p>
                  </a:txBody>
                  <a:tcPr marL="8882" marR="8882" marT="8882" marB="0" anchor="ctr"/>
                </a:tc>
                <a:extLst>
                  <a:ext uri="{0D108BD9-81ED-4DB2-BD59-A6C34878D82A}">
                    <a16:rowId xmlns:a16="http://schemas.microsoft.com/office/drawing/2014/main" val="2542763199"/>
                  </a:ext>
                </a:extLst>
              </a:tr>
              <a:tr h="326119">
                <a:tc>
                  <a:txBody>
                    <a:bodyPr/>
                    <a:lstStyle/>
                    <a:p>
                      <a:pPr algn="l" rtl="0" fontAlgn="ctr"/>
                      <a:r>
                        <a:rPr lang="tr-TR" sz="1300" u="none" strike="noStrike">
                          <a:effectLst/>
                        </a:rPr>
                        <a:t>Genç Çiftçilerin Desteklenmesi </a:t>
                      </a:r>
                      <a:endParaRPr lang="tr-TR" sz="1300" b="0" i="0" u="none" strike="noStrike">
                        <a:solidFill>
                          <a:srgbClr val="000000"/>
                        </a:solidFill>
                        <a:effectLst/>
                        <a:latin typeface="Times New Roman" panose="02020603050405020304" pitchFamily="18" charset="0"/>
                      </a:endParaRPr>
                    </a:p>
                  </a:txBody>
                  <a:tcPr marL="8882" marR="8882" marT="8882" marB="0" anchor="ctr"/>
                </a:tc>
                <a:tc>
                  <a:txBody>
                    <a:bodyPr/>
                    <a:lstStyle/>
                    <a:p>
                      <a:pPr algn="ctr" rtl="0" fontAlgn="ctr"/>
                      <a:r>
                        <a:rPr lang="tr-TR" sz="1300" u="none" strike="noStrike" dirty="0">
                          <a:effectLst/>
                        </a:rPr>
                        <a:t>689</a:t>
                      </a:r>
                      <a:endParaRPr lang="tr-TR" sz="1300" b="0" i="0" u="none" strike="noStrike" dirty="0">
                        <a:solidFill>
                          <a:srgbClr val="000000"/>
                        </a:solidFill>
                        <a:effectLst/>
                        <a:latin typeface="Times New Roman" panose="02020603050405020304" pitchFamily="18" charset="0"/>
                      </a:endParaRPr>
                    </a:p>
                  </a:txBody>
                  <a:tcPr marL="8882" marR="8882" marT="8882" marB="0" anchor="ctr"/>
                </a:tc>
                <a:tc>
                  <a:txBody>
                    <a:bodyPr/>
                    <a:lstStyle/>
                    <a:p>
                      <a:pPr algn="r" rtl="0" fontAlgn="ctr"/>
                      <a:r>
                        <a:rPr lang="tr-TR" sz="1300" u="none" strike="noStrike" dirty="0">
                          <a:effectLst/>
                        </a:rPr>
                        <a:t>20.670.000</a:t>
                      </a:r>
                      <a:endParaRPr lang="tr-TR" sz="1300" b="0" i="0" u="none" strike="noStrike" dirty="0">
                        <a:solidFill>
                          <a:srgbClr val="000000"/>
                        </a:solidFill>
                        <a:effectLst/>
                        <a:latin typeface="Times New Roman" panose="02020603050405020304" pitchFamily="18" charset="0"/>
                      </a:endParaRPr>
                    </a:p>
                  </a:txBody>
                  <a:tcPr marL="8882" marR="8882" marT="8882" marB="0" anchor="ctr"/>
                </a:tc>
                <a:extLst>
                  <a:ext uri="{0D108BD9-81ED-4DB2-BD59-A6C34878D82A}">
                    <a16:rowId xmlns:a16="http://schemas.microsoft.com/office/drawing/2014/main" val="76155056"/>
                  </a:ext>
                </a:extLst>
              </a:tr>
              <a:tr h="350961">
                <a:tc>
                  <a:txBody>
                    <a:bodyPr/>
                    <a:lstStyle/>
                    <a:p>
                      <a:pPr algn="l" rtl="0" fontAlgn="ctr"/>
                      <a:r>
                        <a:rPr lang="tr-TR" sz="1500" u="none" strike="noStrike" dirty="0">
                          <a:effectLst/>
                        </a:rPr>
                        <a:t>Toplam </a:t>
                      </a:r>
                      <a:endParaRPr lang="tr-TR" sz="1500" b="1" i="0" u="none" strike="noStrike" dirty="0">
                        <a:solidFill>
                          <a:srgbClr val="000000"/>
                        </a:solidFill>
                        <a:effectLst/>
                        <a:latin typeface="Times New Roman" panose="02020603050405020304" pitchFamily="18" charset="0"/>
                      </a:endParaRPr>
                    </a:p>
                  </a:txBody>
                  <a:tcPr marL="8882" marR="8882" marT="8882" marB="0" anchor="ctr"/>
                </a:tc>
                <a:tc>
                  <a:txBody>
                    <a:bodyPr/>
                    <a:lstStyle/>
                    <a:p>
                      <a:pPr algn="ctr" fontAlgn="b"/>
                      <a:r>
                        <a:rPr lang="tr-TR" sz="1600" b="0" i="0" u="none" strike="noStrike" dirty="0" smtClean="0">
                          <a:solidFill>
                            <a:srgbClr val="000000"/>
                          </a:solidFill>
                          <a:effectLst/>
                          <a:latin typeface="Calibri" panose="020F0502020204030204" pitchFamily="34" charset="0"/>
                        </a:rPr>
                        <a:t>11.899</a:t>
                      </a:r>
                      <a:endParaRPr lang="tr-T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tr-TR" sz="1600" b="0" i="0" u="none" strike="noStrike" dirty="0">
                          <a:solidFill>
                            <a:srgbClr val="000000"/>
                          </a:solidFill>
                          <a:effectLst/>
                          <a:latin typeface="Calibri" panose="020F0502020204030204" pitchFamily="34" charset="0"/>
                        </a:rPr>
                        <a:t>217.243.386,08</a:t>
                      </a:r>
                    </a:p>
                  </a:txBody>
                  <a:tcPr marL="9525" marR="9525" marT="9525" marB="0" anchor="b"/>
                </a:tc>
                <a:extLst>
                  <a:ext uri="{0D108BD9-81ED-4DB2-BD59-A6C34878D82A}">
                    <a16:rowId xmlns:a16="http://schemas.microsoft.com/office/drawing/2014/main" val="3588642548"/>
                  </a:ext>
                </a:extLst>
              </a:tr>
            </a:tbl>
          </a:graphicData>
        </a:graphic>
      </p:graphicFrame>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8282" cy="938615"/>
          </a:xfrm>
          <a:prstGeom prst="rect">
            <a:avLst/>
          </a:prstGeom>
        </p:spPr>
      </p:pic>
    </p:spTree>
    <p:extLst>
      <p:ext uri="{BB962C8B-B14F-4D97-AF65-F5344CB8AC3E}">
        <p14:creationId xmlns:p14="http://schemas.microsoft.com/office/powerpoint/2010/main" val="1450319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6</a:t>
            </a:fld>
            <a:r>
              <a:rPr lang="tr-TR"/>
              <a:t>/30</a:t>
            </a:r>
            <a:endParaRPr lang="tr-TR" dirty="0"/>
          </a:p>
        </p:txBody>
      </p:sp>
      <p:sp>
        <p:nvSpPr>
          <p:cNvPr id="5" name="Dikdörtgen 4"/>
          <p:cNvSpPr/>
          <p:nvPr/>
        </p:nvSpPr>
        <p:spPr>
          <a:xfrm>
            <a:off x="0" y="0"/>
            <a:ext cx="12192000" cy="6840309"/>
          </a:xfrm>
          <a:prstGeom prst="rect">
            <a:avLst/>
          </a:prstGeom>
          <a:noFill/>
          <a:ln w="57150">
            <a:solidFill>
              <a:srgbClr val="DB2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Unvan 5"/>
          <p:cNvSpPr txBox="1">
            <a:spLocks noGrp="1"/>
          </p:cNvSpPr>
          <p:nvPr>
            <p:ph type="title"/>
          </p:nvPr>
        </p:nvSpPr>
        <p:spPr>
          <a:xfrm>
            <a:off x="63500" y="1166242"/>
            <a:ext cx="12035366" cy="313932"/>
          </a:xfrm>
          <a:prstGeom prst="rect">
            <a:avLst/>
          </a:prstGeom>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tr-TR" sz="1600" b="1" dirty="0">
                <a:solidFill>
                  <a:schemeClr val="tx1"/>
                </a:solidFill>
                <a:latin typeface="Times New Roman" panose="02020603050405020304" pitchFamily="18" charset="0"/>
                <a:cs typeface="Times New Roman" panose="02020603050405020304" pitchFamily="18" charset="0"/>
              </a:rPr>
              <a:t>SEKTÖREL BAZLI KKYDP TARIMA DAYALI EKONOMİK PROJELER PROGRAMI </a:t>
            </a:r>
            <a:r>
              <a:rPr lang="tr-TR" sz="1600" b="1" dirty="0" smtClean="0">
                <a:solidFill>
                  <a:schemeClr val="tx1"/>
                </a:solidFill>
                <a:latin typeface="Times New Roman" panose="02020603050405020304" pitchFamily="18" charset="0"/>
                <a:cs typeface="Times New Roman" panose="02020603050405020304" pitchFamily="18" charset="0"/>
              </a:rPr>
              <a:t>(2006-2024)</a:t>
            </a:r>
            <a:endParaRPr lang="tr-TR"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İçerik Yer Tutucusu 7">
            <a:extLst>
              <a:ext uri="{FF2B5EF4-FFF2-40B4-BE49-F238E27FC236}">
                <a16:creationId xmlns:a16="http://schemas.microsoft.com/office/drawing/2014/main" id="{B462E627-8E59-40EC-B83A-DC2DACAFF1F7}"/>
              </a:ext>
            </a:extLst>
          </p:cNvPr>
          <p:cNvGraphicFramePr>
            <a:graphicFrameLocks noGrp="1"/>
          </p:cNvGraphicFramePr>
          <p:nvPr>
            <p:ph idx="1"/>
            <p:extLst>
              <p:ext uri="{D42A27DB-BD31-4B8C-83A1-F6EECF244321}">
                <p14:modId xmlns:p14="http://schemas.microsoft.com/office/powerpoint/2010/main" val="2256856231"/>
              </p:ext>
            </p:extLst>
          </p:nvPr>
        </p:nvGraphicFramePr>
        <p:xfrm>
          <a:off x="817032" y="1480175"/>
          <a:ext cx="10275829" cy="5241300"/>
        </p:xfrm>
        <a:graphic>
          <a:graphicData uri="http://schemas.openxmlformats.org/drawingml/2006/table">
            <a:tbl>
              <a:tblPr/>
              <a:tblGrid>
                <a:gridCol w="3828442">
                  <a:extLst>
                    <a:ext uri="{9D8B030D-6E8A-4147-A177-3AD203B41FA5}">
                      <a16:colId xmlns:a16="http://schemas.microsoft.com/office/drawing/2014/main" val="1071757940"/>
                    </a:ext>
                  </a:extLst>
                </a:gridCol>
                <a:gridCol w="1102127">
                  <a:extLst>
                    <a:ext uri="{9D8B030D-6E8A-4147-A177-3AD203B41FA5}">
                      <a16:colId xmlns:a16="http://schemas.microsoft.com/office/drawing/2014/main" val="397682281"/>
                    </a:ext>
                  </a:extLst>
                </a:gridCol>
                <a:gridCol w="1662857">
                  <a:extLst>
                    <a:ext uri="{9D8B030D-6E8A-4147-A177-3AD203B41FA5}">
                      <a16:colId xmlns:a16="http://schemas.microsoft.com/office/drawing/2014/main" val="1741768256"/>
                    </a:ext>
                  </a:extLst>
                </a:gridCol>
                <a:gridCol w="1740201">
                  <a:extLst>
                    <a:ext uri="{9D8B030D-6E8A-4147-A177-3AD203B41FA5}">
                      <a16:colId xmlns:a16="http://schemas.microsoft.com/office/drawing/2014/main" val="2253473233"/>
                    </a:ext>
                  </a:extLst>
                </a:gridCol>
                <a:gridCol w="1942202">
                  <a:extLst>
                    <a:ext uri="{9D8B030D-6E8A-4147-A177-3AD203B41FA5}">
                      <a16:colId xmlns:a16="http://schemas.microsoft.com/office/drawing/2014/main" val="270079991"/>
                    </a:ext>
                  </a:extLst>
                </a:gridCol>
              </a:tblGrid>
              <a:tr h="312982">
                <a:tc>
                  <a:txBody>
                    <a:bodyPr/>
                    <a:lstStyle/>
                    <a:p>
                      <a:pPr algn="l" fontAlgn="ctr"/>
                      <a:r>
                        <a:rPr lang="tr-TR" sz="900" b="1" i="0" u="none" strike="noStrike" dirty="0">
                          <a:solidFill>
                            <a:srgbClr val="000000"/>
                          </a:solidFill>
                          <a:effectLst/>
                          <a:latin typeface="Calibri" panose="020F0502020204030204" pitchFamily="34" charset="0"/>
                        </a:rPr>
                        <a:t>Proje Adı</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000000"/>
                          </a:solidFill>
                          <a:effectLst/>
                          <a:latin typeface="Calibri" panose="020F0502020204030204" pitchFamily="34" charset="0"/>
                        </a:rPr>
                        <a:t>Proje Sayısı</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000000"/>
                          </a:solidFill>
                          <a:effectLst/>
                          <a:latin typeface="Calibri" panose="020F0502020204030204" pitchFamily="34" charset="0"/>
                        </a:rPr>
                        <a:t>Proje Toplam Tutarı TL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00000"/>
                          </a:solidFill>
                          <a:effectLst/>
                          <a:latin typeface="Calibri" panose="020F0502020204030204" pitchFamily="34" charset="0"/>
                        </a:rPr>
                        <a:t>Hakediş Tutarı (TL)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000000"/>
                          </a:solidFill>
                          <a:effectLst/>
                          <a:latin typeface="Calibri" panose="020F0502020204030204" pitchFamily="34" charset="0"/>
                        </a:rPr>
                        <a:t>Kapasite</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986880"/>
                  </a:ext>
                </a:extLst>
              </a:tr>
              <a:tr h="162954">
                <a:tc>
                  <a:txBody>
                    <a:bodyPr/>
                    <a:lstStyle/>
                    <a:p>
                      <a:pPr algn="l" fontAlgn="ctr"/>
                      <a:r>
                        <a:rPr lang="tr-TR" sz="900" b="0" i="0" u="none" strike="noStrike" dirty="0" err="1">
                          <a:solidFill>
                            <a:srgbClr val="000000"/>
                          </a:solidFill>
                          <a:effectLst/>
                          <a:latin typeface="Calibri" panose="020F0502020204030204" pitchFamily="34" charset="0"/>
                        </a:rPr>
                        <a:t>Soğukhava</a:t>
                      </a:r>
                      <a:r>
                        <a:rPr lang="tr-TR" sz="900" b="0" i="0" u="none" strike="noStrike" dirty="0">
                          <a:solidFill>
                            <a:srgbClr val="000000"/>
                          </a:solidFill>
                          <a:effectLst/>
                          <a:latin typeface="Calibri" panose="020F0502020204030204" pitchFamily="34" charset="0"/>
                        </a:rPr>
                        <a:t> Deposu</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45</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44.865.441,61</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18.919.396,85</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57637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357148"/>
                  </a:ext>
                </a:extLst>
              </a:tr>
              <a:tr h="162954">
                <a:tc>
                  <a:txBody>
                    <a:bodyPr/>
                    <a:lstStyle/>
                    <a:p>
                      <a:pPr algn="l" fontAlgn="ctr"/>
                      <a:r>
                        <a:rPr lang="es-ES" sz="900" b="0" i="0" u="none" strike="noStrike" dirty="0">
                          <a:solidFill>
                            <a:srgbClr val="000000"/>
                          </a:solidFill>
                          <a:effectLst/>
                          <a:latin typeface="Calibri" panose="020F0502020204030204" pitchFamily="34" charset="0"/>
                        </a:rPr>
                        <a:t>Sebze Tasnif ve Ambalajlama Tesisi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16</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24.518.784,11</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9.916.247,01</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98891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146431"/>
                  </a:ext>
                </a:extLst>
              </a:tr>
              <a:tr h="162954">
                <a:tc>
                  <a:txBody>
                    <a:bodyPr/>
                    <a:lstStyle/>
                    <a:p>
                      <a:pPr algn="l" fontAlgn="ctr"/>
                      <a:r>
                        <a:rPr lang="tr-TR" sz="900" b="0" i="0" u="none" strike="noStrike" dirty="0">
                          <a:solidFill>
                            <a:srgbClr val="000000"/>
                          </a:solidFill>
                          <a:effectLst/>
                          <a:latin typeface="Calibri" panose="020F0502020204030204" pitchFamily="34" charset="0"/>
                        </a:rPr>
                        <a:t>Zeytinyağı Fabrikası</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29</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43.775.930,78</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20.056.010,21</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35225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339739"/>
                  </a:ext>
                </a:extLst>
              </a:tr>
              <a:tr h="162954">
                <a:tc>
                  <a:txBody>
                    <a:bodyPr/>
                    <a:lstStyle/>
                    <a:p>
                      <a:pPr algn="l" fontAlgn="ctr"/>
                      <a:r>
                        <a:rPr lang="tr-TR" sz="900" b="0" i="0" u="none" strike="noStrike" dirty="0">
                          <a:solidFill>
                            <a:srgbClr val="000000"/>
                          </a:solidFill>
                          <a:effectLst/>
                          <a:latin typeface="Calibri" panose="020F0502020204030204" pitchFamily="34" charset="0"/>
                        </a:rPr>
                        <a:t>Modern Yeni Seralar</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27</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42.896.781,36</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15.951.051,10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400 da</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581385"/>
                  </a:ext>
                </a:extLst>
              </a:tr>
              <a:tr h="162954">
                <a:tc>
                  <a:txBody>
                    <a:bodyPr/>
                    <a:lstStyle/>
                    <a:p>
                      <a:pPr algn="l" fontAlgn="ctr"/>
                      <a:r>
                        <a:rPr lang="it-IT" sz="900" b="0" i="0" u="none" strike="noStrike" dirty="0">
                          <a:solidFill>
                            <a:srgbClr val="000000"/>
                          </a:solidFill>
                          <a:effectLst/>
                          <a:latin typeface="Calibri" panose="020F0502020204030204" pitchFamily="34" charset="0"/>
                        </a:rPr>
                        <a:t>Süt  ve Süt Ürünleri  İşleme  Tesisi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13</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14.933.507,00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6.478.518,20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39.721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188667"/>
                  </a:ext>
                </a:extLst>
              </a:tr>
              <a:tr h="162954">
                <a:tc>
                  <a:txBody>
                    <a:bodyPr/>
                    <a:lstStyle/>
                    <a:p>
                      <a:pPr algn="l" fontAlgn="ctr"/>
                      <a:r>
                        <a:rPr lang="tr-TR" sz="900" b="0" i="0" u="none" strike="noStrike">
                          <a:solidFill>
                            <a:srgbClr val="000000"/>
                          </a:solidFill>
                          <a:effectLst/>
                          <a:latin typeface="Calibri" panose="020F0502020204030204" pitchFamily="34" charset="0"/>
                        </a:rPr>
                        <a:t>Mantar İşleme Tesisi               </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libri" panose="020F0502020204030204" pitchFamily="34" charset="0"/>
                        </a:rPr>
                        <a:t>2</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1.849.995,00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912.345,20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1.960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711869"/>
                  </a:ext>
                </a:extLst>
              </a:tr>
              <a:tr h="162954">
                <a:tc>
                  <a:txBody>
                    <a:bodyPr/>
                    <a:lstStyle/>
                    <a:p>
                      <a:pPr algn="l" fontAlgn="ctr"/>
                      <a:r>
                        <a:rPr lang="tr-TR" sz="900" b="0" i="0" u="none" strike="noStrike">
                          <a:solidFill>
                            <a:srgbClr val="000000"/>
                          </a:solidFill>
                          <a:effectLst/>
                          <a:latin typeface="Calibri" panose="020F0502020204030204" pitchFamily="34" charset="0"/>
                        </a:rPr>
                        <a:t>Üzüm İşleme ve Şarap Fabrikası  </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dirty="0">
                          <a:solidFill>
                            <a:srgbClr val="000000"/>
                          </a:solidFill>
                          <a:effectLst/>
                          <a:latin typeface="Calibri" panose="020F0502020204030204" pitchFamily="34" charset="0"/>
                        </a:rPr>
                        <a:t>4</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1.494.712,00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743.735,05</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864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134651"/>
                  </a:ext>
                </a:extLst>
              </a:tr>
              <a:tr h="162954">
                <a:tc>
                  <a:txBody>
                    <a:bodyPr/>
                    <a:lstStyle/>
                    <a:p>
                      <a:pPr algn="l" fontAlgn="ctr"/>
                      <a:r>
                        <a:rPr lang="tr-TR" sz="900" b="0" i="0" u="none" strike="noStrike">
                          <a:solidFill>
                            <a:srgbClr val="000000"/>
                          </a:solidFill>
                          <a:effectLst/>
                          <a:latin typeface="Calibri" panose="020F0502020204030204" pitchFamily="34" charset="0"/>
                        </a:rPr>
                        <a:t>Alt Yapı Basınçlı Sulama Projesi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12</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5.551.724,15</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3.711.560,63</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19.147 da</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759340"/>
                  </a:ext>
                </a:extLst>
              </a:tr>
              <a:tr h="162954">
                <a:tc>
                  <a:txBody>
                    <a:bodyPr/>
                    <a:lstStyle/>
                    <a:p>
                      <a:pPr algn="l" fontAlgn="ctr"/>
                      <a:r>
                        <a:rPr lang="tr-TR" sz="900" b="0" i="0" u="none" strike="noStrike">
                          <a:solidFill>
                            <a:srgbClr val="000000"/>
                          </a:solidFill>
                          <a:effectLst/>
                          <a:latin typeface="Calibri" panose="020F0502020204030204" pitchFamily="34" charset="0"/>
                        </a:rPr>
                        <a:t>Damla Sulama Projesi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3</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151.033,00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59.855,50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74 da</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979858"/>
                  </a:ext>
                </a:extLst>
              </a:tr>
              <a:tr h="162954">
                <a:tc>
                  <a:txBody>
                    <a:bodyPr/>
                    <a:lstStyle/>
                    <a:p>
                      <a:pPr algn="l" fontAlgn="ctr"/>
                      <a:r>
                        <a:rPr lang="tr-TR" sz="900" b="0" i="0" u="none" strike="noStrike" dirty="0">
                          <a:solidFill>
                            <a:srgbClr val="000000"/>
                          </a:solidFill>
                          <a:effectLst/>
                          <a:latin typeface="Calibri" panose="020F0502020204030204" pitchFamily="34" charset="0"/>
                        </a:rPr>
                        <a:t>Et ve Et Ürünleri İşleme Tesisi        </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12</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12.425.505,52</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4.893.731,07</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18.486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395762"/>
                  </a:ext>
                </a:extLst>
              </a:tr>
              <a:tr h="162954">
                <a:tc>
                  <a:txBody>
                    <a:bodyPr/>
                    <a:lstStyle/>
                    <a:p>
                      <a:pPr algn="l" fontAlgn="ctr"/>
                      <a:r>
                        <a:rPr lang="tr-TR" sz="900" b="0" i="0" u="none" strike="noStrike">
                          <a:solidFill>
                            <a:srgbClr val="000000"/>
                          </a:solidFill>
                          <a:effectLst/>
                          <a:latin typeface="Calibri" panose="020F0502020204030204" pitchFamily="34" charset="0"/>
                        </a:rPr>
                        <a:t>Keçiboynuzu İşleme Tesisi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2</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2.319.398,82</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914.177,56</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19.000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567529"/>
                  </a:ext>
                </a:extLst>
              </a:tr>
              <a:tr h="162954">
                <a:tc>
                  <a:txBody>
                    <a:bodyPr/>
                    <a:lstStyle/>
                    <a:p>
                      <a:pPr algn="l" fontAlgn="ctr"/>
                      <a:r>
                        <a:rPr lang="tr-TR" sz="900" b="0" i="0" u="none" strike="noStrike" dirty="0">
                          <a:solidFill>
                            <a:srgbClr val="000000"/>
                          </a:solidFill>
                          <a:effectLst/>
                          <a:latin typeface="Calibri" panose="020F0502020204030204" pitchFamily="34" charset="0"/>
                        </a:rPr>
                        <a:t>Su Ürünleri İşleme Tesisi                </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2</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2.661.709,00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1.327.336,50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716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116403"/>
                  </a:ext>
                </a:extLst>
              </a:tr>
              <a:tr h="162954">
                <a:tc>
                  <a:txBody>
                    <a:bodyPr/>
                    <a:lstStyle/>
                    <a:p>
                      <a:pPr algn="l" fontAlgn="ctr"/>
                      <a:r>
                        <a:rPr lang="tr-TR" sz="900" b="0" i="0" u="none" strike="noStrike">
                          <a:solidFill>
                            <a:srgbClr val="000000"/>
                          </a:solidFill>
                          <a:effectLst/>
                          <a:latin typeface="Calibri" panose="020F0502020204030204" pitchFamily="34" charset="0"/>
                        </a:rPr>
                        <a:t>Tıbbi Aromatik Yağ İşleme Tesisi   </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6</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10.999.523,47</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4.754.230,24</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2877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319976"/>
                  </a:ext>
                </a:extLst>
              </a:tr>
              <a:tr h="162954">
                <a:tc>
                  <a:txBody>
                    <a:bodyPr/>
                    <a:lstStyle/>
                    <a:p>
                      <a:pPr algn="l" fontAlgn="ctr"/>
                      <a:r>
                        <a:rPr lang="tr-TR" sz="900" b="0" i="0" u="none" strike="noStrike">
                          <a:solidFill>
                            <a:srgbClr val="000000"/>
                          </a:solidFill>
                          <a:effectLst/>
                          <a:latin typeface="Calibri" panose="020F0502020204030204" pitchFamily="34" charset="0"/>
                        </a:rPr>
                        <a:t>Kuruyemiş Paketleme Tesisi    </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3</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1.304.750,00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645.826,50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10.457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903851"/>
                  </a:ext>
                </a:extLst>
              </a:tr>
              <a:tr h="162954">
                <a:tc>
                  <a:txBody>
                    <a:bodyPr/>
                    <a:lstStyle/>
                    <a:p>
                      <a:pPr algn="l" fontAlgn="ctr"/>
                      <a:r>
                        <a:rPr lang="tr-TR" sz="900" b="0" i="0" u="none" strike="noStrike">
                          <a:solidFill>
                            <a:srgbClr val="000000"/>
                          </a:solidFill>
                          <a:effectLst/>
                          <a:latin typeface="Calibri" panose="020F0502020204030204" pitchFamily="34" charset="0"/>
                        </a:rPr>
                        <a:t>Un ve Yem Fabrikası Yenileme   Projesi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3</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1.952.566,80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802.819,61</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54.600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1907"/>
                  </a:ext>
                </a:extLst>
              </a:tr>
              <a:tr h="162954">
                <a:tc>
                  <a:txBody>
                    <a:bodyPr/>
                    <a:lstStyle/>
                    <a:p>
                      <a:pPr algn="l" fontAlgn="ctr"/>
                      <a:r>
                        <a:rPr lang="tr-TR" sz="900" b="0" i="0" u="none" strike="noStrike">
                          <a:solidFill>
                            <a:srgbClr val="000000"/>
                          </a:solidFill>
                          <a:effectLst/>
                          <a:latin typeface="Calibri" panose="020F0502020204030204" pitchFamily="34" charset="0"/>
                        </a:rPr>
                        <a:t>Tahin Üretimi ve Ambalajlama Tesisi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5</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5.017.500,00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2.483.600,00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2190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90173"/>
                  </a:ext>
                </a:extLst>
              </a:tr>
              <a:tr h="162954">
                <a:tc>
                  <a:txBody>
                    <a:bodyPr/>
                    <a:lstStyle/>
                    <a:p>
                      <a:pPr algn="l" fontAlgn="ctr"/>
                      <a:r>
                        <a:rPr lang="tr-TR" sz="900" b="0" i="0" u="none" strike="noStrike">
                          <a:solidFill>
                            <a:srgbClr val="000000"/>
                          </a:solidFill>
                          <a:effectLst/>
                          <a:latin typeface="Calibri" panose="020F0502020204030204" pitchFamily="34" charset="0"/>
                        </a:rPr>
                        <a:t>Çelik Silo Yapımı</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4</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6.098.914,15</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2.508.363,10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10600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844861"/>
                  </a:ext>
                </a:extLst>
              </a:tr>
              <a:tr h="162954">
                <a:tc>
                  <a:txBody>
                    <a:bodyPr/>
                    <a:lstStyle/>
                    <a:p>
                      <a:pPr algn="l" fontAlgn="ctr"/>
                      <a:r>
                        <a:rPr lang="tr-TR" sz="900" b="0" i="0" u="none" strike="noStrike">
                          <a:solidFill>
                            <a:srgbClr val="000000"/>
                          </a:solidFill>
                          <a:effectLst/>
                          <a:latin typeface="Calibri" panose="020F0502020204030204" pitchFamily="34" charset="0"/>
                        </a:rPr>
                        <a:t>Meyve Suyu İşleme Tesisi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1</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797.620,00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398.810,00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105.600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895585"/>
                  </a:ext>
                </a:extLst>
              </a:tr>
              <a:tr h="162954">
                <a:tc>
                  <a:txBody>
                    <a:bodyPr/>
                    <a:lstStyle/>
                    <a:p>
                      <a:pPr algn="l" fontAlgn="ctr"/>
                      <a:r>
                        <a:rPr lang="tr-TR" sz="900" b="0" i="0" u="none" strike="noStrike">
                          <a:solidFill>
                            <a:srgbClr val="000000"/>
                          </a:solidFill>
                          <a:effectLst/>
                          <a:latin typeface="Calibri" panose="020F0502020204030204" pitchFamily="34" charset="0"/>
                        </a:rPr>
                        <a:t>Salamura Zeytin Üretim Tesisi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1</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875.489,54</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404.832,47</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200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321215"/>
                  </a:ext>
                </a:extLst>
              </a:tr>
              <a:tr h="162954">
                <a:tc>
                  <a:txBody>
                    <a:bodyPr/>
                    <a:lstStyle/>
                    <a:p>
                      <a:pPr algn="l" fontAlgn="ctr"/>
                      <a:r>
                        <a:rPr lang="tr-TR" sz="900" b="0" i="0" u="none" strike="noStrike">
                          <a:solidFill>
                            <a:srgbClr val="000000"/>
                          </a:solidFill>
                          <a:effectLst/>
                          <a:latin typeface="Calibri" panose="020F0502020204030204" pitchFamily="34" charset="0"/>
                        </a:rPr>
                        <a:t>Organik Gübre İşleme Tesisi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2</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4.491.425,84</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1.399.500,00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10.760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993918"/>
                  </a:ext>
                </a:extLst>
              </a:tr>
              <a:tr h="171395">
                <a:tc>
                  <a:txBody>
                    <a:bodyPr/>
                    <a:lstStyle/>
                    <a:p>
                      <a:pPr algn="l" fontAlgn="ctr"/>
                      <a:r>
                        <a:rPr lang="tr-TR" sz="900" b="0" i="0" u="none" strike="noStrike">
                          <a:solidFill>
                            <a:srgbClr val="000000"/>
                          </a:solidFill>
                          <a:effectLst/>
                          <a:latin typeface="Calibri" panose="020F0502020204030204" pitchFamily="34" charset="0"/>
                        </a:rPr>
                        <a:t>Hayvancılık Tesisleri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13</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15.175.573,21</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5.827.874,75</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2459 baş</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14531"/>
                  </a:ext>
                </a:extLst>
              </a:tr>
              <a:tr h="171395">
                <a:tc>
                  <a:txBody>
                    <a:bodyPr/>
                    <a:lstStyle/>
                    <a:p>
                      <a:pPr algn="l" fontAlgn="ctr"/>
                      <a:r>
                        <a:rPr lang="tr-TR" sz="900" b="0" i="0" u="none" strike="noStrike">
                          <a:solidFill>
                            <a:srgbClr val="000000"/>
                          </a:solidFill>
                          <a:effectLst/>
                          <a:latin typeface="Calibri" panose="020F0502020204030204" pitchFamily="34" charset="0"/>
                        </a:rPr>
                        <a:t>Yenilenebilir Enerji Üretimi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37</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55.876.384,70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22.870.733,43</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9362 </a:t>
                      </a:r>
                      <a:r>
                        <a:rPr lang="tr-TR" sz="900" b="0" i="0" u="none" strike="noStrike" dirty="0" err="1">
                          <a:solidFill>
                            <a:srgbClr val="000000"/>
                          </a:solidFill>
                          <a:effectLst/>
                          <a:latin typeface="Calibri" panose="020F0502020204030204" pitchFamily="34" charset="0"/>
                        </a:rPr>
                        <a:t>kWe</a:t>
                      </a:r>
                      <a:endParaRPr lang="tr-TR" sz="900" b="0" i="0" u="none" strike="noStrike" dirty="0">
                        <a:solidFill>
                          <a:srgbClr val="000000"/>
                        </a:solidFill>
                        <a:effectLst/>
                        <a:latin typeface="Calibri" panose="020F0502020204030204" pitchFamily="34" charset="0"/>
                      </a:endParaRP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803200"/>
                  </a:ext>
                </a:extLst>
              </a:tr>
              <a:tr h="171395">
                <a:tc>
                  <a:txBody>
                    <a:bodyPr/>
                    <a:lstStyle/>
                    <a:p>
                      <a:pPr algn="l" fontAlgn="ctr"/>
                      <a:r>
                        <a:rPr lang="tr-TR" sz="900" b="0" i="0" u="none" strike="noStrike">
                          <a:solidFill>
                            <a:srgbClr val="000000"/>
                          </a:solidFill>
                          <a:effectLst/>
                          <a:latin typeface="Calibri" panose="020F0502020204030204" pitchFamily="34" charset="0"/>
                        </a:rPr>
                        <a:t>Tahıl İşleme Tesisi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1</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600.000,00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72.500,00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600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76876"/>
                  </a:ext>
                </a:extLst>
              </a:tr>
              <a:tr h="171395">
                <a:tc>
                  <a:txBody>
                    <a:bodyPr/>
                    <a:lstStyle/>
                    <a:p>
                      <a:pPr algn="l" fontAlgn="ctr"/>
                      <a:r>
                        <a:rPr lang="tr-TR" sz="900" b="0" i="0" u="none" strike="noStrike">
                          <a:solidFill>
                            <a:srgbClr val="000000"/>
                          </a:solidFill>
                          <a:effectLst/>
                          <a:latin typeface="Calibri" panose="020F0502020204030204" pitchFamily="34" charset="0"/>
                        </a:rPr>
                        <a:t>Tohum İşleme Paketleme Tesisi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1</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110.000,00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55.000,00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200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580268"/>
                  </a:ext>
                </a:extLst>
              </a:tr>
              <a:tr h="171395">
                <a:tc>
                  <a:txBody>
                    <a:bodyPr/>
                    <a:lstStyle/>
                    <a:p>
                      <a:pPr algn="l" fontAlgn="ctr"/>
                      <a:r>
                        <a:rPr lang="tr-TR" sz="900" b="0" i="0" u="none" strike="noStrike">
                          <a:solidFill>
                            <a:srgbClr val="000000"/>
                          </a:solidFill>
                          <a:effectLst/>
                          <a:latin typeface="Calibri" panose="020F0502020204030204" pitchFamily="34" charset="0"/>
                        </a:rPr>
                        <a:t>Mantar Yetiştirme Tesisi               </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2</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5.811.848,01</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2.570.343,60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450 ton/yıl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597571"/>
                  </a:ext>
                </a:extLst>
              </a:tr>
              <a:tr h="171395">
                <a:tc>
                  <a:txBody>
                    <a:bodyPr/>
                    <a:lstStyle/>
                    <a:p>
                      <a:pPr algn="l" fontAlgn="ctr"/>
                      <a:r>
                        <a:rPr lang="tr-TR" sz="900" b="0" i="0" u="none" strike="noStrike">
                          <a:solidFill>
                            <a:srgbClr val="000000"/>
                          </a:solidFill>
                          <a:effectLst/>
                          <a:latin typeface="Calibri" panose="020F0502020204030204" pitchFamily="34" charset="0"/>
                        </a:rPr>
                        <a:t>Çiftlik Faal. Gel. (Yüksek Plastik Tünel)</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19</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9.216.387,29</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3.763.065,28</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168,92 da</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620015"/>
                  </a:ext>
                </a:extLst>
              </a:tr>
              <a:tr h="171395">
                <a:tc>
                  <a:txBody>
                    <a:bodyPr/>
                    <a:lstStyle/>
                    <a:p>
                      <a:pPr algn="l" fontAlgn="ctr"/>
                      <a:r>
                        <a:rPr lang="tr-TR" sz="900" b="0" i="0" u="none" strike="noStrike">
                          <a:solidFill>
                            <a:srgbClr val="000000"/>
                          </a:solidFill>
                          <a:effectLst/>
                          <a:latin typeface="Calibri" panose="020F0502020204030204" pitchFamily="34" charset="0"/>
                        </a:rPr>
                        <a:t>Çiftlik Faal. Gel. (Rüzgar Makinesi)</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3</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575.000,00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282.350,00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210,8 da</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852128"/>
                  </a:ext>
                </a:extLst>
              </a:tr>
              <a:tr h="171395">
                <a:tc>
                  <a:txBody>
                    <a:bodyPr/>
                    <a:lstStyle/>
                    <a:p>
                      <a:pPr algn="l" fontAlgn="ctr"/>
                      <a:r>
                        <a:rPr lang="tr-TR" sz="900" b="0" i="0" u="none" strike="noStrike">
                          <a:solidFill>
                            <a:srgbClr val="000000"/>
                          </a:solidFill>
                          <a:effectLst/>
                          <a:latin typeface="Calibri" panose="020F0502020204030204" pitchFamily="34" charset="0"/>
                        </a:rPr>
                        <a:t>Çiftlik Faal. Gel. (Hayvancılık tek.yen.)</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Calibri" panose="020F0502020204030204" pitchFamily="34" charset="0"/>
                        </a:rPr>
                        <a:t>15</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1.676.600,00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a:solidFill>
                            <a:srgbClr val="000000"/>
                          </a:solidFill>
                          <a:effectLst/>
                          <a:latin typeface="Calibri" panose="020F0502020204030204" pitchFamily="34" charset="0"/>
                        </a:rPr>
                        <a:t>758.238,10</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0" i="0" u="none" strike="noStrike" dirty="0">
                          <a:solidFill>
                            <a:srgbClr val="000000"/>
                          </a:solidFill>
                          <a:effectLst/>
                          <a:latin typeface="Calibri" panose="020F0502020204030204" pitchFamily="34" charset="0"/>
                        </a:rPr>
                        <a:t>1677 baş</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025917"/>
                  </a:ext>
                </a:extLst>
              </a:tr>
              <a:tr h="298078">
                <a:tc>
                  <a:txBody>
                    <a:bodyPr/>
                    <a:lstStyle/>
                    <a:p>
                      <a:pPr algn="l" fontAlgn="ctr"/>
                      <a:r>
                        <a:rPr lang="tr-TR" sz="900" b="0" i="0" u="none" strike="noStrike">
                          <a:solidFill>
                            <a:srgbClr val="000000"/>
                          </a:solidFill>
                          <a:effectLst/>
                          <a:latin typeface="Calibri" panose="020F0502020204030204" pitchFamily="34" charset="0"/>
                        </a:rPr>
                        <a:t>TOPLAM</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000000"/>
                          </a:solidFill>
                          <a:effectLst/>
                          <a:latin typeface="Calibri" panose="020F0502020204030204" pitchFamily="34" charset="0"/>
                        </a:rPr>
                        <a:t>283</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1" i="0" u="none" strike="noStrike" dirty="0">
                          <a:solidFill>
                            <a:srgbClr val="000000"/>
                          </a:solidFill>
                          <a:effectLst/>
                          <a:latin typeface="Calibri" panose="020F0502020204030204" pitchFamily="34" charset="0"/>
                        </a:rPr>
                        <a:t>318.024.105,36</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900" b="1" i="0" u="none" strike="noStrike">
                          <a:solidFill>
                            <a:srgbClr val="000000"/>
                          </a:solidFill>
                          <a:effectLst/>
                          <a:latin typeface="Calibri" panose="020F0502020204030204" pitchFamily="34" charset="0"/>
                        </a:rPr>
                        <a:t>133.482.051,96</a:t>
                      </a:r>
                    </a:p>
                  </a:txBody>
                  <a:tcPr marL="5827" marR="5827" marT="5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900" b="0" i="0" u="none" strike="noStrike" dirty="0">
                          <a:solidFill>
                            <a:srgbClr val="000000"/>
                          </a:solidFill>
                          <a:effectLst/>
                          <a:latin typeface="Calibri" panose="020F0502020204030204" pitchFamily="34" charset="0"/>
                        </a:rPr>
                        <a:t> </a:t>
                      </a:r>
                    </a:p>
                  </a:txBody>
                  <a:tcPr marL="5827" marR="5827" marT="5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455655"/>
                  </a:ext>
                </a:extLst>
              </a:tr>
            </a:tbl>
          </a:graphicData>
        </a:graphic>
      </p:graphicFrame>
    </p:spTree>
    <p:extLst>
      <p:ext uri="{BB962C8B-B14F-4D97-AF65-F5344CB8AC3E}">
        <p14:creationId xmlns:p14="http://schemas.microsoft.com/office/powerpoint/2010/main" val="2931449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858AF1D-E6D7-4B64-9545-F66A72DEE560}" type="slidenum">
              <a:rPr lang="tr-TR" smtClean="0"/>
              <a:pPr/>
              <a:t>7</a:t>
            </a:fld>
            <a:r>
              <a:rPr lang="tr-TR"/>
              <a:t>/30</a:t>
            </a:r>
            <a:endParaRPr lang="tr-TR" dirty="0"/>
          </a:p>
        </p:txBody>
      </p:sp>
      <p:sp>
        <p:nvSpPr>
          <p:cNvPr id="5" name="Dikdörtgen 4"/>
          <p:cNvSpPr/>
          <p:nvPr/>
        </p:nvSpPr>
        <p:spPr>
          <a:xfrm>
            <a:off x="0" y="0"/>
            <a:ext cx="12192000" cy="6840309"/>
          </a:xfrm>
          <a:prstGeom prst="rect">
            <a:avLst/>
          </a:prstGeom>
          <a:noFill/>
          <a:ln w="57150">
            <a:solidFill>
              <a:srgbClr val="DB2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Unvan 5"/>
          <p:cNvSpPr txBox="1">
            <a:spLocks noGrp="1"/>
          </p:cNvSpPr>
          <p:nvPr>
            <p:ph type="title"/>
          </p:nvPr>
        </p:nvSpPr>
        <p:spPr>
          <a:xfrm>
            <a:off x="0" y="1359837"/>
            <a:ext cx="12192000" cy="313932"/>
          </a:xfrm>
          <a:prstGeom prst="rect">
            <a:avLst/>
          </a:prstGeom>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tr-TR" sz="1600" dirty="0" smtClean="0">
                <a:solidFill>
                  <a:schemeClr val="tx1"/>
                </a:solidFill>
                <a:latin typeface="Times New Roman" panose="02020603050405020304" pitchFamily="18" charset="0"/>
                <a:cs typeface="Times New Roman" panose="02020603050405020304" pitchFamily="18" charset="0"/>
              </a:rPr>
              <a:t>İLÇE</a:t>
            </a:r>
            <a:r>
              <a:rPr lang="tr-TR" sz="1600" b="1" dirty="0" smtClean="0">
                <a:solidFill>
                  <a:schemeClr val="tx1"/>
                </a:solidFill>
                <a:latin typeface="Times New Roman" panose="02020603050405020304" pitchFamily="18" charset="0"/>
                <a:cs typeface="Times New Roman" panose="02020603050405020304" pitchFamily="18" charset="0"/>
              </a:rPr>
              <a:t> </a:t>
            </a:r>
            <a:r>
              <a:rPr lang="tr-TR" sz="1600" b="1" dirty="0">
                <a:solidFill>
                  <a:schemeClr val="tx1"/>
                </a:solidFill>
                <a:latin typeface="Times New Roman" panose="02020603050405020304" pitchFamily="18" charset="0"/>
                <a:cs typeface="Times New Roman" panose="02020603050405020304" pitchFamily="18" charset="0"/>
              </a:rPr>
              <a:t>BAZLI KKYDP TARIMA DAYALI EKONOMİK PROJELER PROGRAMI (</a:t>
            </a:r>
            <a:r>
              <a:rPr lang="tr-TR" sz="1600" b="1" dirty="0" smtClean="0">
                <a:solidFill>
                  <a:schemeClr val="tx1"/>
                </a:solidFill>
                <a:latin typeface="Times New Roman" panose="02020603050405020304" pitchFamily="18" charset="0"/>
                <a:cs typeface="Times New Roman" panose="02020603050405020304" pitchFamily="18" charset="0"/>
              </a:rPr>
              <a:t>2006-2024)</a:t>
            </a:r>
            <a:endParaRPr lang="tr-TR" sz="1600" b="1" dirty="0">
              <a:solidFill>
                <a:schemeClr val="tx1"/>
              </a:solidFill>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469882869"/>
              </p:ext>
            </p:extLst>
          </p:nvPr>
        </p:nvGraphicFramePr>
        <p:xfrm>
          <a:off x="23707" y="1678844"/>
          <a:ext cx="12168293" cy="4998591"/>
        </p:xfrm>
        <a:graphic>
          <a:graphicData uri="http://schemas.openxmlformats.org/drawingml/2006/table">
            <a:tbl>
              <a:tblPr firstRow="1" bandRow="1">
                <a:tableStyleId>{5C22544A-7EE6-4342-B048-85BDC9FD1C3A}</a:tableStyleId>
              </a:tblPr>
              <a:tblGrid>
                <a:gridCol w="2055426">
                  <a:extLst>
                    <a:ext uri="{9D8B030D-6E8A-4147-A177-3AD203B41FA5}">
                      <a16:colId xmlns:a16="http://schemas.microsoft.com/office/drawing/2014/main" val="2560536905"/>
                    </a:ext>
                  </a:extLst>
                </a:gridCol>
                <a:gridCol w="1312874">
                  <a:extLst>
                    <a:ext uri="{9D8B030D-6E8A-4147-A177-3AD203B41FA5}">
                      <a16:colId xmlns:a16="http://schemas.microsoft.com/office/drawing/2014/main" val="2097689848"/>
                    </a:ext>
                  </a:extLst>
                </a:gridCol>
                <a:gridCol w="2715846">
                  <a:extLst>
                    <a:ext uri="{9D8B030D-6E8A-4147-A177-3AD203B41FA5}">
                      <a16:colId xmlns:a16="http://schemas.microsoft.com/office/drawing/2014/main" val="1720479650"/>
                    </a:ext>
                  </a:extLst>
                </a:gridCol>
                <a:gridCol w="2028049">
                  <a:extLst>
                    <a:ext uri="{9D8B030D-6E8A-4147-A177-3AD203B41FA5}">
                      <a16:colId xmlns:a16="http://schemas.microsoft.com/office/drawing/2014/main" val="568696840"/>
                    </a:ext>
                  </a:extLst>
                </a:gridCol>
                <a:gridCol w="2028049">
                  <a:extLst>
                    <a:ext uri="{9D8B030D-6E8A-4147-A177-3AD203B41FA5}">
                      <a16:colId xmlns:a16="http://schemas.microsoft.com/office/drawing/2014/main" val="1345703129"/>
                    </a:ext>
                  </a:extLst>
                </a:gridCol>
                <a:gridCol w="2028049">
                  <a:extLst>
                    <a:ext uri="{9D8B030D-6E8A-4147-A177-3AD203B41FA5}">
                      <a16:colId xmlns:a16="http://schemas.microsoft.com/office/drawing/2014/main" val="2793589360"/>
                    </a:ext>
                  </a:extLst>
                </a:gridCol>
              </a:tblGrid>
              <a:tr h="345693">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İlçe</a:t>
                      </a:r>
                    </a:p>
                  </a:txBody>
                  <a:tcPr marL="5186" marR="5186" marT="5186"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Proje Sayısı</a:t>
                      </a:r>
                    </a:p>
                  </a:txBody>
                  <a:tcPr marL="5186" marR="5186" marT="5186"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Proje Toplam Tutarı TL</a:t>
                      </a:r>
                    </a:p>
                  </a:txBody>
                  <a:tcPr marL="5186" marR="5186" marT="5186"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Hibe Tutarı (TL)</a:t>
                      </a:r>
                    </a:p>
                  </a:txBody>
                  <a:tcPr marL="5186" marR="5186" marT="5186" marB="0" anchor="ctr"/>
                </a:tc>
                <a:tc>
                  <a:txBody>
                    <a:bodyPr/>
                    <a:lstStyle/>
                    <a:p>
                      <a:pPr algn="ctr" fontAlgn="ctr"/>
                      <a:r>
                        <a:rPr lang="tr-TR" sz="1600" b="1" i="0" u="none" strike="noStrike">
                          <a:solidFill>
                            <a:srgbClr val="000000"/>
                          </a:solidFill>
                          <a:effectLst/>
                          <a:latin typeface="Times New Roman" panose="02020603050405020304" pitchFamily="18" charset="0"/>
                          <a:cs typeface="Times New Roman" panose="02020603050405020304" pitchFamily="18" charset="0"/>
                        </a:rPr>
                        <a:t>Hakediş Tutarı (TL)</a:t>
                      </a:r>
                    </a:p>
                  </a:txBody>
                  <a:tcPr marL="5186" marR="5186" marT="5186"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İstihdam</a:t>
                      </a:r>
                    </a:p>
                  </a:txBody>
                  <a:tcPr marL="5186" marR="5186" marT="5186" marB="0" anchor="ctr"/>
                </a:tc>
                <a:extLst>
                  <a:ext uri="{0D108BD9-81ED-4DB2-BD59-A6C34878D82A}">
                    <a16:rowId xmlns:a16="http://schemas.microsoft.com/office/drawing/2014/main" val="2038448543"/>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Aksu</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13</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27.976.803,79</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9.092.637,35</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8.923.668,15</a:t>
                      </a:r>
                    </a:p>
                  </a:txBody>
                  <a:tcPr marL="9525" marR="9525" marT="9525" marB="0" anchor="ctr"/>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322</a:t>
                      </a:r>
                    </a:p>
                  </a:txBody>
                  <a:tcPr marL="9525" marR="9525" marT="9525" marB="0" anchor="ctr"/>
                </a:tc>
                <a:extLst>
                  <a:ext uri="{0D108BD9-81ED-4DB2-BD59-A6C34878D82A}">
                    <a16:rowId xmlns:a16="http://schemas.microsoft.com/office/drawing/2014/main" val="966416444"/>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Alanya</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21.326.071,67</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9.006.668,78</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7.698.310,67</a:t>
                      </a:r>
                    </a:p>
                  </a:txBody>
                  <a:tcPr marL="9525" marR="9525" marT="9525" marB="0" anchor="ctr"/>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183</a:t>
                      </a:r>
                    </a:p>
                  </a:txBody>
                  <a:tcPr marL="9525" marR="9525" marT="9525" marB="0" anchor="ctr"/>
                </a:tc>
                <a:extLst>
                  <a:ext uri="{0D108BD9-81ED-4DB2-BD59-A6C34878D82A}">
                    <a16:rowId xmlns:a16="http://schemas.microsoft.com/office/drawing/2014/main" val="521333261"/>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Demre</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1.609.508,38</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848.352,58</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812.440,23</a:t>
                      </a:r>
                    </a:p>
                  </a:txBody>
                  <a:tcPr marL="9525" marR="9525" marT="9525" marB="0" anchor="ctr"/>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54</a:t>
                      </a:r>
                    </a:p>
                  </a:txBody>
                  <a:tcPr marL="9525" marR="9525" marT="9525" marB="0" anchor="ctr"/>
                </a:tc>
                <a:extLst>
                  <a:ext uri="{0D108BD9-81ED-4DB2-BD59-A6C34878D82A}">
                    <a16:rowId xmlns:a16="http://schemas.microsoft.com/office/drawing/2014/main" val="615403233"/>
                  </a:ext>
                </a:extLst>
              </a:tr>
              <a:tr h="236184">
                <a:tc>
                  <a:txBody>
                    <a:bodyPr/>
                    <a:lstStyle/>
                    <a:p>
                      <a:pPr algn="l" fontAlgn="b"/>
                      <a:r>
                        <a:rPr lang="tr-TR" sz="1600" u="none" strike="noStrike" dirty="0" err="1">
                          <a:effectLst/>
                          <a:latin typeface="Times New Roman" panose="02020603050405020304" pitchFamily="18" charset="0"/>
                          <a:cs typeface="Times New Roman" panose="02020603050405020304" pitchFamily="18" charset="0"/>
                        </a:rPr>
                        <a:t>Döşemealtı</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26</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22.190.109,93</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10.743.726,22</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10.248.387,68</a:t>
                      </a:r>
                    </a:p>
                  </a:txBody>
                  <a:tcPr marL="9525" marR="9525" marT="9525" marB="0" anchor="ctr"/>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534</a:t>
                      </a:r>
                    </a:p>
                  </a:txBody>
                  <a:tcPr marL="9525" marR="9525" marT="9525" marB="0" anchor="ctr"/>
                </a:tc>
                <a:extLst>
                  <a:ext uri="{0D108BD9-81ED-4DB2-BD59-A6C34878D82A}">
                    <a16:rowId xmlns:a16="http://schemas.microsoft.com/office/drawing/2014/main" val="3175699509"/>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Elmalı</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58</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46.094.844,17</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21.878.429,79</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20.170.099,21</a:t>
                      </a:r>
                    </a:p>
                  </a:txBody>
                  <a:tcPr marL="9525" marR="9525" marT="9525" marB="0" anchor="ctr"/>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491</a:t>
                      </a:r>
                    </a:p>
                  </a:txBody>
                  <a:tcPr marL="9525" marR="9525" marT="9525" marB="0" anchor="ctr"/>
                </a:tc>
                <a:extLst>
                  <a:ext uri="{0D108BD9-81ED-4DB2-BD59-A6C34878D82A}">
                    <a16:rowId xmlns:a16="http://schemas.microsoft.com/office/drawing/2014/main" val="2100227936"/>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Finike</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14.605.103,73</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6.848.276,85</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6.196.531,33</a:t>
                      </a:r>
                    </a:p>
                  </a:txBody>
                  <a:tcPr marL="9525" marR="9525" marT="9525" marB="0" anchor="ctr"/>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129</a:t>
                      </a:r>
                    </a:p>
                  </a:txBody>
                  <a:tcPr marL="9525" marR="9525" marT="9525" marB="0" anchor="ctr"/>
                </a:tc>
                <a:extLst>
                  <a:ext uri="{0D108BD9-81ED-4DB2-BD59-A6C34878D82A}">
                    <a16:rowId xmlns:a16="http://schemas.microsoft.com/office/drawing/2014/main" val="1889848392"/>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Gazipaşa</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5.422.704,68</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2.596.756,35</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2.457.845,95</a:t>
                      </a:r>
                    </a:p>
                  </a:txBody>
                  <a:tcPr marL="9525" marR="9525" marT="9525" marB="0" anchor="ctr"/>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130</a:t>
                      </a:r>
                    </a:p>
                  </a:txBody>
                  <a:tcPr marL="9525" marR="9525" marT="9525" marB="0" anchor="ctr"/>
                </a:tc>
                <a:extLst>
                  <a:ext uri="{0D108BD9-81ED-4DB2-BD59-A6C34878D82A}">
                    <a16:rowId xmlns:a16="http://schemas.microsoft.com/office/drawing/2014/main" val="1531159122"/>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Gündoğmuş</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300.000,00</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150.000,00</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134.800,00</a:t>
                      </a:r>
                    </a:p>
                  </a:txBody>
                  <a:tcPr marL="9525" marR="9525" marT="9525" marB="0" anchor="ctr"/>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a:tc>
                <a:extLst>
                  <a:ext uri="{0D108BD9-81ED-4DB2-BD59-A6C34878D82A}">
                    <a16:rowId xmlns:a16="http://schemas.microsoft.com/office/drawing/2014/main" val="23688483"/>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İbradı</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2.847.456,00</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1.080.604,25</a:t>
                      </a:r>
                    </a:p>
                  </a:txBody>
                  <a:tcPr marL="9525" marR="9525" marT="9525" marB="0" anchor="ctr"/>
                </a:tc>
                <a:tc>
                  <a:txBody>
                    <a:bodyPr/>
                    <a:lstStyle/>
                    <a:p>
                      <a:pPr algn="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1.052.052,91</a:t>
                      </a:r>
                    </a:p>
                  </a:txBody>
                  <a:tcPr marL="9525" marR="9525" marT="9525" marB="0" anchor="ctr"/>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ctr"/>
                </a:tc>
                <a:extLst>
                  <a:ext uri="{0D108BD9-81ED-4DB2-BD59-A6C34878D82A}">
                    <a16:rowId xmlns:a16="http://schemas.microsoft.com/office/drawing/2014/main" val="2711177330"/>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Kaş</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11</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17.697.408,53</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8.266.969,40</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8.083.275,42</a:t>
                      </a:r>
                    </a:p>
                  </a:txBody>
                  <a:tcPr marL="9525" marR="9525" marT="9525" marB="0" anchor="ctr"/>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137</a:t>
                      </a:r>
                    </a:p>
                  </a:txBody>
                  <a:tcPr marL="9525" marR="9525" marT="9525" marB="0" anchor="ctr"/>
                </a:tc>
                <a:extLst>
                  <a:ext uri="{0D108BD9-81ED-4DB2-BD59-A6C34878D82A}">
                    <a16:rowId xmlns:a16="http://schemas.microsoft.com/office/drawing/2014/main" val="3870864084"/>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Kepez</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22.856.040,21</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10.846.285,24</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10.489.952,62</a:t>
                      </a:r>
                    </a:p>
                  </a:txBody>
                  <a:tcPr marL="9525" marR="9525" marT="9525" marB="0" anchor="ctr"/>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158</a:t>
                      </a:r>
                    </a:p>
                  </a:txBody>
                  <a:tcPr marL="9525" marR="9525" marT="9525" marB="0" anchor="ctr"/>
                </a:tc>
                <a:extLst>
                  <a:ext uri="{0D108BD9-81ED-4DB2-BD59-A6C34878D82A}">
                    <a16:rowId xmlns:a16="http://schemas.microsoft.com/office/drawing/2014/main" val="3284448317"/>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Konyaaltı</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1.423.501,85</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493.676,42</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403.203,32</a:t>
                      </a:r>
                    </a:p>
                  </a:txBody>
                  <a:tcPr marL="9525" marR="9525" marT="9525" marB="0" anchor="ctr"/>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9</a:t>
                      </a:r>
                    </a:p>
                  </a:txBody>
                  <a:tcPr marL="9525" marR="9525" marT="9525" marB="0" anchor="ctr"/>
                </a:tc>
                <a:extLst>
                  <a:ext uri="{0D108BD9-81ED-4DB2-BD59-A6C34878D82A}">
                    <a16:rowId xmlns:a16="http://schemas.microsoft.com/office/drawing/2014/main" val="2320633692"/>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Korkuteli</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45</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40.014.866,56</a:t>
                      </a:r>
                    </a:p>
                  </a:txBody>
                  <a:tcPr marL="9525" marR="9525" marT="9525" marB="0" anchor="ctr"/>
                </a:tc>
                <a:tc>
                  <a:txBody>
                    <a:bodyPr/>
                    <a:lstStyle/>
                    <a:p>
                      <a:pPr algn="r" fontAlgn="ctr"/>
                      <a:r>
                        <a:rPr lang="tr-TR" sz="1600" b="0" i="0" u="none" strike="noStrike">
                          <a:solidFill>
                            <a:schemeClr val="tx1"/>
                          </a:solidFill>
                          <a:effectLst/>
                          <a:latin typeface="Times New Roman" panose="02020603050405020304" pitchFamily="18" charset="0"/>
                          <a:cs typeface="Times New Roman" panose="02020603050405020304" pitchFamily="18" charset="0"/>
                        </a:rPr>
                        <a:t>18.656.939,86</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17.136.285,46</a:t>
                      </a:r>
                    </a:p>
                  </a:txBody>
                  <a:tcPr marL="9525" marR="9525" marT="9525" marB="0" anchor="ctr"/>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422</a:t>
                      </a:r>
                    </a:p>
                  </a:txBody>
                  <a:tcPr marL="9525" marR="9525" marT="9525" marB="0" anchor="ctr"/>
                </a:tc>
                <a:extLst>
                  <a:ext uri="{0D108BD9-81ED-4DB2-BD59-A6C34878D82A}">
                    <a16:rowId xmlns:a16="http://schemas.microsoft.com/office/drawing/2014/main" val="171481409"/>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Kumluca</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9</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11.112.921,00</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5.222.186,50</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5.158.255,98</a:t>
                      </a:r>
                    </a:p>
                  </a:txBody>
                  <a:tcPr marL="9525" marR="9525" marT="9525" marB="0" anchor="ctr"/>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188</a:t>
                      </a:r>
                    </a:p>
                  </a:txBody>
                  <a:tcPr marL="9525" marR="9525" marT="9525" marB="0" anchor="ctr"/>
                </a:tc>
                <a:extLst>
                  <a:ext uri="{0D108BD9-81ED-4DB2-BD59-A6C34878D82A}">
                    <a16:rowId xmlns:a16="http://schemas.microsoft.com/office/drawing/2014/main" val="2624223743"/>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Manavgat</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31</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58.432.460,71</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25.353.155,01</a:t>
                      </a:r>
                    </a:p>
                  </a:txBody>
                  <a:tcPr marL="9525" marR="9525" marT="9525" marB="0" anchor="ctr"/>
                </a:tc>
                <a:tc>
                  <a:txBody>
                    <a:bodyPr/>
                    <a:lstStyle/>
                    <a:p>
                      <a:pPr algn="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24.047.435,71</a:t>
                      </a:r>
                    </a:p>
                  </a:txBody>
                  <a:tcPr marL="9525" marR="9525" marT="9525" marB="0" anchor="ctr"/>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293</a:t>
                      </a:r>
                    </a:p>
                  </a:txBody>
                  <a:tcPr marL="9525" marR="9525" marT="9525" marB="0" anchor="ctr"/>
                </a:tc>
                <a:extLst>
                  <a:ext uri="{0D108BD9-81ED-4DB2-BD59-A6C34878D82A}">
                    <a16:rowId xmlns:a16="http://schemas.microsoft.com/office/drawing/2014/main" val="152118304"/>
                  </a:ext>
                </a:extLst>
              </a:tr>
              <a:tr h="236184">
                <a:tc>
                  <a:txBody>
                    <a:bodyPr/>
                    <a:lstStyle/>
                    <a:p>
                      <a:pPr algn="l" fontAlgn="b"/>
                      <a:r>
                        <a:rPr lang="tr-TR" sz="1600" b="0" i="0" u="none" strike="noStrike" dirty="0" err="1">
                          <a:solidFill>
                            <a:schemeClr val="dk1"/>
                          </a:solidFill>
                          <a:effectLst/>
                          <a:latin typeface="Times New Roman" panose="02020603050405020304" pitchFamily="18" charset="0"/>
                          <a:cs typeface="Times New Roman" panose="02020603050405020304" pitchFamily="18" charset="0"/>
                        </a:rPr>
                        <a:t>Muratpaşa</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186" marR="5186" marT="5186" marB="0" anchor="ctr"/>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r" fontAlgn="ctr"/>
                      <a:r>
                        <a:rPr lang="tr-TR" sz="1600" b="0" i="0" u="none" strike="noStrike">
                          <a:solidFill>
                            <a:schemeClr val="tx1"/>
                          </a:solidFill>
                          <a:effectLst/>
                          <a:latin typeface="Times New Roman" panose="02020603050405020304" pitchFamily="18" charset="0"/>
                          <a:cs typeface="Times New Roman" panose="02020603050405020304" pitchFamily="18" charset="0"/>
                        </a:rPr>
                        <a:t>1.155.000,00</a:t>
                      </a:r>
                    </a:p>
                  </a:txBody>
                  <a:tcPr marL="9525" marR="9525" marT="9525" marB="0" anchor="ctr"/>
                </a:tc>
                <a:tc>
                  <a:txBody>
                    <a:bodyPr/>
                    <a:lstStyle/>
                    <a:p>
                      <a:pPr algn="r" fontAlgn="ctr"/>
                      <a:r>
                        <a:rPr lang="tr-TR" sz="1600" b="0" i="0" u="none" strike="noStrike">
                          <a:solidFill>
                            <a:schemeClr val="tx1"/>
                          </a:solidFill>
                          <a:effectLst/>
                          <a:latin typeface="Times New Roman" panose="02020603050405020304" pitchFamily="18" charset="0"/>
                          <a:cs typeface="Times New Roman" panose="02020603050405020304" pitchFamily="18" charset="0"/>
                        </a:rPr>
                        <a:t>564.375,00</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564.000,00</a:t>
                      </a:r>
                    </a:p>
                  </a:txBody>
                  <a:tcPr marL="9525" marR="9525" marT="9525" marB="0" anchor="ctr"/>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9</a:t>
                      </a:r>
                    </a:p>
                  </a:txBody>
                  <a:tcPr marL="9525" marR="9525" marT="9525" marB="0" anchor="ctr"/>
                </a:tc>
                <a:extLst>
                  <a:ext uri="{0D108BD9-81ED-4DB2-BD59-A6C34878D82A}">
                    <a16:rowId xmlns:a16="http://schemas.microsoft.com/office/drawing/2014/main" val="3574464477"/>
                  </a:ext>
                </a:extLst>
              </a:tr>
              <a:tr h="236184">
                <a:tc>
                  <a:txBody>
                    <a:bodyPr/>
                    <a:lstStyle/>
                    <a:p>
                      <a:pPr algn="l" fontAlgn="b"/>
                      <a:r>
                        <a:rPr lang="tr-TR" sz="1600" u="none" strike="noStrike" dirty="0">
                          <a:effectLst/>
                          <a:latin typeface="Times New Roman" panose="02020603050405020304" pitchFamily="18" charset="0"/>
                          <a:cs typeface="Times New Roman" panose="02020603050405020304" pitchFamily="18" charset="0"/>
                        </a:rPr>
                        <a:t>Serik</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186" marR="5186" marT="5186" marB="0" anchor="ctr"/>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24</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32.554.430,69</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14.714.137,07</a:t>
                      </a:r>
                    </a:p>
                  </a:txBody>
                  <a:tcPr marL="9525" marR="9525" marT="9525" marB="0" anchor="ctr"/>
                </a:tc>
                <a:tc>
                  <a:txBody>
                    <a:bodyPr/>
                    <a:lstStyle/>
                    <a:p>
                      <a:pPr algn="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14.514.204,10</a:t>
                      </a:r>
                    </a:p>
                  </a:txBody>
                  <a:tcPr marL="9525" marR="9525" marT="9525" marB="0" anchor="ctr"/>
                </a:tc>
                <a:tc>
                  <a:txBody>
                    <a:bodyPr/>
                    <a:lstStyle/>
                    <a:p>
                      <a:pPr algn="ctr" fontAlgn="ctr"/>
                      <a:r>
                        <a:rPr lang="tr-TR" sz="1600" b="0" i="0" u="none" strike="noStrike" dirty="0">
                          <a:solidFill>
                            <a:schemeClr val="tx1"/>
                          </a:solidFill>
                          <a:effectLst/>
                          <a:latin typeface="Times New Roman" panose="02020603050405020304" pitchFamily="18" charset="0"/>
                          <a:cs typeface="Times New Roman" panose="02020603050405020304" pitchFamily="18" charset="0"/>
                        </a:rPr>
                        <a:t>267</a:t>
                      </a:r>
                    </a:p>
                  </a:txBody>
                  <a:tcPr marL="9525" marR="9525" marT="9525" marB="0" anchor="ctr"/>
                </a:tc>
                <a:extLst>
                  <a:ext uri="{0D108BD9-81ED-4DB2-BD59-A6C34878D82A}">
                    <a16:rowId xmlns:a16="http://schemas.microsoft.com/office/drawing/2014/main" val="1250994370"/>
                  </a:ext>
                </a:extLst>
              </a:tr>
              <a:tr h="345693">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Toplam</a:t>
                      </a:r>
                    </a:p>
                  </a:txBody>
                  <a:tcPr marL="5186" marR="5186" marT="5186"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283</a:t>
                      </a:r>
                    </a:p>
                  </a:txBody>
                  <a:tcPr marL="9525" marR="9525" marT="9525" marB="0" anchor="ctr"/>
                </a:tc>
                <a:tc>
                  <a:txBody>
                    <a:bodyPr/>
                    <a:lstStyle/>
                    <a:p>
                      <a:pPr algn="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318.024.105,36</a:t>
                      </a:r>
                    </a:p>
                  </a:txBody>
                  <a:tcPr marL="9525" marR="9525" marT="9525" marB="0" anchor="ctr"/>
                </a:tc>
                <a:tc>
                  <a:txBody>
                    <a:bodyPr/>
                    <a:lstStyle/>
                    <a:p>
                      <a:pPr algn="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141.894.248,71</a:t>
                      </a:r>
                    </a:p>
                  </a:txBody>
                  <a:tcPr marL="9525" marR="9525" marT="9525" marB="0" anchor="ctr"/>
                </a:tc>
                <a:tc>
                  <a:txBody>
                    <a:bodyPr/>
                    <a:lstStyle/>
                    <a:p>
                      <a:pPr algn="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133.482.051,96</a:t>
                      </a:r>
                    </a:p>
                  </a:txBody>
                  <a:tcPr marL="9525" marR="9525" marT="9525"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3356</a:t>
                      </a:r>
                    </a:p>
                  </a:txBody>
                  <a:tcPr marL="9525" marR="9525" marT="9525" marB="0" anchor="ctr"/>
                </a:tc>
                <a:extLst>
                  <a:ext uri="{0D108BD9-81ED-4DB2-BD59-A6C34878D82A}">
                    <a16:rowId xmlns:a16="http://schemas.microsoft.com/office/drawing/2014/main" val="2324630753"/>
                  </a:ext>
                </a:extLst>
              </a:tr>
            </a:tbl>
          </a:graphicData>
        </a:graphic>
      </p:graphicFrame>
    </p:spTree>
    <p:extLst>
      <p:ext uri="{BB962C8B-B14F-4D97-AF65-F5344CB8AC3E}">
        <p14:creationId xmlns:p14="http://schemas.microsoft.com/office/powerpoint/2010/main" val="1437618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5666" y="2810933"/>
            <a:ext cx="11606511" cy="1862048"/>
          </a:xfrm>
          <a:prstGeom prst="rect">
            <a:avLst/>
          </a:prstGeom>
          <a:noFill/>
        </p:spPr>
        <p:txBody>
          <a:bodyPr wrap="none" rtlCol="0">
            <a:spAutoFit/>
          </a:bodyPr>
          <a:lstStyle/>
          <a:p>
            <a:r>
              <a:rPr lang="tr-TR" sz="11500" dirty="0">
                <a:solidFill>
                  <a:srgbClr val="FF0000"/>
                </a:solidFill>
              </a:rPr>
              <a:t>YATIRIM KONULARI</a:t>
            </a:r>
          </a:p>
        </p:txBody>
      </p:sp>
    </p:spTree>
    <p:extLst>
      <p:ext uri="{BB962C8B-B14F-4D97-AF65-F5344CB8AC3E}">
        <p14:creationId xmlns:p14="http://schemas.microsoft.com/office/powerpoint/2010/main" val="21742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39388348"/>
              </p:ext>
            </p:extLst>
          </p:nvPr>
        </p:nvGraphicFramePr>
        <p:xfrm>
          <a:off x="0" y="1253068"/>
          <a:ext cx="12192001" cy="5147734"/>
        </p:xfrm>
        <a:graphic>
          <a:graphicData uri="http://schemas.openxmlformats.org/drawingml/2006/table">
            <a:tbl>
              <a:tblPr/>
              <a:tblGrid>
                <a:gridCol w="1032933">
                  <a:extLst>
                    <a:ext uri="{9D8B030D-6E8A-4147-A177-3AD203B41FA5}">
                      <a16:colId xmlns:a16="http://schemas.microsoft.com/office/drawing/2014/main" val="3740246970"/>
                    </a:ext>
                  </a:extLst>
                </a:gridCol>
                <a:gridCol w="4745327">
                  <a:extLst>
                    <a:ext uri="{9D8B030D-6E8A-4147-A177-3AD203B41FA5}">
                      <a16:colId xmlns:a16="http://schemas.microsoft.com/office/drawing/2014/main" val="1353098983"/>
                    </a:ext>
                  </a:extLst>
                </a:gridCol>
                <a:gridCol w="6413741">
                  <a:extLst>
                    <a:ext uri="{9D8B030D-6E8A-4147-A177-3AD203B41FA5}">
                      <a16:colId xmlns:a16="http://schemas.microsoft.com/office/drawing/2014/main" val="1027531665"/>
                    </a:ext>
                  </a:extLst>
                </a:gridCol>
              </a:tblGrid>
              <a:tr h="453928">
                <a:tc>
                  <a:txBody>
                    <a:bodyPr/>
                    <a:lstStyle/>
                    <a:p>
                      <a:pPr algn="ctr" fontAlgn="ctr"/>
                      <a:r>
                        <a:rPr lang="tr-TR" sz="1400" b="1" i="0" u="none" strike="noStrike" dirty="0">
                          <a:solidFill>
                            <a:srgbClr val="000000"/>
                          </a:solidFill>
                          <a:effectLst/>
                          <a:latin typeface="Calibri" panose="020F0502020204030204" pitchFamily="34" charset="0"/>
                        </a:rPr>
                        <a:t>KONU KODU</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PROJE KONUSU</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ALT KONU</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853742"/>
                  </a:ext>
                </a:extLst>
              </a:tr>
              <a:tr h="260767">
                <a:tc rowSpan="5">
                  <a:txBody>
                    <a:bodyPr/>
                    <a:lstStyle/>
                    <a:p>
                      <a:pPr algn="ctr" fontAlgn="ctr"/>
                      <a:r>
                        <a:rPr lang="tr-TR" sz="1400" b="1" i="0" u="none" strike="noStrike" dirty="0">
                          <a:solidFill>
                            <a:srgbClr val="000000"/>
                          </a:solidFill>
                          <a:effectLst/>
                          <a:latin typeface="Calibri" panose="020F0502020204030204" pitchFamily="34" charset="0"/>
                        </a:rPr>
                        <a:t>1-TUİ</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tr-TR" sz="1400" b="0" i="0" u="none" strike="noStrike" dirty="0">
                          <a:solidFill>
                            <a:srgbClr val="000000"/>
                          </a:solidFill>
                          <a:effectLst/>
                          <a:latin typeface="Calibri" panose="020F0502020204030204" pitchFamily="34" charset="0"/>
                        </a:rPr>
                        <a:t>TARIMSAL ÜRÜNLERİN İŞLENMESİ, PAKETLENMESİ VE DEPOLANMASI</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tr-TR" sz="1400" b="0" i="0" u="none" strike="noStrike" dirty="0">
                          <a:solidFill>
                            <a:srgbClr val="000000"/>
                          </a:solidFill>
                          <a:effectLst/>
                          <a:latin typeface="Calibri" panose="020F0502020204030204" pitchFamily="34" charset="0"/>
                        </a:rPr>
                        <a:t>A-TIBBI VE AROMATİK BİTKİLERE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53149734"/>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B-BİTKİSEL ÜRÜNLERE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82927329"/>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C-HAYVANSAL ÜRÜNLERE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97182771"/>
                  </a:ext>
                </a:extLst>
              </a:tr>
              <a:tr h="260767">
                <a:tc vMerge="1">
                  <a:txBody>
                    <a:bodyPr/>
                    <a:lstStyle/>
                    <a:p>
                      <a:endParaRPr lang="tr-TR"/>
                    </a:p>
                  </a:txBody>
                  <a:tcPr/>
                </a:tc>
                <a:tc vMerge="1">
                  <a:txBody>
                    <a:bodyPr/>
                    <a:lstStyle/>
                    <a:p>
                      <a:endParaRPr lang="tr-TR"/>
                    </a:p>
                  </a:txBody>
                  <a:tcPr/>
                </a:tc>
                <a:tc>
                  <a:txBody>
                    <a:bodyPr/>
                    <a:lstStyle/>
                    <a:p>
                      <a:pPr algn="just" fontAlgn="b"/>
                      <a:r>
                        <a:rPr lang="tr-TR" sz="1400" b="0" i="0" u="none" strike="noStrike" dirty="0">
                          <a:solidFill>
                            <a:srgbClr val="000000"/>
                          </a:solidFill>
                          <a:effectLst/>
                          <a:latin typeface="Calibri" panose="020F0502020204030204" pitchFamily="34" charset="0"/>
                        </a:rPr>
                        <a:t>Ç-ÇELİK SİLO KONUSUNA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61290576"/>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D-SOĞUK HAVA DEPOSU KONUSUNA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79423928"/>
                  </a:ext>
                </a:extLst>
              </a:tr>
              <a:tr h="260767">
                <a:tc rowSpan="7">
                  <a:txBody>
                    <a:bodyPr/>
                    <a:lstStyle/>
                    <a:p>
                      <a:pPr algn="ctr" fontAlgn="ctr"/>
                      <a:r>
                        <a:rPr lang="tr-TR" sz="1400" b="1" i="0" u="none" strike="noStrike" dirty="0">
                          <a:solidFill>
                            <a:srgbClr val="000000"/>
                          </a:solidFill>
                          <a:effectLst/>
                          <a:latin typeface="Calibri" panose="020F0502020204030204" pitchFamily="34" charset="0"/>
                        </a:rPr>
                        <a:t>2-TÜY</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tr-TR" sz="1400" b="0" i="0" u="none" strike="noStrike" dirty="0">
                          <a:solidFill>
                            <a:srgbClr val="000000"/>
                          </a:solidFill>
                          <a:effectLst/>
                          <a:latin typeface="Calibri" panose="020F0502020204030204" pitchFamily="34" charset="0"/>
                        </a:rPr>
                        <a:t>TARIMSAL ÜRETİME YÖNELİK SABİT YATIRIMLAR</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tr-TR" sz="1400" b="0" i="0" u="none" strike="noStrike" dirty="0">
                          <a:solidFill>
                            <a:srgbClr val="000000"/>
                          </a:solidFill>
                          <a:effectLst/>
                          <a:latin typeface="Calibri" panose="020F0502020204030204" pitchFamily="34" charset="0"/>
                        </a:rPr>
                        <a:t>A-KAPALI ORTAMDA BİTKİSEL ÜRETİME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75963690"/>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B-BÜYÜK BAŞ HAYVAN YETİŞTİRİCİLİĞİNE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177112469"/>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C-KÜÇÜKBAŞ HAYVAN YETİŞTİRİCİLİĞİNE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68827808"/>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Ç-KANATLI HAYVAN YETİŞTİRİCİLİĞİNE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10026212"/>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D-KÜLTÜR MANTARI ÜRETİMİNE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91704012"/>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E- BÜYÜKBAŞ VE KÜÇÜKBAŞ HAYVAN KESİMHANELERİNE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95437841"/>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F-KANATLI HAYVAN KESİMHANELERİNE YÖNELİK YATIRIMLAR</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70817785"/>
                  </a:ext>
                </a:extLst>
              </a:tr>
              <a:tr h="260767">
                <a:tc>
                  <a:txBody>
                    <a:bodyPr/>
                    <a:lstStyle/>
                    <a:p>
                      <a:pPr algn="ctr" fontAlgn="ctr"/>
                      <a:r>
                        <a:rPr lang="tr-TR" sz="1400" b="1" i="0" u="none" strike="noStrike" dirty="0">
                          <a:solidFill>
                            <a:srgbClr val="000000"/>
                          </a:solidFill>
                          <a:effectLst/>
                          <a:latin typeface="Calibri" panose="020F0502020204030204" pitchFamily="34" charset="0"/>
                        </a:rPr>
                        <a:t>3-YEÜ</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YENİLENEBİLİR ENERJİ ÜRETİM TESİSİ</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b"/>
                      <a:r>
                        <a:rPr lang="tr-TR" sz="1400" b="0" i="0" u="none" strike="noStrike" dirty="0">
                          <a:solidFill>
                            <a:srgbClr val="000000"/>
                          </a:solidFill>
                          <a:effectLst/>
                          <a:latin typeface="Calibri" panose="020F0502020204030204" pitchFamily="34" charset="0"/>
                        </a:rPr>
                        <a:t> </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95832083"/>
                  </a:ext>
                </a:extLst>
              </a:tr>
              <a:tr h="260767">
                <a:tc rowSpan="3">
                  <a:txBody>
                    <a:bodyPr/>
                    <a:lstStyle/>
                    <a:p>
                      <a:pPr algn="ctr" fontAlgn="ctr"/>
                      <a:r>
                        <a:rPr lang="tr-TR" sz="1400" b="1" i="0" u="none" strike="noStrike" dirty="0">
                          <a:solidFill>
                            <a:srgbClr val="000000"/>
                          </a:solidFill>
                          <a:effectLst/>
                          <a:latin typeface="Calibri" panose="020F0502020204030204" pitchFamily="34" charset="0"/>
                        </a:rPr>
                        <a:t>4-SÜİ</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dirty="0">
                          <a:solidFill>
                            <a:srgbClr val="000000"/>
                          </a:solidFill>
                          <a:effectLst/>
                          <a:latin typeface="Calibri" panose="020F0502020204030204" pitchFamily="34" charset="0"/>
                        </a:rPr>
                        <a:t>SU ÜRÜNLERİ YETİŞTİRİCİLİĞİ</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tr-TR" sz="1400" b="0" i="0" u="none" strike="noStrike" dirty="0">
                          <a:solidFill>
                            <a:srgbClr val="000000"/>
                          </a:solidFill>
                          <a:effectLst/>
                          <a:latin typeface="Calibri" panose="020F0502020204030204" pitchFamily="34" charset="0"/>
                        </a:rPr>
                        <a:t>A-DENİZLERDE YETİŞTİRİCİLİK</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43468621"/>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B-İÇ SULARDA YETİŞTİRİCİLİK</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79363082"/>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C-TARIMA DAYALI İHTİSAS ORGANİZE SANAYİ BÖLGELERİNDE YETİŞTİRİCİLİK</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33418099"/>
                  </a:ext>
                </a:extLst>
              </a:tr>
              <a:tr h="260767">
                <a:tc rowSpan="2">
                  <a:txBody>
                    <a:bodyPr/>
                    <a:lstStyle/>
                    <a:p>
                      <a:pPr algn="ctr" fontAlgn="ctr"/>
                      <a:r>
                        <a:rPr lang="tr-TR" sz="1400" b="1" i="0" u="none" strike="noStrike" dirty="0">
                          <a:solidFill>
                            <a:srgbClr val="000000"/>
                          </a:solidFill>
                          <a:effectLst/>
                          <a:latin typeface="Calibri" panose="020F0502020204030204" pitchFamily="34" charset="0"/>
                        </a:rPr>
                        <a:t>5-HOG</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400" b="0" i="0" u="none" strike="noStrike" dirty="0">
                          <a:solidFill>
                            <a:srgbClr val="000000"/>
                          </a:solidFill>
                          <a:effectLst/>
                          <a:latin typeface="Calibri" panose="020F0502020204030204" pitchFamily="34" charset="0"/>
                        </a:rPr>
                        <a:t>HAYVANSAL VE BİTKİSEL ORJİNLİ GÜBRE İŞLENMESİ PAKETLENMESİ VE DEPOLANMASI</a:t>
                      </a:r>
                    </a:p>
                  </a:txBody>
                  <a:tcPr marL="7500" marR="7500" marT="7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tr-TR" sz="1400" b="0" i="0" u="none" strike="noStrike" dirty="0">
                          <a:solidFill>
                            <a:srgbClr val="000000"/>
                          </a:solidFill>
                          <a:effectLst/>
                          <a:latin typeface="Calibri" panose="020F0502020204030204" pitchFamily="34" charset="0"/>
                        </a:rPr>
                        <a:t>A-HAYVANSAL ORJİNLİ GÜBRE</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53086423"/>
                  </a:ext>
                </a:extLst>
              </a:tr>
              <a:tr h="260767">
                <a:tc vMerge="1">
                  <a:txBody>
                    <a:bodyPr/>
                    <a:lstStyle/>
                    <a:p>
                      <a:endParaRPr lang="tr-TR"/>
                    </a:p>
                  </a:txBody>
                  <a:tcPr/>
                </a:tc>
                <a:tc vMerge="1">
                  <a:txBody>
                    <a:bodyPr/>
                    <a:lstStyle/>
                    <a:p>
                      <a:endParaRPr lang="tr-TR"/>
                    </a:p>
                  </a:txBody>
                  <a:tcPr/>
                </a:tc>
                <a:tc>
                  <a:txBody>
                    <a:bodyPr/>
                    <a:lstStyle/>
                    <a:p>
                      <a:pPr algn="l" fontAlgn="b"/>
                      <a:r>
                        <a:rPr lang="tr-TR" sz="1400" b="0" i="0" u="none" strike="noStrike" dirty="0">
                          <a:solidFill>
                            <a:srgbClr val="000000"/>
                          </a:solidFill>
                          <a:effectLst/>
                          <a:latin typeface="Calibri" panose="020F0502020204030204" pitchFamily="34" charset="0"/>
                        </a:rPr>
                        <a:t>B-BİTKİSEL ORJİNLİ GÜBRE</a:t>
                      </a:r>
                    </a:p>
                  </a:txBody>
                  <a:tcPr marL="7500" marR="7500" marT="7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307046786"/>
                  </a:ext>
                </a:extLst>
              </a:tr>
            </a:tbl>
          </a:graphicData>
        </a:graphic>
      </p:graphicFrame>
    </p:spTree>
    <p:extLst>
      <p:ext uri="{BB962C8B-B14F-4D97-AF65-F5344CB8AC3E}">
        <p14:creationId xmlns:p14="http://schemas.microsoft.com/office/powerpoint/2010/main" val="36938964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93144B77FFA00440B9651D0822484556" ma:contentTypeVersion="1" ma:contentTypeDescription="Yeni belge oluşturun." ma:contentTypeScope="" ma:versionID="e68d9f6eb7e1ff18132c96fffc3db7a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34258-6BF3-4609-93F0-2E2AFCC9F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92CCFB-AD24-4EAF-8409-ECC40D098E3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BD7829DA-4E51-4CBC-90B3-30DBF761AA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3740</TotalTime>
  <Words>3010</Words>
  <Application>Microsoft Office PowerPoint</Application>
  <PresentationFormat>Geniş ekran</PresentationFormat>
  <Paragraphs>819</Paragraphs>
  <Slides>36</Slides>
  <Notes>1</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36</vt:i4>
      </vt:variant>
    </vt:vector>
  </HeadingPairs>
  <TitlesOfParts>
    <vt:vector size="45" baseType="lpstr">
      <vt:lpstr>Arial</vt:lpstr>
      <vt:lpstr>Calibri</vt:lpstr>
      <vt:lpstr>Futura Hv BT</vt:lpstr>
      <vt:lpstr>Garamond</vt:lpstr>
      <vt:lpstr>Tahoma</vt:lpstr>
      <vt:lpstr>Times New Roman</vt:lpstr>
      <vt:lpstr>Wingdings</vt:lpstr>
      <vt:lpstr>Office Teması</vt:lpstr>
      <vt:lpstr>Worksheet</vt:lpstr>
      <vt:lpstr>PowerPoint Sunusu</vt:lpstr>
      <vt:lpstr>PowerPoint Sunusu</vt:lpstr>
      <vt:lpstr>PowerPoint Sunusu</vt:lpstr>
      <vt:lpstr>PowerPoint Sunusu</vt:lpstr>
      <vt:lpstr>PowerPoint Sunusu</vt:lpstr>
      <vt:lpstr>SEKTÖREL BAZLI KKYDP TARIMA DAYALI EKONOMİK PROJELER PROGRAMI (2006-2024)</vt:lpstr>
      <vt:lpstr>İLÇE BAZLI KKYDP TARIMA DAYALI EKONOMİK PROJELER PROGRAMI (2006-2024)</vt:lpstr>
      <vt:lpstr>PowerPoint Sunusu</vt:lpstr>
      <vt:lpstr>PowerPoint Sunusu</vt:lpstr>
      <vt:lpstr>PowerPoint Sunusu</vt:lpstr>
      <vt:lpstr>HİBEYE ESAS PROJE TUTARI</vt:lpstr>
      <vt:lpstr>BAŞVURU ZAMANI VE ŞEKLİ</vt:lpstr>
      <vt:lpstr>KİMLER BAŞVURU YAPABİLİR</vt:lpstr>
      <vt:lpstr>HİBE DESTEĞİNDEN YARARLANAMAYACAK GERÇEK VE TÜZEL KİŞİLER</vt:lpstr>
      <vt:lpstr>Başvuru Ekranı</vt:lpstr>
      <vt:lpstr>Başvuru Ekranı</vt:lpstr>
      <vt:lpstr>Başvuru Ekranı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Ekrem HOTOĞLU</cp:lastModifiedBy>
  <cp:revision>238</cp:revision>
  <cp:lastPrinted>2023-11-18T10:00:15Z</cp:lastPrinted>
  <dcterms:created xsi:type="dcterms:W3CDTF">2023-10-30T17:05:25Z</dcterms:created>
  <dcterms:modified xsi:type="dcterms:W3CDTF">2025-03-04T12:58:44Z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0x01010093144B77FFA00440B9651D0822484556</vt:lpwstr>
  </property>
</Properties>
</file>